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y="6858000" cx="12190400"/>
  <p:notesSz cx="6858000" cy="9144000"/>
  <p:embeddedFontLst>
    <p:embeddedFont>
      <p:font typeface="Archivo Narrow"/>
      <p:regular r:id="rId71"/>
      <p:bold r:id="rId72"/>
      <p:italic r:id="rId73"/>
      <p:boldItalic r:id="rId74"/>
    </p:embeddedFont>
    <p:embeddedFont>
      <p:font typeface="Julius Sans One"/>
      <p:regular r:id="rId75"/>
    </p:embeddedFont>
    <p:embeddedFont>
      <p:font typeface="Archivo Narrow Medium"/>
      <p:regular r:id="rId76"/>
      <p:bold r:id="rId77"/>
      <p:italic r:id="rId78"/>
      <p:boldItalic r:id="rId79"/>
    </p:embeddedFont>
    <p:embeddedFont>
      <p:font typeface="Helvetica Neue"/>
      <p:regular r:id="rId80"/>
      <p:bold r:id="rId81"/>
      <p:italic r:id="rId82"/>
      <p:boldItalic r:id="rId83"/>
    </p:embeddedFont>
    <p:embeddedFont>
      <p:font typeface="Open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54">
          <p15:clr>
            <a:srgbClr val="747775"/>
          </p15:clr>
        </p15:guide>
        <p15:guide id="2" orient="horz" pos="247">
          <p15:clr>
            <a:srgbClr val="747775"/>
          </p15:clr>
        </p15:guide>
      </p15:sldGuideLst>
    </p:ext>
    <p:ext uri="GoogleSlidesCustomDataVersion2">
      <go:slidesCustomData xmlns:go="http://customooxmlschemas.google.com/" r:id="rId88" roundtripDataSignature="AMtx7mglyG+I1Lpda3dZLJ4AvoFD3vmL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4610986-3DED-4638-A248-408E1BC3D219}">
  <a:tblStyle styleId="{A4610986-3DED-4638-A248-408E1BC3D219}" styleName="Table_0">
    <a:wholeTbl>
      <a:tcTxStyle b="off" i="off">
        <a:font>
          <a:latin typeface="Source Sans Pro"/>
          <a:ea typeface="Source Sans Pro"/>
          <a:cs typeface="Source Sans Pro"/>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91C5D08-FA97-4C84-B4A8-250404695844}"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86B162F-0DA4-4B62-9EA2-B6B26EB253E8}" styleName="Table_2">
    <a:wholeTbl>
      <a:tcTxStyle b="off" i="off">
        <a:font>
          <a:latin typeface="Source Sans Pro"/>
          <a:ea typeface="Source Sans Pro"/>
          <a:cs typeface="Source Sans Pro"/>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AEBEE"/>
          </a:solidFill>
        </a:fill>
      </a:tcStyle>
    </a:wholeTbl>
    <a:band1H>
      <a:tcTxStyle b="off" i="off"/>
      <a:tcStyle>
        <a:fill>
          <a:solidFill>
            <a:srgbClr val="D4D5DB"/>
          </a:solidFill>
        </a:fill>
      </a:tcStyle>
    </a:band1H>
    <a:band2H>
      <a:tcTxStyle b="off" i="off"/>
    </a:band2H>
    <a:band1V>
      <a:tcTxStyle b="off" i="off"/>
      <a:tcStyle>
        <a:fill>
          <a:solidFill>
            <a:srgbClr val="D4D5DB"/>
          </a:solidFill>
        </a:fill>
      </a:tcStyle>
    </a:band1V>
    <a:band2V>
      <a:tcTxStyle b="off" i="off"/>
    </a:band2V>
    <a:lastCol>
      <a:tcTxStyle b="on" i="off">
        <a:font>
          <a:latin typeface="Source Sans Pro"/>
          <a:ea typeface="Source Sans Pro"/>
          <a:cs typeface="Source Sans Pro"/>
        </a:font>
        <a:schemeClr val="lt1"/>
      </a:tcTxStyle>
      <a:tcStyle>
        <a:fill>
          <a:solidFill>
            <a:schemeClr val="accent1"/>
          </a:solidFill>
        </a:fill>
      </a:tcStyle>
    </a:lastCol>
    <a:firstCol>
      <a:tcTxStyle b="on" i="off">
        <a:font>
          <a:latin typeface="Source Sans Pro"/>
          <a:ea typeface="Source Sans Pro"/>
          <a:cs typeface="Source Sans Pro"/>
        </a:font>
        <a:schemeClr val="lt1"/>
      </a:tcTxStyle>
      <a:tcStyle>
        <a:fill>
          <a:solidFill>
            <a:schemeClr val="accent1"/>
          </a:solidFill>
        </a:fill>
      </a:tcStyle>
    </a:firstCol>
    <a:lastRow>
      <a:tcTxStyle b="on" i="off">
        <a:font>
          <a:latin typeface="Source Sans Pro"/>
          <a:ea typeface="Source Sans Pro"/>
          <a:cs typeface="Source Sans Pro"/>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Source Sans Pro"/>
          <a:ea typeface="Source Sans Pro"/>
          <a:cs typeface="Source Sans Pro"/>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70EFC256-A28B-4517-84CE-72D8EA555C63}" styleName="Table_3">
    <a:wholeTbl>
      <a:tcTxStyle b="off" i="off">
        <a:font>
          <a:latin typeface="Source Sans Pro"/>
          <a:ea typeface="Source Sans Pro"/>
          <a:cs typeface="Source Sans Pro"/>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3B8AC1D-C220-47FC-857F-D6D8E5546CAB}" styleName="Table_4">
    <a:wholeTbl>
      <a:tcTxStyle b="off" i="off">
        <a:font>
          <a:latin typeface="Source Sans Pro"/>
          <a:ea typeface="Source Sans Pro"/>
          <a:cs typeface="Source Sans Pro"/>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AF9F8"/>
          </a:solidFill>
        </a:fill>
      </a:tcStyle>
    </a:wholeTbl>
    <a:band1H>
      <a:tcTxStyle b="off" i="off"/>
      <a:tcStyle>
        <a:fill>
          <a:solidFill>
            <a:srgbClr val="F5F2F1"/>
          </a:solidFill>
        </a:fill>
      </a:tcStyle>
    </a:band1H>
    <a:band2H>
      <a:tcTxStyle b="off" i="off"/>
    </a:band2H>
    <a:band1V>
      <a:tcTxStyle b="off" i="off"/>
      <a:tcStyle>
        <a:fill>
          <a:solidFill>
            <a:srgbClr val="F5F2F1"/>
          </a:solidFill>
        </a:fill>
      </a:tcStyle>
    </a:band1V>
    <a:band2V>
      <a:tcTxStyle b="off" i="off"/>
    </a:band2V>
    <a:lastCol>
      <a:tcTxStyle b="on" i="off">
        <a:font>
          <a:latin typeface="Source Sans Pro"/>
          <a:ea typeface="Source Sans Pro"/>
          <a:cs typeface="Source Sans Pro"/>
        </a:font>
        <a:schemeClr val="lt1"/>
      </a:tcTxStyle>
      <a:tcStyle>
        <a:fill>
          <a:solidFill>
            <a:schemeClr val="accent2"/>
          </a:solidFill>
        </a:fill>
      </a:tcStyle>
    </a:lastCol>
    <a:firstCol>
      <a:tcTxStyle b="on" i="off">
        <a:font>
          <a:latin typeface="Source Sans Pro"/>
          <a:ea typeface="Source Sans Pro"/>
          <a:cs typeface="Source Sans Pro"/>
        </a:font>
        <a:schemeClr val="lt1"/>
      </a:tcTxStyle>
      <a:tcStyle>
        <a:fill>
          <a:solidFill>
            <a:schemeClr val="accent2"/>
          </a:solidFill>
        </a:fill>
      </a:tcStyle>
    </a:firstCol>
    <a:lastRow>
      <a:tcTxStyle b="on" i="off">
        <a:font>
          <a:latin typeface="Source Sans Pro"/>
          <a:ea typeface="Source Sans Pro"/>
          <a:cs typeface="Source Sans Pro"/>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Source Sans Pro"/>
          <a:ea typeface="Source Sans Pro"/>
          <a:cs typeface="Source Sans Pro"/>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4"/>
        <p:guide pos="24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OpenSans-regular.fntdata"/><Relationship Id="rId83" Type="http://schemas.openxmlformats.org/officeDocument/2006/relationships/font" Target="fonts/HelveticaNeue-boldItalic.fntdata"/><Relationship Id="rId42" Type="http://schemas.openxmlformats.org/officeDocument/2006/relationships/slide" Target="slides/slide35.xml"/><Relationship Id="rId86" Type="http://schemas.openxmlformats.org/officeDocument/2006/relationships/font" Target="fonts/OpenSans-italic.fntdata"/><Relationship Id="rId41" Type="http://schemas.openxmlformats.org/officeDocument/2006/relationships/slide" Target="slides/slide34.xml"/><Relationship Id="rId85" Type="http://schemas.openxmlformats.org/officeDocument/2006/relationships/font" Target="fonts/OpenSans-bold.fntdata"/><Relationship Id="rId44" Type="http://schemas.openxmlformats.org/officeDocument/2006/relationships/slide" Target="slides/slide37.xml"/><Relationship Id="rId88" Type="http://customschemas.google.com/relationships/presentationmetadata" Target="metadata"/><Relationship Id="rId43" Type="http://schemas.openxmlformats.org/officeDocument/2006/relationships/slide" Target="slides/slide36.xml"/><Relationship Id="rId87" Type="http://schemas.openxmlformats.org/officeDocument/2006/relationships/font" Target="fonts/OpenSans-boldItalic.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HelveticaNeue-regular.fntdata"/><Relationship Id="rId82" Type="http://schemas.openxmlformats.org/officeDocument/2006/relationships/font" Target="fonts/HelveticaNeue-italic.fntdata"/><Relationship Id="rId81"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ArchivoNarrow-italic.fntdata"/><Relationship Id="rId72" Type="http://schemas.openxmlformats.org/officeDocument/2006/relationships/font" Target="fonts/ArchivoNarrow-bold.fntdata"/><Relationship Id="rId31" Type="http://schemas.openxmlformats.org/officeDocument/2006/relationships/slide" Target="slides/slide24.xml"/><Relationship Id="rId75" Type="http://schemas.openxmlformats.org/officeDocument/2006/relationships/font" Target="fonts/JuliusSansOne-regular.fntdata"/><Relationship Id="rId30" Type="http://schemas.openxmlformats.org/officeDocument/2006/relationships/slide" Target="slides/slide23.xml"/><Relationship Id="rId74" Type="http://schemas.openxmlformats.org/officeDocument/2006/relationships/font" Target="fonts/ArchivoNarrow-boldItalic.fntdata"/><Relationship Id="rId33" Type="http://schemas.openxmlformats.org/officeDocument/2006/relationships/slide" Target="slides/slide26.xml"/><Relationship Id="rId77" Type="http://schemas.openxmlformats.org/officeDocument/2006/relationships/font" Target="fonts/ArchivoNarrowMedium-bold.fntdata"/><Relationship Id="rId32" Type="http://schemas.openxmlformats.org/officeDocument/2006/relationships/slide" Target="slides/slide25.xml"/><Relationship Id="rId76" Type="http://schemas.openxmlformats.org/officeDocument/2006/relationships/font" Target="fonts/ArchivoNarrowMedium-regular.fntdata"/><Relationship Id="rId35" Type="http://schemas.openxmlformats.org/officeDocument/2006/relationships/slide" Target="slides/slide28.xml"/><Relationship Id="rId79" Type="http://schemas.openxmlformats.org/officeDocument/2006/relationships/font" Target="fonts/ArchivoNarrowMedium-boldItalic.fntdata"/><Relationship Id="rId34" Type="http://schemas.openxmlformats.org/officeDocument/2006/relationships/slide" Target="slides/slide27.xml"/><Relationship Id="rId78" Type="http://schemas.openxmlformats.org/officeDocument/2006/relationships/font" Target="fonts/ArchivoNarrowMedium-italic.fntdata"/><Relationship Id="rId71" Type="http://schemas.openxmlformats.org/officeDocument/2006/relationships/font" Target="fonts/ArchivoNarrow-regular.fntdata"/><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2e5771c1e7_0_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rPr lang="en-US" sz="1100"/>
              <a:t>Time- 45 Sec</a:t>
            </a:r>
            <a:endParaRPr/>
          </a:p>
          <a:p>
            <a:pPr indent="-171450" lvl="0" marL="171450" rtl="0" algn="l">
              <a:lnSpc>
                <a:spcPct val="100000"/>
              </a:lnSpc>
              <a:spcBef>
                <a:spcPts val="0"/>
              </a:spcBef>
              <a:spcAft>
                <a:spcPts val="0"/>
              </a:spcAft>
              <a:buSzPts val="1400"/>
              <a:buFont typeface="Arial"/>
              <a:buChar char="•"/>
            </a:pPr>
            <a:r>
              <a:rPr lang="en-US" sz="1100"/>
              <a:t>The Eco Niwas Samhita is a set of guidelines focused on sustainable residential building practices in India.</a:t>
            </a:r>
            <a:endParaRPr/>
          </a:p>
          <a:p>
            <a:pPr indent="-171450" lvl="0" marL="171450" rtl="0" algn="l">
              <a:lnSpc>
                <a:spcPct val="100000"/>
              </a:lnSpc>
              <a:spcBef>
                <a:spcPts val="0"/>
              </a:spcBef>
              <a:spcAft>
                <a:spcPts val="0"/>
              </a:spcAft>
              <a:buSzPts val="1400"/>
              <a:buFont typeface="Arial"/>
              <a:buChar char="•"/>
            </a:pPr>
            <a:r>
              <a:rPr lang="en-US" sz="1100"/>
              <a:t>The code got amended in 2024 with sustainable practices and it is also called ECSBC for residential buildings .</a:t>
            </a:r>
            <a:endParaRPr/>
          </a:p>
          <a:p>
            <a:pPr indent="-82550" lvl="0" marL="171450" rtl="0" algn="l">
              <a:lnSpc>
                <a:spcPct val="100000"/>
              </a:lnSpc>
              <a:spcBef>
                <a:spcPts val="0"/>
              </a:spcBef>
              <a:spcAft>
                <a:spcPts val="0"/>
              </a:spcAft>
              <a:buSzPts val="1400"/>
              <a:buFont typeface="Arial"/>
              <a:buNone/>
            </a:pPr>
            <a:r>
              <a:t/>
            </a:r>
            <a:endParaRPr sz="1100"/>
          </a:p>
        </p:txBody>
      </p:sp>
      <p:sp>
        <p:nvSpPr>
          <p:cNvPr id="177" name="Google Shape;177;g32e5771c1e7_0_98: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75 seconds</a:t>
            </a:r>
            <a:endParaRPr/>
          </a:p>
          <a:p>
            <a:pPr indent="0" lvl="0" marL="0" rtl="0" algn="l">
              <a:lnSpc>
                <a:spcPct val="100000"/>
              </a:lnSpc>
              <a:spcBef>
                <a:spcPts val="0"/>
              </a:spcBef>
              <a:spcAft>
                <a:spcPts val="0"/>
              </a:spcAft>
              <a:buSzPts val="1400"/>
              <a:buNone/>
            </a:pPr>
            <a:r>
              <a:rPr lang="en-US"/>
              <a:t>Thermal transmittance, or U-Roof, measures a roof's ability to resist heat transfer. The maximum allowable value is 1.2 W/m²K. Continue with the formula mentioned over the slide (*explanation should include the abbreviations i.e. Thermal transmittance of the roof can be calculated by using the formula, summation of product of </a:t>
            </a:r>
            <a:r>
              <a:rPr lang="en-US" sz="1200">
                <a:latin typeface="Arial"/>
                <a:ea typeface="Arial"/>
                <a:cs typeface="Arial"/>
                <a:sym typeface="Arial"/>
              </a:rPr>
              <a:t>thermal transmittance values of different roof constructions and areas of different roof constructions to the total area of the roof. Presenter can skip units</a:t>
            </a:r>
            <a:r>
              <a:rPr lang="en-US"/>
              <a:t>). Let’s understand this better through a calculation – refer slide for this. Points for the same can be calculated </a:t>
            </a:r>
            <a:r>
              <a:rPr lang="en-US">
                <a:latin typeface="Calibri"/>
                <a:ea typeface="Calibri"/>
                <a:cs typeface="Calibri"/>
                <a:sym typeface="Calibri"/>
              </a:rPr>
              <a:t>referring to </a:t>
            </a:r>
            <a:r>
              <a:rPr lang="en-US"/>
              <a:t>table 14.</a:t>
            </a:r>
            <a:endParaRPr>
              <a:latin typeface="Calibri"/>
              <a:ea typeface="Calibri"/>
              <a:cs typeface="Calibri"/>
              <a:sym typeface="Calibri"/>
            </a:endParaRPr>
          </a:p>
        </p:txBody>
      </p:sp>
      <p:sp>
        <p:nvSpPr>
          <p:cNvPr id="670" name="Google Shape;670;p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1 minute</a:t>
            </a:r>
            <a:endParaRPr/>
          </a:p>
          <a:p>
            <a:pPr indent="0" lvl="0" marL="0" rtl="0" algn="l">
              <a:lnSpc>
                <a:spcPct val="100000"/>
              </a:lnSpc>
              <a:spcBef>
                <a:spcPts val="0"/>
              </a:spcBef>
              <a:spcAft>
                <a:spcPts val="0"/>
              </a:spcAft>
              <a:buSzPts val="1400"/>
              <a:buNone/>
            </a:pPr>
            <a:r>
              <a:rPr lang="en-US"/>
              <a:t>RETV measures heat gain through walls and windows, excluding the roof. To comply, RETV must not exceed 15 W/m²</a:t>
            </a:r>
            <a:r>
              <a:rPr lang="en-US">
                <a:latin typeface="Calibri"/>
                <a:ea typeface="Calibri"/>
                <a:cs typeface="Calibri"/>
                <a:sym typeface="Calibri"/>
              </a:rPr>
              <a:t>. Factors that impact the RETV are orientation of wall/opening, shading.., (please refer slide for further info). Continue with the formula (As formula is lengthy, presenter can just point at it). Points for the same can be calculated by referring to table 15</a:t>
            </a:r>
            <a:endParaRPr/>
          </a:p>
        </p:txBody>
      </p:sp>
      <p:sp>
        <p:nvSpPr>
          <p:cNvPr id="686" name="Google Shape;686;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20 seconds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Strategies including high quality insulation materials in walls, external shadings, cool/reflective paints, ventilated facades, optimized building orientation and incorporating natural shading will help reduce heat gain and maintain compliance with the RETV requirement.</a:t>
            </a:r>
            <a:endParaRPr>
              <a:latin typeface="Calibri"/>
              <a:ea typeface="Calibri"/>
              <a:cs typeface="Calibri"/>
              <a:sym typeface="Calibri"/>
            </a:endParaRPr>
          </a:p>
        </p:txBody>
      </p:sp>
      <p:sp>
        <p:nvSpPr>
          <p:cNvPr id="711" name="Google Shape;711;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t>This slide is for the audience reference, so that they can just quickly go through all the requirements to comply with building envelope provision.</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It is self explanatory. At the presenter can add a point - </a:t>
            </a:r>
            <a:r>
              <a:rPr lang="en-US"/>
              <a:t>Proper building envelopes reduce energy consumption and improve occupant comfort.</a:t>
            </a:r>
            <a:endParaRPr>
              <a:latin typeface="Calibri"/>
              <a:ea typeface="Calibri"/>
              <a:cs typeface="Calibri"/>
              <a:sym typeface="Calibri"/>
            </a:endParaRPr>
          </a:p>
        </p:txBody>
      </p:sp>
      <p:sp>
        <p:nvSpPr>
          <p:cNvPr id="739" name="Google Shape;739;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20 seconds</a:t>
            </a:r>
            <a:endParaRPr/>
          </a:p>
          <a:p>
            <a:pPr indent="0" lvl="0" marL="0" rtl="0" algn="l">
              <a:lnSpc>
                <a:spcPct val="100000"/>
              </a:lnSpc>
              <a:spcBef>
                <a:spcPts val="0"/>
              </a:spcBef>
              <a:spcAft>
                <a:spcPts val="0"/>
              </a:spcAft>
              <a:buSzPts val="1400"/>
              <a:buNone/>
            </a:pPr>
            <a:r>
              <a:rPr lang="en-US"/>
              <a:t>Building services cover various aspects like:</a:t>
            </a:r>
            <a:endParaRPr/>
          </a:p>
          <a:p>
            <a:pPr indent="0" lvl="0" marL="0" marR="0" rtl="0" algn="just">
              <a:lnSpc>
                <a:spcPct val="150000"/>
              </a:lnSpc>
              <a:spcBef>
                <a:spcPts val="0"/>
              </a:spcBef>
              <a:spcAft>
                <a:spcPts val="0"/>
              </a:spcAft>
              <a:buSzPts val="1400"/>
              <a:buNone/>
            </a:pPr>
            <a:r>
              <a:rPr lang="en-US" sz="1200">
                <a:solidFill>
                  <a:srgbClr val="FFFFFF"/>
                </a:solidFill>
                <a:latin typeface="Arial"/>
                <a:ea typeface="Arial"/>
                <a:cs typeface="Arial"/>
                <a:sym typeface="Arial"/>
              </a:rPr>
              <a:t>Power factor correction, Energy Monitoring, Electric Vehicle Charging System, Electric Systems, Common Area And Exterior Lighting, Elevators,, Pumps, and Electrical Systems.</a:t>
            </a:r>
            <a:endParaRPr>
              <a:latin typeface="Calibri"/>
              <a:ea typeface="Calibri"/>
              <a:cs typeface="Calibri"/>
              <a:sym typeface="Calibri"/>
            </a:endParaRPr>
          </a:p>
        </p:txBody>
      </p:sp>
      <p:sp>
        <p:nvSpPr>
          <p:cNvPr id="753" name="Google Shape;753;p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20 seconds</a:t>
            </a:r>
            <a:endParaRPr/>
          </a:p>
          <a:p>
            <a:pPr indent="0" lvl="0" marL="0" rtl="0" algn="l">
              <a:lnSpc>
                <a:spcPct val="100000"/>
              </a:lnSpc>
              <a:spcBef>
                <a:spcPts val="0"/>
              </a:spcBef>
              <a:spcAft>
                <a:spcPts val="0"/>
              </a:spcAft>
              <a:buSzPts val="1400"/>
              <a:buNone/>
            </a:pPr>
            <a:r>
              <a:rPr b="0" i="0" lang="en-US">
                <a:solidFill>
                  <a:srgbClr val="001D35"/>
                </a:solidFill>
                <a:latin typeface="Arial"/>
                <a:ea typeface="Arial"/>
                <a:cs typeface="Arial"/>
                <a:sym typeface="Arial"/>
              </a:rPr>
              <a:t>Power factor is </a:t>
            </a:r>
            <a:r>
              <a:rPr lang="en-US"/>
              <a:t>a measure of how efficiently an electrical system converts power into useful work (explain this using the image over the slide)</a:t>
            </a:r>
            <a:r>
              <a:rPr b="0" i="0" lang="en-US">
                <a:solidFill>
                  <a:srgbClr val="001D35"/>
                </a:solidFill>
                <a:latin typeface="Arial"/>
                <a:ea typeface="Arial"/>
                <a:cs typeface="Arial"/>
                <a:sym typeface="Arial"/>
              </a:rPr>
              <a:t>. So as to comply with the requirement, </a:t>
            </a:r>
            <a:r>
              <a:rPr lang="en-US" sz="1200">
                <a:solidFill>
                  <a:schemeClr val="dk1"/>
                </a:solidFill>
                <a:latin typeface="Arial"/>
                <a:ea typeface="Arial"/>
                <a:cs typeface="Arial"/>
                <a:sym typeface="Arial"/>
              </a:rPr>
              <a:t>all 3 phase power systems shall be designed to maintain a power factor of 0.97 at the point of connection.</a:t>
            </a:r>
            <a:endParaRPr>
              <a:latin typeface="Calibri"/>
              <a:ea typeface="Calibri"/>
              <a:cs typeface="Calibri"/>
              <a:sym typeface="Calibri"/>
            </a:endParaRPr>
          </a:p>
        </p:txBody>
      </p:sp>
      <p:sp>
        <p:nvSpPr>
          <p:cNvPr id="765" name="Google Shape;765;p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t>To comply with this provision, total electrical energy and applicable end uses like common area lighting.., (please refer to the slide for further info) to be metered. And the meter must show current in each phase, voltage between phases and between each phase and neutral, THD. (presenter can refer to the image that is in the next slide while explaining this). </a:t>
            </a:r>
            <a:endParaRPr>
              <a:latin typeface="Calibri"/>
              <a:ea typeface="Calibri"/>
              <a:cs typeface="Calibri"/>
              <a:sym typeface="Calibri"/>
            </a:endParaRPr>
          </a:p>
        </p:txBody>
      </p:sp>
      <p:sp>
        <p:nvSpPr>
          <p:cNvPr id="783" name="Google Shape;783;p1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15 seconds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Continue.., And meter should be capable to </a:t>
            </a:r>
            <a:r>
              <a:rPr lang="en-US"/>
              <a:t>collect data every 15 minutes and provide summaries at hourly, daily, and monthly intervals and store data for at least 36 months.</a:t>
            </a:r>
            <a:endParaRPr>
              <a:latin typeface="Calibri"/>
              <a:ea typeface="Calibri"/>
              <a:cs typeface="Calibri"/>
              <a:sym typeface="Calibri"/>
            </a:endParaRPr>
          </a:p>
        </p:txBody>
      </p:sp>
      <p:sp>
        <p:nvSpPr>
          <p:cNvPr id="794" name="Google Shape;794;p1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45 seconds</a:t>
            </a:r>
            <a:endParaRPr/>
          </a:p>
          <a:p>
            <a:pPr indent="0" lvl="0" marL="0" rtl="0" algn="l">
              <a:lnSpc>
                <a:spcPct val="100000"/>
              </a:lnSpc>
              <a:spcBef>
                <a:spcPts val="0"/>
              </a:spcBef>
              <a:spcAft>
                <a:spcPts val="0"/>
              </a:spcAft>
              <a:buSzPts val="1400"/>
              <a:buNone/>
            </a:pPr>
            <a:r>
              <a:rPr lang="en-US"/>
              <a:t>Electric vehicle charging systems must comply with the latest Ministry of Power guidelines. Presenter can guide the audience referring to the table highlighting the guidelines.</a:t>
            </a:r>
            <a:endParaRPr>
              <a:latin typeface="Calibri"/>
              <a:ea typeface="Calibri"/>
              <a:cs typeface="Calibri"/>
              <a:sym typeface="Calibri"/>
            </a:endParaRPr>
          </a:p>
        </p:txBody>
      </p:sp>
      <p:sp>
        <p:nvSpPr>
          <p:cNvPr id="806" name="Google Shape;806;p1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Electrical systems play a major role when it comes to energy losses, generally these losses occurs as heat when electricity flows through cables, proper cable sizing, limiting voltage drops of feeders to 2%</a:t>
            </a:r>
            <a:r>
              <a:rPr lang="en-US"/>
              <a:t> and 3% for branch circuits can minimize these losses. This ensures reliable power delivery and reduced energy waste.</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24" name="Google Shape;824;p1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45 seconds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Self explanatory – Presenter can straightaway give a brief insight by just reading out the objective since it is already crisp.</a:t>
            </a:r>
            <a:endParaRPr>
              <a:latin typeface="Calibri"/>
              <a:ea typeface="Calibri"/>
              <a:cs typeface="Calibri"/>
              <a:sym typeface="Calibri"/>
            </a:endParaRPr>
          </a:p>
        </p:txBody>
      </p:sp>
      <p:sp>
        <p:nvSpPr>
          <p:cNvPr id="192" name="Google Shape;192;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45 seconds</a:t>
            </a:r>
            <a:endParaRPr/>
          </a:p>
          <a:p>
            <a:pPr indent="0" lvl="0" marL="0" marR="0" rtl="0" algn="l">
              <a:lnSpc>
                <a:spcPct val="100000"/>
              </a:lnSpc>
              <a:spcBef>
                <a:spcPts val="0"/>
              </a:spcBef>
              <a:spcAft>
                <a:spcPts val="0"/>
              </a:spcAft>
              <a:buClr>
                <a:srgbClr val="000000"/>
              </a:buClr>
              <a:buSzPts val="1400"/>
              <a:buFont typeface="Arial"/>
              <a:buNone/>
            </a:pPr>
            <a:r>
              <a:rPr lang="en-US"/>
              <a:t>Quick overview: Lighting efficiency can be achieved through: </a:t>
            </a:r>
            <a:endParaRPr/>
          </a:p>
          <a:p>
            <a:pPr indent="0" lvl="0" marL="0" marR="0" rtl="0" algn="l">
              <a:lnSpc>
                <a:spcPct val="100000"/>
              </a:lnSpc>
              <a:spcBef>
                <a:spcPts val="0"/>
              </a:spcBef>
              <a:spcAft>
                <a:spcPts val="0"/>
              </a:spcAft>
              <a:buClr>
                <a:srgbClr val="000000"/>
              </a:buClr>
              <a:buSzPts val="1400"/>
              <a:buFont typeface="Arial"/>
              <a:buNone/>
            </a:pPr>
            <a:r>
              <a:rPr lang="en-US"/>
              <a:t>Lowering Lighting Power Density (LPD) to reduce energy consumption. </a:t>
            </a:r>
            <a:endParaRPr/>
          </a:p>
          <a:p>
            <a:pPr indent="0" lvl="0" marL="0" marR="0" rtl="0" algn="l">
              <a:lnSpc>
                <a:spcPct val="100000"/>
              </a:lnSpc>
              <a:spcBef>
                <a:spcPts val="0"/>
              </a:spcBef>
              <a:spcAft>
                <a:spcPts val="0"/>
              </a:spcAft>
              <a:buClr>
                <a:srgbClr val="000000"/>
              </a:buClr>
              <a:buSzPts val="1400"/>
              <a:buFont typeface="Arial"/>
              <a:buNone/>
            </a:pPr>
            <a:r>
              <a:rPr lang="en-US"/>
              <a:t>Using fixtures with higher Luminous Efficacy (LE), such as LEDs (80-120 lm/W), which are more efficient than CFLs or fluorescent lamps.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37" name="Google Shape;837;p2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 be continued with the requirements for compliance, rest is self explanatory.</a:t>
            </a:r>
            <a:endParaRPr>
              <a:latin typeface="Calibri"/>
              <a:ea typeface="Calibri"/>
              <a:cs typeface="Calibri"/>
              <a:sym typeface="Calibri"/>
            </a:endParaRPr>
          </a:p>
        </p:txBody>
      </p:sp>
      <p:sp>
        <p:nvSpPr>
          <p:cNvPr id="849" name="Google Shape;849;p2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To be continued with the requirements for compliance, rest is self explanatory.</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71" name="Google Shape;871;p2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1 minute</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Presenter can highlight lamp luminous efficacy (for complying with incremental provisions, </a:t>
            </a:r>
            <a:r>
              <a:rPr lang="en-US" sz="1200">
                <a:latin typeface="Arial"/>
                <a:ea typeface="Arial"/>
                <a:cs typeface="Arial"/>
                <a:sym typeface="Arial"/>
              </a:rPr>
              <a:t>all permanent lighting fixtures should have lamp luminous efficacy of at least </a:t>
            </a:r>
            <a:r>
              <a:rPr b="1" lang="en-US" sz="1200">
                <a:latin typeface="Arial"/>
                <a:ea typeface="Arial"/>
                <a:cs typeface="Arial"/>
                <a:sym typeface="Arial"/>
              </a:rPr>
              <a:t>95 lm/Watt</a:t>
            </a:r>
            <a:r>
              <a:rPr lang="en-US">
                <a:latin typeface="Calibri"/>
                <a:ea typeface="Calibri"/>
                <a:cs typeface="Calibri"/>
                <a:sym typeface="Calibri"/>
              </a:rPr>
              <a:t>). </a:t>
            </a:r>
            <a:endParaRPr>
              <a:latin typeface="Calibri"/>
              <a:ea typeface="Calibri"/>
              <a:cs typeface="Calibri"/>
              <a:sym typeface="Calibri"/>
            </a:endParaRPr>
          </a:p>
        </p:txBody>
      </p:sp>
      <p:sp>
        <p:nvSpPr>
          <p:cNvPr id="898" name="Google Shape;898;p2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To be continued with highlighting compliance requirements for incremental provisions, </a:t>
            </a:r>
            <a:r>
              <a:rPr lang="en-US" sz="1200">
                <a:latin typeface="Arial"/>
                <a:ea typeface="Arial"/>
                <a:cs typeface="Arial"/>
                <a:sym typeface="Arial"/>
              </a:rPr>
              <a:t>all permanent lighting fixtures excluding emergency lighting should have lamp luminous efficacy of at least </a:t>
            </a:r>
            <a:r>
              <a:rPr b="1" lang="en-US" sz="1200">
                <a:latin typeface="Arial"/>
                <a:ea typeface="Arial"/>
                <a:cs typeface="Arial"/>
                <a:sym typeface="Arial"/>
              </a:rPr>
              <a:t>105 lm/Watt</a:t>
            </a:r>
            <a:r>
              <a:rPr lang="en-US">
                <a:latin typeface="Calibri"/>
                <a:ea typeface="Calibri"/>
                <a:cs typeface="Calibri"/>
                <a:sym typeface="Calibri"/>
              </a:rPr>
              <a:t>. </a:t>
            </a:r>
            <a:r>
              <a:rPr lang="en-US" sz="1200">
                <a:latin typeface="Arial"/>
                <a:ea typeface="Arial"/>
                <a:cs typeface="Arial"/>
                <a:sym typeface="Arial"/>
              </a:rPr>
              <a:t>Lamps for all exterior applications shall be controlled by </a:t>
            </a:r>
            <a:r>
              <a:rPr b="1" lang="en-US" sz="1200">
                <a:latin typeface="Arial"/>
                <a:ea typeface="Arial"/>
                <a:cs typeface="Arial"/>
                <a:sym typeface="Arial"/>
              </a:rPr>
              <a:t>photo sensor or astronomical time switch </a:t>
            </a:r>
            <a:r>
              <a:rPr lang="en-US" sz="1200">
                <a:latin typeface="Arial"/>
                <a:ea typeface="Arial"/>
                <a:cs typeface="Arial"/>
                <a:sym typeface="Arial"/>
              </a:rPr>
              <a:t>that is capable of automatically turning off the exterior lighting when daylight is available, or when the lighting is not required.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911" name="Google Shape;911;p2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1 minute 30 seconds </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In elevators installing IE motors with at least IE 3 efficiency, automatic switch-off controls for lighting and fans in unoccupied lift cars, and group automatic operation to optimize usage in multi-elevator buildings can lead to energy efficiency.</a:t>
            </a:r>
            <a:endParaRPr/>
          </a:p>
        </p:txBody>
      </p:sp>
      <p:sp>
        <p:nvSpPr>
          <p:cNvPr id="929" name="Google Shape;929;p2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 be continued within the same timeline. Highlight the incremental points (please refer the table 19) while referring to the successive slides (slide no. 27 &amp; 28).</a:t>
            </a:r>
            <a:endParaRPr/>
          </a:p>
        </p:txBody>
      </p:sp>
      <p:sp>
        <p:nvSpPr>
          <p:cNvPr id="954" name="Google Shape;954;p2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 be continued within the same timeline. </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Self explanatory.</a:t>
            </a:r>
            <a:endParaRPr>
              <a:latin typeface="Calibri"/>
              <a:ea typeface="Calibri"/>
              <a:cs typeface="Calibri"/>
              <a:sym typeface="Calibri"/>
            </a:endParaRPr>
          </a:p>
        </p:txBody>
      </p:sp>
      <p:sp>
        <p:nvSpPr>
          <p:cNvPr id="966" name="Google Shape;966;p2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To be continued within the same timeline. </a:t>
            </a:r>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Self explanatory.</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977" name="Google Shape;977;p2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t>Pumps must have a minimum mechanical efficiency of 60% or be BEE 4-star rated. Efficient pumps reduce operational costs and energy consumption.</a:t>
            </a:r>
            <a:endParaRPr>
              <a:latin typeface="Calibri"/>
              <a:ea typeface="Calibri"/>
              <a:cs typeface="Calibri"/>
              <a:sym typeface="Calibri"/>
            </a:endParaRPr>
          </a:p>
        </p:txBody>
      </p:sp>
      <p:sp>
        <p:nvSpPr>
          <p:cNvPr id="992" name="Google Shape;992;p2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2e5771c1e7_0_20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2e5771c1e7_0_2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32e5771c1e7_0_20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 be continued within the same timeline.</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Highlight the points w.r.t to the requirements.</a:t>
            </a:r>
            <a:endParaRPr>
              <a:latin typeface="Calibri"/>
              <a:ea typeface="Calibri"/>
              <a:cs typeface="Calibri"/>
              <a:sym typeface="Calibri"/>
            </a:endParaRPr>
          </a:p>
        </p:txBody>
      </p:sp>
      <p:sp>
        <p:nvSpPr>
          <p:cNvPr id="1008" name="Google Shape;1008;p3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1 minute</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Mandatory requirements for elec systems, power transformers must be selected </a:t>
            </a:r>
            <a:r>
              <a:rPr lang="en-US"/>
              <a:t>with proper ratings to ensure minimum acceptable efficiency at 50% and full load ratings and losses should not exceed the permissible limits provided as per Table A and Table B. </a:t>
            </a:r>
            <a:r>
              <a:rPr lang="en-US" sz="1200">
                <a:solidFill>
                  <a:schemeClr val="dk1"/>
                </a:solidFill>
                <a:latin typeface="Arial"/>
                <a:ea typeface="Arial"/>
                <a:cs typeface="Arial"/>
                <a:sym typeface="Arial"/>
              </a:rPr>
              <a:t>All measurements of losses shall be carried out by </a:t>
            </a:r>
            <a:r>
              <a:rPr b="1" lang="en-US" sz="1200">
                <a:solidFill>
                  <a:schemeClr val="dk1"/>
                </a:solidFill>
                <a:latin typeface="Arial"/>
                <a:ea typeface="Arial"/>
                <a:cs typeface="Arial"/>
                <a:sym typeface="Arial"/>
              </a:rPr>
              <a:t>calibrated digital meters of class 0.5 or better accuracy.</a:t>
            </a:r>
            <a:endParaRPr>
              <a:latin typeface="Calibri"/>
              <a:ea typeface="Calibri"/>
              <a:cs typeface="Calibri"/>
              <a:sym typeface="Calibri"/>
            </a:endParaRPr>
          </a:p>
        </p:txBody>
      </p:sp>
      <p:sp>
        <p:nvSpPr>
          <p:cNvPr id="1019" name="Google Shape;1019;p3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 be continued within the same timeline.</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Presenter can just make audience to take a quick glance on this.</a:t>
            </a:r>
            <a:endParaRPr>
              <a:latin typeface="Calibri"/>
              <a:ea typeface="Calibri"/>
              <a:cs typeface="Calibri"/>
              <a:sym typeface="Calibri"/>
            </a:endParaRPr>
          </a:p>
        </p:txBody>
      </p:sp>
      <p:sp>
        <p:nvSpPr>
          <p:cNvPr id="1032" name="Google Shape;1032;p3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 be continued within the same timeline.</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Highlight the requirements and corresponding points.</a:t>
            </a:r>
            <a:endParaRPr/>
          </a:p>
        </p:txBody>
      </p:sp>
      <p:sp>
        <p:nvSpPr>
          <p:cNvPr id="1067" name="Google Shape;1067;p3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1 minute</a:t>
            </a:r>
            <a:endParaRPr/>
          </a:p>
          <a:p>
            <a:pPr indent="0" lvl="0" marL="0" rtl="0" algn="l">
              <a:lnSpc>
                <a:spcPct val="100000"/>
              </a:lnSpc>
              <a:spcBef>
                <a:spcPts val="0"/>
              </a:spcBef>
              <a:spcAft>
                <a:spcPts val="0"/>
              </a:spcAft>
              <a:buSzPts val="1400"/>
              <a:buNone/>
            </a:pPr>
            <a:r>
              <a:rPr lang="en-US"/>
              <a:t>These slides are for the audience reference, so that they can just quickly go through all the requirements to comply with building services provision.</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It is self explanatory.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079" name="Google Shape;1079;p3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Same applies for this slide too.</a:t>
            </a:r>
            <a:endParaRPr>
              <a:latin typeface="Calibri"/>
              <a:ea typeface="Calibri"/>
              <a:cs typeface="Calibri"/>
              <a:sym typeface="Calibri"/>
            </a:endParaRPr>
          </a:p>
        </p:txBody>
      </p:sp>
      <p:sp>
        <p:nvSpPr>
          <p:cNvPr id="1088" name="Google Shape;1088;p3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Same applies for this slide too.</a:t>
            </a:r>
            <a:endParaRPr>
              <a:latin typeface="Calibri"/>
              <a:ea typeface="Calibri"/>
              <a:cs typeface="Calibri"/>
              <a:sym typeface="Calibri"/>
            </a:endParaRPr>
          </a:p>
        </p:txBody>
      </p:sp>
      <p:sp>
        <p:nvSpPr>
          <p:cNvPr id="1097" name="Google Shape;1097;p3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20 seconds</a:t>
            </a:r>
            <a:endParaRPr/>
          </a:p>
          <a:p>
            <a:pPr indent="0" lvl="0" marL="0" rtl="0" algn="l">
              <a:lnSpc>
                <a:spcPct val="100000"/>
              </a:lnSpc>
              <a:spcBef>
                <a:spcPts val="0"/>
              </a:spcBef>
              <a:spcAft>
                <a:spcPts val="0"/>
              </a:spcAft>
              <a:buSzPts val="1400"/>
              <a:buNone/>
            </a:pPr>
            <a:r>
              <a:rPr lang="en-US"/>
              <a:t>Indoor electrical systems cover indoor lighting and comfort systems.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Presenter can start moving to the next slide.</a:t>
            </a:r>
            <a:endParaRPr>
              <a:latin typeface="Calibri"/>
              <a:ea typeface="Calibri"/>
              <a:cs typeface="Calibri"/>
              <a:sym typeface="Calibri"/>
            </a:endParaRPr>
          </a:p>
        </p:txBody>
      </p:sp>
      <p:sp>
        <p:nvSpPr>
          <p:cNvPr id="1108" name="Google Shape;1108;p3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45 seconds</a:t>
            </a:r>
            <a:endParaRPr/>
          </a:p>
          <a:p>
            <a:pPr indent="0" lvl="0" marL="0" rtl="0" algn="l">
              <a:lnSpc>
                <a:spcPct val="100000"/>
              </a:lnSpc>
              <a:spcBef>
                <a:spcPts val="0"/>
              </a:spcBef>
              <a:spcAft>
                <a:spcPts val="0"/>
              </a:spcAft>
              <a:buSzPts val="1400"/>
              <a:buNone/>
            </a:pPr>
            <a:r>
              <a:rPr lang="en-US"/>
              <a:t>Indoor lighting must meet a minimum luminous efficacy (Luminous efficacy is a measure of how well a light source produces visible light.) of 85 lm/W. This ensures energy-efficient illumination while reducing power consumption.</a:t>
            </a:r>
            <a:endParaRPr>
              <a:latin typeface="Calibri"/>
              <a:ea typeface="Calibri"/>
              <a:cs typeface="Calibri"/>
              <a:sym typeface="Calibri"/>
            </a:endParaRPr>
          </a:p>
        </p:txBody>
      </p:sp>
      <p:sp>
        <p:nvSpPr>
          <p:cNvPr id="1121" name="Google Shape;1121;p3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 be continued within the same timeline.</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Highlight the requirements followed by their corresponding points.</a:t>
            </a:r>
            <a:endParaRPr>
              <a:latin typeface="Calibri"/>
              <a:ea typeface="Calibri"/>
              <a:cs typeface="Calibri"/>
              <a:sym typeface="Calibri"/>
            </a:endParaRPr>
          </a:p>
        </p:txBody>
      </p:sp>
      <p:sp>
        <p:nvSpPr>
          <p:cNvPr id="1134" name="Google Shape;1134;p3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approx. if presenter wants to brief only about the main modules leaving behind the submodules, then it may take around 30 seconds.</a:t>
            </a:r>
            <a:endParaRPr/>
          </a:p>
          <a:p>
            <a:pPr indent="0" lvl="0" marL="0" rtl="0" algn="l">
              <a:lnSpc>
                <a:spcPct val="100000"/>
              </a:lnSpc>
              <a:spcBef>
                <a:spcPts val="0"/>
              </a:spcBef>
              <a:spcAft>
                <a:spcPts val="0"/>
              </a:spcAft>
              <a:buSzPts val="1400"/>
              <a:buNone/>
            </a:pPr>
            <a:r>
              <a:rPr lang="en-US"/>
              <a:t>Self explanatory</a:t>
            </a:r>
            <a:endParaRPr>
              <a:latin typeface="Calibri"/>
              <a:ea typeface="Calibri"/>
              <a:cs typeface="Calibri"/>
              <a:sym typeface="Calibri"/>
            </a:endParaRPr>
          </a:p>
        </p:txBody>
      </p:sp>
      <p:sp>
        <p:nvSpPr>
          <p:cNvPr id="528" name="Google Shape;528;p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1 minute</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Ceiling fans and air-conditioners comes under comfort systems, wherein these should meet specific criteria as in ceiling fans should have a minimum of BEE 3 star rating, air conditioners (please refer to the slide for further info on this).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146" name="Google Shape;1146;p4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 be continued within the same timeline.</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Highlight the requirements with the corresponding points.</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161" name="Google Shape;1161;p4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t>These slides are for the audience reference, so that they can just quickly go through all the requirements to comply with indoor electrical end-use provision.</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It is self explanatory.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175" name="Google Shape;1175;p4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Same applies for this slide too.</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186" name="Google Shape;1186;p4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20 seconds</a:t>
            </a:r>
            <a:endParaRPr/>
          </a:p>
          <a:p>
            <a:pPr indent="0" lvl="0" marL="0" rtl="0" algn="l">
              <a:lnSpc>
                <a:spcPct val="100000"/>
              </a:lnSpc>
              <a:spcBef>
                <a:spcPts val="0"/>
              </a:spcBef>
              <a:spcAft>
                <a:spcPts val="0"/>
              </a:spcAft>
              <a:buSzPts val="1400"/>
              <a:buNone/>
            </a:pPr>
            <a:r>
              <a:rPr lang="en-US"/>
              <a:t>Renewable energy systems include solar water heating and photovoltaics.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Presenter can start moving to the next slide.</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196" name="Google Shape;1196;p4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Time: 1 minute</a:t>
            </a:r>
            <a:endParaRPr/>
          </a:p>
          <a:p>
            <a:pPr indent="0" lvl="0" marL="0" rtl="0" algn="l">
              <a:lnSpc>
                <a:spcPct val="100000"/>
              </a:lnSpc>
              <a:spcBef>
                <a:spcPts val="0"/>
              </a:spcBef>
              <a:spcAft>
                <a:spcPts val="0"/>
              </a:spcAft>
              <a:buSzPts val="1400"/>
              <a:buNone/>
            </a:pPr>
            <a:r>
              <a:rPr lang="en-US"/>
              <a:t>This slide explains the key requirements for solar water heaters as in,</a:t>
            </a:r>
            <a:endParaRPr/>
          </a:p>
          <a:p>
            <a:pPr indent="0" lvl="0" marL="0" marR="0" rtl="0" algn="l">
              <a:lnSpc>
                <a:spcPct val="100000"/>
              </a:lnSpc>
              <a:spcBef>
                <a:spcPts val="0"/>
              </a:spcBef>
              <a:spcAft>
                <a:spcPts val="0"/>
              </a:spcAft>
              <a:buClr>
                <a:srgbClr val="000000"/>
              </a:buClr>
              <a:buSzPts val="1400"/>
              <a:buFont typeface="Arial"/>
              <a:buNone/>
            </a:pPr>
            <a:r>
              <a:rPr b="1" lang="en-US"/>
              <a:t>Efficiency Standards:</a:t>
            </a:r>
            <a:r>
              <a:rPr lang="en-US"/>
              <a:t> Must meet </a:t>
            </a:r>
            <a:r>
              <a:rPr b="1" lang="en-US"/>
              <a:t>IS 13129 Part (1 &amp; 2)</a:t>
            </a:r>
            <a:r>
              <a:rPr lang="en-US"/>
              <a:t>.</a:t>
            </a:r>
            <a:endParaRPr/>
          </a:p>
          <a:p>
            <a:pPr indent="0" lvl="0" marL="0" marR="0" rtl="0" algn="l">
              <a:lnSpc>
                <a:spcPct val="100000"/>
              </a:lnSpc>
              <a:spcBef>
                <a:spcPts val="0"/>
              </a:spcBef>
              <a:spcAft>
                <a:spcPts val="0"/>
              </a:spcAft>
              <a:buClr>
                <a:srgbClr val="000000"/>
              </a:buClr>
              <a:buSzPts val="1400"/>
              <a:buFont typeface="Arial"/>
              <a:buNone/>
            </a:pPr>
            <a:r>
              <a:rPr b="1" lang="en-US"/>
              <a:t>Evacuated Tube Collector (ETC): </a:t>
            </a:r>
            <a:endParaRPr/>
          </a:p>
          <a:p>
            <a:pPr indent="-171450" lvl="0" marL="171450" marR="0" rtl="0" algn="l">
              <a:lnSpc>
                <a:spcPct val="100000"/>
              </a:lnSpc>
              <a:spcBef>
                <a:spcPts val="0"/>
              </a:spcBef>
              <a:spcAft>
                <a:spcPts val="0"/>
              </a:spcAft>
              <a:buClr>
                <a:srgbClr val="000000"/>
              </a:buClr>
              <a:buSzPts val="1400"/>
              <a:buFont typeface="Arial"/>
              <a:buChar char="•"/>
            </a:pPr>
            <a:r>
              <a:rPr lang="en-US"/>
              <a:t>Cover </a:t>
            </a:r>
            <a:r>
              <a:rPr b="1" lang="en-US"/>
              <a:t>at least 10% of plot area and </a:t>
            </a:r>
            <a:r>
              <a:rPr lang="en-US"/>
              <a:t>must have a </a:t>
            </a:r>
            <a:r>
              <a:rPr b="1" lang="en-US"/>
              <a:t>BEE 3-star label</a:t>
            </a:r>
            <a:r>
              <a:rPr lang="en-US"/>
              <a:t>.</a:t>
            </a:r>
            <a:endParaRPr/>
          </a:p>
          <a:p>
            <a:pPr indent="0" lvl="0" marL="0" marR="0" rtl="0" algn="l">
              <a:lnSpc>
                <a:spcPct val="100000"/>
              </a:lnSpc>
              <a:spcBef>
                <a:spcPts val="0"/>
              </a:spcBef>
              <a:spcAft>
                <a:spcPts val="0"/>
              </a:spcAft>
              <a:buClr>
                <a:srgbClr val="000000"/>
              </a:buClr>
              <a:buSzPts val="1400"/>
              <a:buFont typeface="Arial"/>
              <a:buNone/>
            </a:pPr>
            <a:r>
              <a:rPr b="1" lang="en-US"/>
              <a:t>Storage and Tubes:</a:t>
            </a:r>
            <a:endParaRPr/>
          </a:p>
          <a:p>
            <a:pPr indent="-171450" lvl="0" marL="171450" marR="0" rtl="0" algn="l">
              <a:lnSpc>
                <a:spcPct val="100000"/>
              </a:lnSpc>
              <a:spcBef>
                <a:spcPts val="0"/>
              </a:spcBef>
              <a:spcAft>
                <a:spcPts val="0"/>
              </a:spcAft>
              <a:buClr>
                <a:srgbClr val="000000"/>
              </a:buClr>
              <a:buSzPts val="1400"/>
              <a:buFont typeface="Arial"/>
              <a:buChar char="•"/>
            </a:pPr>
            <a:r>
              <a:rPr lang="en-US"/>
              <a:t>Storage tanks: </a:t>
            </a:r>
            <a:r>
              <a:rPr b="1" lang="en-US"/>
              <a:t>IS 16542:2016</a:t>
            </a:r>
            <a:r>
              <a:rPr lang="en-US"/>
              <a:t>.</a:t>
            </a:r>
            <a:endParaRPr/>
          </a:p>
          <a:p>
            <a:pPr indent="-171450" lvl="0" marL="171450" marR="0" rtl="0" algn="l">
              <a:lnSpc>
                <a:spcPct val="100000"/>
              </a:lnSpc>
              <a:spcBef>
                <a:spcPts val="0"/>
              </a:spcBef>
              <a:spcAft>
                <a:spcPts val="0"/>
              </a:spcAft>
              <a:buClr>
                <a:srgbClr val="000000"/>
              </a:buClr>
              <a:buSzPts val="1400"/>
              <a:buFont typeface="Arial"/>
              <a:buChar char="•"/>
            </a:pPr>
            <a:r>
              <a:rPr lang="en-US"/>
              <a:t>Tubes: </a:t>
            </a:r>
            <a:r>
              <a:rPr b="1" lang="en-US"/>
              <a:t>IS 16543:2016</a:t>
            </a:r>
            <a:r>
              <a:rPr lang="en-US"/>
              <a:t> and </a:t>
            </a:r>
            <a:r>
              <a:rPr b="1" lang="en-US"/>
              <a:t>IS 16544:2016</a:t>
            </a:r>
            <a:r>
              <a:rPr lang="en-US"/>
              <a:t>.</a:t>
            </a:r>
            <a:endParaRPr/>
          </a:p>
          <a:p>
            <a:pPr indent="0" lvl="0" marL="0" marR="0" rtl="0" algn="l">
              <a:lnSpc>
                <a:spcPct val="100000"/>
              </a:lnSpc>
              <a:spcBef>
                <a:spcPts val="0"/>
              </a:spcBef>
              <a:spcAft>
                <a:spcPts val="0"/>
              </a:spcAft>
              <a:buClr>
                <a:srgbClr val="000000"/>
              </a:buClr>
              <a:buSzPts val="1400"/>
              <a:buFont typeface="Arial"/>
              <a:buNone/>
            </a:pPr>
            <a:r>
              <a:rPr lang="en-US"/>
              <a:t>*Point to the diagram of the solar water heater on the right to highlight the vacuum tubes, storage tank, and other system components as you explain.</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rPr b="0" i="0" lang="en-US">
                <a:latin typeface="Calibri"/>
                <a:ea typeface="Calibri"/>
                <a:cs typeface="Calibri"/>
                <a:sym typeface="Calibri"/>
              </a:rPr>
              <a:t>For presenter’s ref: </a:t>
            </a:r>
            <a:endParaRPr/>
          </a:p>
          <a:p>
            <a:pPr indent="0" lvl="0" marL="0" rtl="0" algn="l">
              <a:lnSpc>
                <a:spcPct val="100000"/>
              </a:lnSpc>
              <a:spcBef>
                <a:spcPts val="0"/>
              </a:spcBef>
              <a:spcAft>
                <a:spcPts val="0"/>
              </a:spcAft>
              <a:buSzPts val="1400"/>
              <a:buNone/>
            </a:pPr>
            <a:r>
              <a:rPr b="0" i="0" lang="en-US">
                <a:latin typeface="Calibri"/>
                <a:ea typeface="Calibri"/>
                <a:cs typeface="Calibri"/>
                <a:sym typeface="Calibri"/>
              </a:rPr>
              <a:t>https://www.services.bis.gov.in/php/BIS_2.0/bisconnect/standard_review/Standard_review/Isdetails?ID=MjIyODg%3D – </a:t>
            </a:r>
            <a:r>
              <a:rPr b="0" i="0" lang="en-US" sz="1200">
                <a:solidFill>
                  <a:schemeClr val="dk1"/>
                </a:solidFill>
                <a:latin typeface="Arial"/>
                <a:ea typeface="Arial"/>
                <a:cs typeface="Arial"/>
                <a:sym typeface="Arial"/>
              </a:rPr>
              <a:t>IS 16542:2016 </a:t>
            </a:r>
            <a:endParaRPr/>
          </a:p>
          <a:p>
            <a:pPr indent="0" lvl="0" marL="0" rtl="0" algn="l">
              <a:lnSpc>
                <a:spcPct val="100000"/>
              </a:lnSpc>
              <a:spcBef>
                <a:spcPts val="0"/>
              </a:spcBef>
              <a:spcAft>
                <a:spcPts val="0"/>
              </a:spcAft>
              <a:buSzPts val="1400"/>
              <a:buNone/>
            </a:pPr>
            <a:r>
              <a:rPr b="0" i="0" lang="en-US" sz="1200">
                <a:solidFill>
                  <a:schemeClr val="dk1"/>
                </a:solidFill>
                <a:latin typeface="Arial"/>
                <a:ea typeface="Arial"/>
                <a:cs typeface="Arial"/>
                <a:sym typeface="Arial"/>
              </a:rPr>
              <a:t>https://www.services.bis.gov.in/php/BIS_2.0/bisconnect/standard_review/Standard_review/Isdetails?ID=MjIyMDQ%3D – IS 16544:2016</a:t>
            </a:r>
            <a:endParaRPr/>
          </a:p>
          <a:p>
            <a:pPr indent="0" lvl="0" marL="0" rtl="0" algn="l">
              <a:lnSpc>
                <a:spcPct val="100000"/>
              </a:lnSpc>
              <a:spcBef>
                <a:spcPts val="0"/>
              </a:spcBef>
              <a:spcAft>
                <a:spcPts val="0"/>
              </a:spcAft>
              <a:buSzPts val="1400"/>
              <a:buNone/>
            </a:pPr>
            <a:r>
              <a:rPr b="0" i="0" lang="en-US" sz="1200">
                <a:solidFill>
                  <a:schemeClr val="dk1"/>
                </a:solidFill>
                <a:latin typeface="Arial"/>
                <a:ea typeface="Arial"/>
                <a:cs typeface="Arial"/>
                <a:sym typeface="Arial"/>
              </a:rPr>
              <a:t>https://www.services.bis.gov.in/php/BIS_2.0/bisconnect/standard_review/Standard_review/Isdetails?ID=NDYzOA%3D%3D – </a:t>
            </a:r>
            <a:r>
              <a:rPr lang="en-US"/>
              <a:t>IS 13129 part 1</a:t>
            </a:r>
            <a:endParaRPr/>
          </a:p>
          <a:p>
            <a:pPr indent="0" lvl="0" marL="0" rtl="0" algn="l">
              <a:lnSpc>
                <a:spcPct val="100000"/>
              </a:lnSpc>
              <a:spcBef>
                <a:spcPts val="0"/>
              </a:spcBef>
              <a:spcAft>
                <a:spcPts val="0"/>
              </a:spcAft>
              <a:buSzPts val="1400"/>
              <a:buNone/>
            </a:pPr>
            <a:r>
              <a:rPr lang="en-US"/>
              <a:t>https://www.services.bis.gov.in/php/BIS_2.0/bisconnect/standard_review/Standard_review/Isdetails?ID=NDYzOQ%3D%3D – IS 13129 part 2</a:t>
            </a:r>
            <a:endParaRPr b="0" i="0"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b="0" i="0">
              <a:latin typeface="Calibri"/>
              <a:ea typeface="Calibri"/>
              <a:cs typeface="Calibri"/>
              <a:sym typeface="Calibri"/>
            </a:endParaRPr>
          </a:p>
        </p:txBody>
      </p:sp>
      <p:sp>
        <p:nvSpPr>
          <p:cNvPr id="1208" name="Google Shape;1208;p4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t>The Renewable Energy Generation Zone (REGZ) must remain free of obstructions within its boundaries and should not be affected by shadows cast by adjacent objects. It is mandatory to install solar photovoltaic (PV) systems covering at least 10% of the plot area to ensure optimal energy generation. </a:t>
            </a:r>
            <a:endParaRPr>
              <a:latin typeface="Calibri"/>
              <a:ea typeface="Calibri"/>
              <a:cs typeface="Calibri"/>
              <a:sym typeface="Calibri"/>
            </a:endParaRPr>
          </a:p>
        </p:txBody>
      </p:sp>
      <p:sp>
        <p:nvSpPr>
          <p:cNvPr id="1235" name="Google Shape;1235;p4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t>This slide is for the audience reference, so that they can just quickly go through all the requirements to comply with renewable energy systems provision.</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It is self explanatory.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249" name="Google Shape;1249;p4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Same applies for this slide too.</a:t>
            </a:r>
            <a:endParaRPr>
              <a:latin typeface="Calibri"/>
              <a:ea typeface="Calibri"/>
              <a:cs typeface="Calibri"/>
              <a:sym typeface="Calibri"/>
            </a:endParaRPr>
          </a:p>
        </p:txBody>
      </p:sp>
      <p:sp>
        <p:nvSpPr>
          <p:cNvPr id="1261" name="Google Shape;1261;p4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20 seconds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Self explanatory.</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Point to slide and explain what documents are required for compliance.</a:t>
            </a:r>
            <a:endParaRPr>
              <a:latin typeface="Calibri"/>
              <a:ea typeface="Calibri"/>
              <a:cs typeface="Calibri"/>
              <a:sym typeface="Calibri"/>
            </a:endParaRPr>
          </a:p>
        </p:txBody>
      </p:sp>
      <p:sp>
        <p:nvSpPr>
          <p:cNvPr id="1271" name="Google Shape;1271;p4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Self explanatory, presenter can just go through what’s there on slide.</a:t>
            </a:r>
            <a:endParaRPr/>
          </a:p>
        </p:txBody>
      </p:sp>
      <p:sp>
        <p:nvSpPr>
          <p:cNvPr id="583" name="Google Shape;583;p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40 seconds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Self explanatory. </a:t>
            </a:r>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Point to slide and explain what documents are required for compliance.</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281" name="Google Shape;1281;p5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25 seconds</a:t>
            </a:r>
            <a:endParaRPr/>
          </a:p>
          <a:p>
            <a:pPr indent="0" lvl="0" marL="0" rtl="0" algn="l">
              <a:lnSpc>
                <a:spcPct val="100000"/>
              </a:lnSpc>
              <a:spcBef>
                <a:spcPts val="0"/>
              </a:spcBef>
              <a:spcAft>
                <a:spcPts val="0"/>
              </a:spcAft>
              <a:buSzPts val="1400"/>
              <a:buNone/>
            </a:pPr>
            <a:r>
              <a:rPr lang="en-US"/>
              <a:t>To summarize, energy management focuses on building envelopes, services, electrical systems, and renewable energy. These measures collectively ensure sustainability, efficiency, and reduced operational costs.</a:t>
            </a:r>
            <a:endParaRPr>
              <a:latin typeface="Calibri"/>
              <a:ea typeface="Calibri"/>
              <a:cs typeface="Calibri"/>
              <a:sym typeface="Calibri"/>
            </a:endParaRPr>
          </a:p>
        </p:txBody>
      </p:sp>
      <p:sp>
        <p:nvSpPr>
          <p:cNvPr id="1291" name="Google Shape;1291;p5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3384ad2482b_0_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Time- 10 Sec</a:t>
            </a:r>
            <a:endParaRPr/>
          </a:p>
          <a:p>
            <a:pPr indent="0" lvl="0" marL="0" rtl="0" algn="l">
              <a:lnSpc>
                <a:spcPct val="100000"/>
              </a:lnSpc>
              <a:spcBef>
                <a:spcPts val="0"/>
              </a:spcBef>
              <a:spcAft>
                <a:spcPts val="0"/>
              </a:spcAft>
              <a:buSzPts val="1400"/>
              <a:buNone/>
            </a:pPr>
            <a:r>
              <a:t/>
            </a:r>
            <a:endParaRPr/>
          </a:p>
        </p:txBody>
      </p:sp>
      <p:sp>
        <p:nvSpPr>
          <p:cNvPr id="1303" name="Google Shape;1303;g3384ad2482b_0_168: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3384ad2482b_0_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Time- 45 Sec</a:t>
            </a:r>
            <a:endParaRPr/>
          </a:p>
          <a:p>
            <a:pPr indent="0" lvl="0" marL="0" rtl="0" algn="l">
              <a:lnSpc>
                <a:spcPct val="100000"/>
              </a:lnSpc>
              <a:spcBef>
                <a:spcPts val="0"/>
              </a:spcBef>
              <a:spcAft>
                <a:spcPts val="0"/>
              </a:spcAft>
              <a:buSzPts val="1400"/>
              <a:buNone/>
            </a:pPr>
            <a:r>
              <a:t/>
            </a:r>
            <a:endParaRPr/>
          </a:p>
        </p:txBody>
      </p:sp>
      <p:sp>
        <p:nvSpPr>
          <p:cNvPr id="1310" name="Google Shape;1310;g3384ad2482b_0_17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3384ad2482b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Time- 30 Sec</a:t>
            </a:r>
            <a:endParaRPr/>
          </a:p>
          <a:p>
            <a:pPr indent="0" lvl="0" marL="0" marR="0" rtl="0" algn="l">
              <a:lnSpc>
                <a:spcPct val="100000"/>
              </a:lnSpc>
              <a:spcBef>
                <a:spcPts val="0"/>
              </a:spcBef>
              <a:spcAft>
                <a:spcPts val="0"/>
              </a:spcAft>
              <a:buClr>
                <a:srgbClr val="000000"/>
              </a:buClr>
              <a:buSzPts val="1400"/>
              <a:buFont typeface="Arial"/>
              <a:buNone/>
            </a:pPr>
            <a:r>
              <a:rPr lang="en-US"/>
              <a:t>Ans: </a:t>
            </a:r>
            <a:r>
              <a:rPr lang="en-US" sz="1200">
                <a:solidFill>
                  <a:srgbClr val="FFFFFF"/>
                </a:solidFill>
                <a:latin typeface="Arial"/>
                <a:ea typeface="Arial"/>
                <a:cs typeface="Arial"/>
                <a:sym typeface="Arial"/>
              </a:rPr>
              <a:t>3)  FOUR</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317" name="Google Shape;1317;g3384ad2482b_0_18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3384ad2482b_0_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Time- 30 Sec</a:t>
            </a:r>
            <a:endParaRPr/>
          </a:p>
          <a:p>
            <a:pPr indent="0" lvl="0" marL="0" marR="0" rtl="0" algn="l">
              <a:lnSpc>
                <a:spcPct val="100000"/>
              </a:lnSpc>
              <a:spcBef>
                <a:spcPts val="0"/>
              </a:spcBef>
              <a:spcAft>
                <a:spcPts val="0"/>
              </a:spcAft>
              <a:buClr>
                <a:srgbClr val="000000"/>
              </a:buClr>
              <a:buSzPts val="1400"/>
              <a:buFont typeface="Arial"/>
              <a:buNone/>
            </a:pPr>
            <a:r>
              <a:rPr lang="en-US"/>
              <a:t>Ans: </a:t>
            </a:r>
            <a:r>
              <a:rPr lang="en-US" sz="1200">
                <a:solidFill>
                  <a:srgbClr val="FFFFFF"/>
                </a:solidFill>
                <a:latin typeface="Arial"/>
                <a:ea typeface="Arial"/>
                <a:cs typeface="Arial"/>
                <a:sym typeface="Arial"/>
              </a:rPr>
              <a:t>3) 150-200 mm</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330" name="Google Shape;1330;g3384ad2482b_0_19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384ad2482b_0_3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Time- 30 Sec</a:t>
            </a:r>
            <a:endParaRPr/>
          </a:p>
          <a:p>
            <a:pPr indent="0" lvl="0" marL="0" marR="0" rtl="0" algn="l">
              <a:lnSpc>
                <a:spcPct val="100000"/>
              </a:lnSpc>
              <a:spcBef>
                <a:spcPts val="0"/>
              </a:spcBef>
              <a:spcAft>
                <a:spcPts val="0"/>
              </a:spcAft>
              <a:buClr>
                <a:srgbClr val="000000"/>
              </a:buClr>
              <a:buSzPts val="1400"/>
              <a:buFont typeface="Arial"/>
              <a:buNone/>
            </a:pPr>
            <a:r>
              <a:rPr lang="en-US"/>
              <a:t>Ans: </a:t>
            </a:r>
            <a:r>
              <a:rPr lang="en-US" sz="1200">
                <a:solidFill>
                  <a:srgbClr val="FFFFFF"/>
                </a:solidFill>
                <a:latin typeface="Arial"/>
                <a:ea typeface="Arial"/>
                <a:cs typeface="Arial"/>
                <a:sym typeface="Arial"/>
              </a:rPr>
              <a:t>3) 150-200 mm</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343" name="Google Shape;1343;g3384ad2482b_0_30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3384ad2482b_0_2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Time- 30 Sec</a:t>
            </a:r>
            <a:endParaRPr/>
          </a:p>
          <a:p>
            <a:pPr indent="0" lvl="0" marL="0" marR="0" rtl="0" algn="l">
              <a:lnSpc>
                <a:spcPct val="100000"/>
              </a:lnSpc>
              <a:spcBef>
                <a:spcPts val="0"/>
              </a:spcBef>
              <a:spcAft>
                <a:spcPts val="0"/>
              </a:spcAft>
              <a:buClr>
                <a:srgbClr val="000000"/>
              </a:buClr>
              <a:buSzPts val="1400"/>
              <a:buFont typeface="Arial"/>
              <a:buNone/>
            </a:pPr>
            <a:r>
              <a:rPr lang="en-US"/>
              <a:t>Ans: </a:t>
            </a:r>
            <a:r>
              <a:rPr lang="en-US" sz="1200">
                <a:solidFill>
                  <a:srgbClr val="FFFFFF"/>
                </a:solidFill>
                <a:latin typeface="Arial"/>
                <a:ea typeface="Arial"/>
                <a:cs typeface="Arial"/>
                <a:sym typeface="Arial"/>
              </a:rPr>
              <a:t>3) 150-200 mm</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355" name="Google Shape;1355;g3384ad2482b_0_28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3384ad2482b_0_3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Time- 30 Sec</a:t>
            </a:r>
            <a:endParaRPr/>
          </a:p>
          <a:p>
            <a:pPr indent="0" lvl="0" marL="0" marR="0" rtl="0" algn="l">
              <a:lnSpc>
                <a:spcPct val="100000"/>
              </a:lnSpc>
              <a:spcBef>
                <a:spcPts val="0"/>
              </a:spcBef>
              <a:spcAft>
                <a:spcPts val="0"/>
              </a:spcAft>
              <a:buClr>
                <a:srgbClr val="000000"/>
              </a:buClr>
              <a:buSzPts val="1400"/>
              <a:buFont typeface="Arial"/>
              <a:buNone/>
            </a:pPr>
            <a:r>
              <a:rPr lang="en-US"/>
              <a:t>Ans: </a:t>
            </a:r>
            <a:r>
              <a:rPr lang="en-US" sz="1200">
                <a:solidFill>
                  <a:srgbClr val="FFFFFF"/>
                </a:solidFill>
                <a:latin typeface="Arial"/>
                <a:ea typeface="Arial"/>
                <a:cs typeface="Arial"/>
                <a:sym typeface="Arial"/>
              </a:rPr>
              <a:t>3) 150-200 mm</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367" name="Google Shape;1367;g3384ad2482b_0_313: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3384ad2482b_0_3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Time- 30 Sec</a:t>
            </a:r>
            <a:endParaRPr/>
          </a:p>
          <a:p>
            <a:pPr indent="0" lvl="0" marL="0" marR="0" rtl="0" algn="l">
              <a:lnSpc>
                <a:spcPct val="100000"/>
              </a:lnSpc>
              <a:spcBef>
                <a:spcPts val="0"/>
              </a:spcBef>
              <a:spcAft>
                <a:spcPts val="0"/>
              </a:spcAft>
              <a:buClr>
                <a:srgbClr val="000000"/>
              </a:buClr>
              <a:buSzPts val="1400"/>
              <a:buFont typeface="Arial"/>
              <a:buNone/>
            </a:pPr>
            <a:r>
              <a:rPr lang="en-US"/>
              <a:t>Ans: </a:t>
            </a:r>
            <a:r>
              <a:rPr lang="en-US" sz="1200">
                <a:solidFill>
                  <a:srgbClr val="FFFFFF"/>
                </a:solidFill>
                <a:latin typeface="Arial"/>
                <a:ea typeface="Arial"/>
                <a:cs typeface="Arial"/>
                <a:sym typeface="Arial"/>
              </a:rPr>
              <a:t>3) 150-200 mm</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380" name="Google Shape;1380;g3384ad2482b_0_33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20 seconds</a:t>
            </a:r>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The building envelope acts as a barrier between indoor and outdoor environments. It includes roofs, walls, and windows, and its performance significantly affects energy use.</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595" name="Google Shape;595;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3384ad2482b_0_3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Time- 30 Sec</a:t>
            </a:r>
            <a:endParaRPr/>
          </a:p>
          <a:p>
            <a:pPr indent="0" lvl="0" marL="0" marR="0" rtl="0" algn="l">
              <a:lnSpc>
                <a:spcPct val="100000"/>
              </a:lnSpc>
              <a:spcBef>
                <a:spcPts val="0"/>
              </a:spcBef>
              <a:spcAft>
                <a:spcPts val="0"/>
              </a:spcAft>
              <a:buClr>
                <a:srgbClr val="000000"/>
              </a:buClr>
              <a:buSzPts val="1400"/>
              <a:buFont typeface="Arial"/>
              <a:buNone/>
            </a:pPr>
            <a:r>
              <a:rPr lang="en-US"/>
              <a:t>Ans: </a:t>
            </a:r>
            <a:r>
              <a:rPr lang="en-US" sz="1200">
                <a:solidFill>
                  <a:srgbClr val="FFFFFF"/>
                </a:solidFill>
                <a:latin typeface="Arial"/>
                <a:ea typeface="Arial"/>
                <a:cs typeface="Arial"/>
                <a:sym typeface="Arial"/>
              </a:rPr>
              <a:t>3) 150-200 mm</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393" name="Google Shape;1393;g3384ad2482b_0_34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3384ad2482b_0_3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Time- 30 Sec</a:t>
            </a:r>
            <a:endParaRPr/>
          </a:p>
          <a:p>
            <a:pPr indent="0" lvl="0" marL="0" marR="0" rtl="0" algn="l">
              <a:lnSpc>
                <a:spcPct val="100000"/>
              </a:lnSpc>
              <a:spcBef>
                <a:spcPts val="0"/>
              </a:spcBef>
              <a:spcAft>
                <a:spcPts val="0"/>
              </a:spcAft>
              <a:buClr>
                <a:srgbClr val="000000"/>
              </a:buClr>
              <a:buSzPts val="1400"/>
              <a:buFont typeface="Arial"/>
              <a:buNone/>
            </a:pPr>
            <a:r>
              <a:rPr lang="en-US"/>
              <a:t>Ans: </a:t>
            </a:r>
            <a:r>
              <a:rPr lang="en-US" sz="1200">
                <a:solidFill>
                  <a:srgbClr val="FFFFFF"/>
                </a:solidFill>
                <a:latin typeface="Arial"/>
                <a:ea typeface="Arial"/>
                <a:cs typeface="Arial"/>
                <a:sym typeface="Arial"/>
              </a:rPr>
              <a:t>3) 150-200 mm</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405" name="Google Shape;1405;g3384ad2482b_0_36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3384ad2482b_0_3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t>Time- 10 Sec</a:t>
            </a:r>
            <a:endParaRPr/>
          </a:p>
          <a:p>
            <a:pPr indent="0" lvl="0" marL="0" rtl="0" algn="l">
              <a:lnSpc>
                <a:spcPct val="100000"/>
              </a:lnSpc>
              <a:spcBef>
                <a:spcPts val="0"/>
              </a:spcBef>
              <a:spcAft>
                <a:spcPts val="0"/>
              </a:spcAft>
              <a:buSzPts val="1400"/>
              <a:buNone/>
            </a:pPr>
            <a:r>
              <a:t/>
            </a:r>
            <a:endParaRPr/>
          </a:p>
        </p:txBody>
      </p:sp>
      <p:sp>
        <p:nvSpPr>
          <p:cNvPr id="1416" name="Google Shape;1416;g3384ad2482b_0_373: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3384ad2482b_0_3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4" name="Google Shape;1424;g3384ad2482b_0_38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latin typeface="Calibri"/>
                <a:ea typeface="Calibri"/>
                <a:cs typeface="Calibri"/>
                <a:sym typeface="Calibri"/>
              </a:rPr>
              <a:t>Time: 1 min</a:t>
            </a:r>
            <a:endParaRPr/>
          </a:p>
          <a:p>
            <a:pPr indent="-228600" lvl="0" marL="457200" rtl="0" algn="l">
              <a:lnSpc>
                <a:spcPct val="100000"/>
              </a:lnSpc>
              <a:spcBef>
                <a:spcPts val="0"/>
              </a:spcBef>
              <a:spcAft>
                <a:spcPts val="0"/>
              </a:spcAft>
              <a:buSzPts val="1400"/>
              <a:buFont typeface="Arial"/>
              <a:buChar char="•"/>
            </a:pPr>
            <a:r>
              <a:rPr b="0" lang="en-US">
                <a:latin typeface="Calibri"/>
                <a:ea typeface="Calibri"/>
                <a:cs typeface="Calibri"/>
                <a:sym typeface="Calibri"/>
              </a:rPr>
              <a:t>U-Value: </a:t>
            </a:r>
            <a:r>
              <a:rPr lang="en-US">
                <a:latin typeface="Calibri"/>
                <a:ea typeface="Calibri"/>
                <a:cs typeface="Calibri"/>
                <a:sym typeface="Calibri"/>
              </a:rPr>
              <a:t>Measures heat transfer. Lower U-values mean better insulation, reducing heat loss or gain.</a:t>
            </a:r>
            <a:endParaRPr/>
          </a:p>
          <a:p>
            <a:pPr indent="-228600" lvl="0" marL="457200" rtl="0" algn="l">
              <a:lnSpc>
                <a:spcPct val="100000"/>
              </a:lnSpc>
              <a:spcBef>
                <a:spcPts val="0"/>
              </a:spcBef>
              <a:spcAft>
                <a:spcPts val="0"/>
              </a:spcAft>
              <a:buSzPts val="1400"/>
              <a:buFont typeface="Arial"/>
              <a:buChar char="•"/>
            </a:pPr>
            <a:r>
              <a:rPr b="0" lang="en-US">
                <a:latin typeface="Calibri"/>
                <a:ea typeface="Calibri"/>
                <a:cs typeface="Calibri"/>
                <a:sym typeface="Calibri"/>
              </a:rPr>
              <a:t>SHGC: </a:t>
            </a:r>
            <a:r>
              <a:rPr lang="en-US">
                <a:latin typeface="Calibri"/>
                <a:ea typeface="Calibri"/>
                <a:cs typeface="Calibri"/>
                <a:sym typeface="Calibri"/>
              </a:rPr>
              <a:t>Indicates the amount of solar heat entering through windows. Lower SHGC values help maintain cooler interiors.</a:t>
            </a:r>
            <a:endParaRPr/>
          </a:p>
          <a:p>
            <a:pPr indent="-228600" lvl="0" marL="457200" rtl="0" algn="l">
              <a:lnSpc>
                <a:spcPct val="100000"/>
              </a:lnSpc>
              <a:spcBef>
                <a:spcPts val="0"/>
              </a:spcBef>
              <a:spcAft>
                <a:spcPts val="0"/>
              </a:spcAft>
              <a:buSzPts val="1400"/>
              <a:buFont typeface="Arial"/>
              <a:buChar char="•"/>
            </a:pPr>
            <a:r>
              <a:rPr b="0" lang="en-US">
                <a:latin typeface="Calibri"/>
                <a:ea typeface="Calibri"/>
                <a:cs typeface="Calibri"/>
                <a:sym typeface="Calibri"/>
              </a:rPr>
              <a:t>VLT: </a:t>
            </a:r>
            <a:r>
              <a:rPr lang="en-US">
                <a:latin typeface="Calibri"/>
                <a:ea typeface="Calibri"/>
                <a:cs typeface="Calibri"/>
                <a:sym typeface="Calibri"/>
              </a:rPr>
              <a:t>Determines how much visible light passes through a window. Higher VLT reduces artificial lighting needs while ensuring sufficient daylight.</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619" name="Google Shape;619;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30 seconds</a:t>
            </a:r>
            <a:endParaRPr/>
          </a:p>
          <a:p>
            <a:pPr indent="0" lvl="0" marL="0" rtl="0" algn="l">
              <a:lnSpc>
                <a:spcPct val="100000"/>
              </a:lnSpc>
              <a:spcBef>
                <a:spcPts val="0"/>
              </a:spcBef>
              <a:spcAft>
                <a:spcPts val="0"/>
              </a:spcAft>
              <a:buSzPts val="1400"/>
              <a:buNone/>
            </a:pPr>
            <a:r>
              <a:rPr lang="en-US"/>
              <a:t>Window-to-floor area ratio is the proportion of openable window area to the carpet area of a dwelling. This ratio ensures proper ventilation and daylighting. For this, table 8 in the National Building Code for minimum requirements should be referred.</a:t>
            </a:r>
            <a:endParaRPr>
              <a:latin typeface="Calibri"/>
              <a:ea typeface="Calibri"/>
              <a:cs typeface="Calibri"/>
              <a:sym typeface="Calibri"/>
            </a:endParaRPr>
          </a:p>
        </p:txBody>
      </p:sp>
      <p:sp>
        <p:nvSpPr>
          <p:cNvPr id="637" name="Google Shape;637;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Time: 50 seconds</a:t>
            </a:r>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As discussed, VLT is a factor that determines how much visible light passes through a window. For this provision compliance one should meet the requirement mentioned in the table 9. For better understanding, here’s a simple calculation considering a room with dimensions 4x2.8m, continue explaining the calculation referring to the slide.</a:t>
            </a:r>
            <a:endParaRPr>
              <a:latin typeface="Calibri"/>
              <a:ea typeface="Calibri"/>
              <a:cs typeface="Calibri"/>
              <a:sym typeface="Calibri"/>
            </a:endParaRPr>
          </a:p>
        </p:txBody>
      </p:sp>
      <p:sp>
        <p:nvSpPr>
          <p:cNvPr id="652" name="Google Shape;652;p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type="tx">
  <p:cSld name="TITLE_AND_BODY">
    <p:spTree>
      <p:nvGrpSpPr>
        <p:cNvPr id="15" name="Shape 15"/>
        <p:cNvGrpSpPr/>
        <p:nvPr/>
      </p:nvGrpSpPr>
      <p:grpSpPr>
        <a:xfrm>
          <a:off x="0" y="0"/>
          <a:ext cx="0" cy="0"/>
          <a:chOff x="0" y="0"/>
          <a:chExt cx="0" cy="0"/>
        </a:xfrm>
      </p:grpSpPr>
      <p:sp>
        <p:nvSpPr>
          <p:cNvPr id="16" name="Google Shape;16;p60"/>
          <p:cNvSpPr/>
          <p:nvPr>
            <p:ph idx="2" type="pic"/>
          </p:nvPr>
        </p:nvSpPr>
        <p:spPr>
          <a:xfrm>
            <a:off x="1" y="0"/>
            <a:ext cx="12190414" cy="4278523"/>
          </a:xfrm>
          <a:prstGeom prst="rect">
            <a:avLst/>
          </a:prstGeom>
          <a:noFill/>
          <a:ln>
            <a:noFill/>
          </a:ln>
        </p:spPr>
      </p:sp>
      <p:sp>
        <p:nvSpPr>
          <p:cNvPr id="17" name="Google Shape;17;p60"/>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69"/>
          <p:cNvSpPr txBox="1"/>
          <p:nvPr>
            <p:ph type="title"/>
          </p:nvPr>
        </p:nvSpPr>
        <p:spPr>
          <a:xfrm>
            <a:off x="609521" y="273050"/>
            <a:ext cx="4010562"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9"/>
          <p:cNvSpPr txBox="1"/>
          <p:nvPr>
            <p:ph idx="1" type="body"/>
          </p:nvPr>
        </p:nvSpPr>
        <p:spPr>
          <a:xfrm>
            <a:off x="4766113" y="273051"/>
            <a:ext cx="6814779"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8" name="Google Shape;68;p69"/>
          <p:cNvSpPr txBox="1"/>
          <p:nvPr>
            <p:ph idx="2" type="body"/>
          </p:nvPr>
        </p:nvSpPr>
        <p:spPr>
          <a:xfrm>
            <a:off x="609521" y="1435101"/>
            <a:ext cx="4010562"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69"/>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9"/>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9"/>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70"/>
          <p:cNvSpPr txBox="1"/>
          <p:nvPr>
            <p:ph type="title"/>
          </p:nvPr>
        </p:nvSpPr>
        <p:spPr>
          <a:xfrm>
            <a:off x="2389406" y="4800600"/>
            <a:ext cx="7314248"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0"/>
          <p:cNvSpPr/>
          <p:nvPr>
            <p:ph idx="2" type="pic"/>
          </p:nvPr>
        </p:nvSpPr>
        <p:spPr>
          <a:xfrm>
            <a:off x="2389406" y="612775"/>
            <a:ext cx="7314248" cy="4114800"/>
          </a:xfrm>
          <a:prstGeom prst="rect">
            <a:avLst/>
          </a:prstGeom>
          <a:noFill/>
          <a:ln>
            <a:noFill/>
          </a:ln>
        </p:spPr>
      </p:sp>
      <p:sp>
        <p:nvSpPr>
          <p:cNvPr id="75" name="Google Shape;75;p70"/>
          <p:cNvSpPr txBox="1"/>
          <p:nvPr>
            <p:ph idx="1" type="body"/>
          </p:nvPr>
        </p:nvSpPr>
        <p:spPr>
          <a:xfrm>
            <a:off x="2389406" y="5367338"/>
            <a:ext cx="7314248"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6" name="Google Shape;76;p70"/>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0"/>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70"/>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71"/>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71"/>
          <p:cNvSpPr txBox="1"/>
          <p:nvPr>
            <p:ph idx="1" type="body"/>
          </p:nvPr>
        </p:nvSpPr>
        <p:spPr>
          <a:xfrm rot="5400000">
            <a:off x="3832225" y="-1622504"/>
            <a:ext cx="4525963" cy="1097137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 name="Google Shape;82;p71"/>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1"/>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71"/>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72"/>
          <p:cNvSpPr txBox="1"/>
          <p:nvPr>
            <p:ph type="title"/>
          </p:nvPr>
        </p:nvSpPr>
        <p:spPr>
          <a:xfrm rot="5400000">
            <a:off x="7283708" y="1828980"/>
            <a:ext cx="5851525" cy="274284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72"/>
          <p:cNvSpPr txBox="1"/>
          <p:nvPr>
            <p:ph idx="1" type="body"/>
          </p:nvPr>
        </p:nvSpPr>
        <p:spPr>
          <a:xfrm rot="5400000">
            <a:off x="1696436" y="-812276"/>
            <a:ext cx="5851525" cy="8025355"/>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8" name="Google Shape;88;p72"/>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72"/>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72"/>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type="tx">
  <p:cSld name="TITLE_AND_BODY">
    <p:spTree>
      <p:nvGrpSpPr>
        <p:cNvPr id="99" name="Shape 99"/>
        <p:cNvGrpSpPr/>
        <p:nvPr/>
      </p:nvGrpSpPr>
      <p:grpSpPr>
        <a:xfrm>
          <a:off x="0" y="0"/>
          <a:ext cx="0" cy="0"/>
          <a:chOff x="0" y="0"/>
          <a:chExt cx="0" cy="0"/>
        </a:xfrm>
      </p:grpSpPr>
      <p:sp>
        <p:nvSpPr>
          <p:cNvPr id="100" name="Google Shape;100;g3384ad2482b_0_212"/>
          <p:cNvSpPr/>
          <p:nvPr>
            <p:ph idx="2" type="pic"/>
          </p:nvPr>
        </p:nvSpPr>
        <p:spPr>
          <a:xfrm>
            <a:off x="1" y="0"/>
            <a:ext cx="12190500" cy="4278600"/>
          </a:xfrm>
          <a:prstGeom prst="rect">
            <a:avLst/>
          </a:prstGeom>
          <a:noFill/>
          <a:ln>
            <a:noFill/>
          </a:ln>
        </p:spPr>
      </p:sp>
      <p:sp>
        <p:nvSpPr>
          <p:cNvPr id="101" name="Google Shape;101;g3384ad2482b_0_212"/>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g3384ad2482b_0_215"/>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3384ad2482b_0_215"/>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3384ad2482b_0_215"/>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106" name="Shape 106"/>
        <p:cNvGrpSpPr/>
        <p:nvPr/>
      </p:nvGrpSpPr>
      <p:grpSpPr>
        <a:xfrm>
          <a:off x="0" y="0"/>
          <a:ext cx="0" cy="0"/>
          <a:chOff x="0" y="0"/>
          <a:chExt cx="0" cy="0"/>
        </a:xfrm>
      </p:grpSpPr>
      <p:sp>
        <p:nvSpPr>
          <p:cNvPr id="107" name="Google Shape;107;g3384ad2482b_0_219"/>
          <p:cNvSpPr/>
          <p:nvPr>
            <p:ph idx="2" type="pic"/>
          </p:nvPr>
        </p:nvSpPr>
        <p:spPr>
          <a:xfrm>
            <a:off x="4742833" y="0"/>
            <a:ext cx="3657000" cy="6858000"/>
          </a:xfrm>
          <a:prstGeom prst="rect">
            <a:avLst/>
          </a:prstGeom>
          <a:noFill/>
          <a:ln>
            <a:noFill/>
          </a:ln>
        </p:spPr>
      </p:sp>
      <p:sp>
        <p:nvSpPr>
          <p:cNvPr id="108" name="Google Shape;108;g3384ad2482b_0_219"/>
          <p:cNvSpPr/>
          <p:nvPr>
            <p:ph idx="3" type="pic"/>
          </p:nvPr>
        </p:nvSpPr>
        <p:spPr>
          <a:xfrm>
            <a:off x="8533289" y="1485900"/>
            <a:ext cx="3657000" cy="5372100"/>
          </a:xfrm>
          <a:prstGeom prst="rect">
            <a:avLst/>
          </a:prstGeom>
          <a:noFill/>
          <a:ln>
            <a:noFill/>
          </a:ln>
        </p:spPr>
      </p:sp>
      <p:sp>
        <p:nvSpPr>
          <p:cNvPr id="109" name="Google Shape;109;g3384ad2482b_0_219"/>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g3384ad2482b_0_223"/>
          <p:cNvSpPr txBox="1"/>
          <p:nvPr>
            <p:ph type="ctrTitle"/>
          </p:nvPr>
        </p:nvSpPr>
        <p:spPr>
          <a:xfrm>
            <a:off x="914281" y="2130426"/>
            <a:ext cx="103620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3384ad2482b_0_223"/>
          <p:cNvSpPr txBox="1"/>
          <p:nvPr>
            <p:ph idx="1" type="subTitle"/>
          </p:nvPr>
        </p:nvSpPr>
        <p:spPr>
          <a:xfrm>
            <a:off x="1828562" y="3886200"/>
            <a:ext cx="85332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13" name="Google Shape;113;g3384ad2482b_0_223"/>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3384ad2482b_0_223"/>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384ad2482b_0_223"/>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6" name="Shape 116"/>
        <p:cNvGrpSpPr/>
        <p:nvPr/>
      </p:nvGrpSpPr>
      <p:grpSpPr>
        <a:xfrm>
          <a:off x="0" y="0"/>
          <a:ext cx="0" cy="0"/>
          <a:chOff x="0" y="0"/>
          <a:chExt cx="0" cy="0"/>
        </a:xfrm>
      </p:grpSpPr>
      <p:sp>
        <p:nvSpPr>
          <p:cNvPr id="117" name="Google Shape;117;g3384ad2482b_0_229"/>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3384ad2482b_0_229"/>
          <p:cNvSpPr txBox="1"/>
          <p:nvPr>
            <p:ph idx="1" type="body"/>
          </p:nvPr>
        </p:nvSpPr>
        <p:spPr>
          <a:xfrm>
            <a:off x="609521" y="1600201"/>
            <a:ext cx="109713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9" name="Google Shape;119;g3384ad2482b_0_229"/>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3384ad2482b_0_229"/>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3384ad2482b_0_229"/>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g3384ad2482b_0_235"/>
          <p:cNvSpPr txBox="1"/>
          <p:nvPr>
            <p:ph type="title"/>
          </p:nvPr>
        </p:nvSpPr>
        <p:spPr>
          <a:xfrm>
            <a:off x="962959" y="4406901"/>
            <a:ext cx="103620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g3384ad2482b_0_235"/>
          <p:cNvSpPr txBox="1"/>
          <p:nvPr>
            <p:ph idx="1" type="body"/>
          </p:nvPr>
        </p:nvSpPr>
        <p:spPr>
          <a:xfrm>
            <a:off x="962959" y="2906713"/>
            <a:ext cx="103620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25" name="Google Shape;125;g3384ad2482b_0_235"/>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3384ad2482b_0_235"/>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3384ad2482b_0_235"/>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61"/>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1"/>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1"/>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8" name="Shape 128"/>
        <p:cNvGrpSpPr/>
        <p:nvPr/>
      </p:nvGrpSpPr>
      <p:grpSpPr>
        <a:xfrm>
          <a:off x="0" y="0"/>
          <a:ext cx="0" cy="0"/>
          <a:chOff x="0" y="0"/>
          <a:chExt cx="0" cy="0"/>
        </a:xfrm>
      </p:grpSpPr>
      <p:sp>
        <p:nvSpPr>
          <p:cNvPr id="129" name="Google Shape;129;g3384ad2482b_0_241"/>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3384ad2482b_0_241"/>
          <p:cNvSpPr txBox="1"/>
          <p:nvPr>
            <p:ph idx="1" type="body"/>
          </p:nvPr>
        </p:nvSpPr>
        <p:spPr>
          <a:xfrm>
            <a:off x="609521" y="1600201"/>
            <a:ext cx="53841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1" name="Google Shape;131;g3384ad2482b_0_241"/>
          <p:cNvSpPr txBox="1"/>
          <p:nvPr>
            <p:ph idx="2" type="body"/>
          </p:nvPr>
        </p:nvSpPr>
        <p:spPr>
          <a:xfrm>
            <a:off x="6196793" y="1600201"/>
            <a:ext cx="53841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2" name="Google Shape;132;g3384ad2482b_0_241"/>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3384ad2482b_0_241"/>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3384ad2482b_0_241"/>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5" name="Shape 135"/>
        <p:cNvGrpSpPr/>
        <p:nvPr/>
      </p:nvGrpSpPr>
      <p:grpSpPr>
        <a:xfrm>
          <a:off x="0" y="0"/>
          <a:ext cx="0" cy="0"/>
          <a:chOff x="0" y="0"/>
          <a:chExt cx="0" cy="0"/>
        </a:xfrm>
      </p:grpSpPr>
      <p:sp>
        <p:nvSpPr>
          <p:cNvPr id="136" name="Google Shape;136;g3384ad2482b_0_248"/>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3384ad2482b_0_248"/>
          <p:cNvSpPr txBox="1"/>
          <p:nvPr>
            <p:ph idx="1" type="body"/>
          </p:nvPr>
        </p:nvSpPr>
        <p:spPr>
          <a:xfrm>
            <a:off x="609521" y="1535113"/>
            <a:ext cx="53862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38" name="Google Shape;138;g3384ad2482b_0_248"/>
          <p:cNvSpPr txBox="1"/>
          <p:nvPr>
            <p:ph idx="2" type="body"/>
          </p:nvPr>
        </p:nvSpPr>
        <p:spPr>
          <a:xfrm>
            <a:off x="609521" y="2174875"/>
            <a:ext cx="53862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39" name="Google Shape;139;g3384ad2482b_0_248"/>
          <p:cNvSpPr txBox="1"/>
          <p:nvPr>
            <p:ph idx="3" type="body"/>
          </p:nvPr>
        </p:nvSpPr>
        <p:spPr>
          <a:xfrm>
            <a:off x="6192561" y="1535113"/>
            <a:ext cx="53883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40" name="Google Shape;140;g3384ad2482b_0_248"/>
          <p:cNvSpPr txBox="1"/>
          <p:nvPr>
            <p:ph idx="4" type="body"/>
          </p:nvPr>
        </p:nvSpPr>
        <p:spPr>
          <a:xfrm>
            <a:off x="6192561" y="2174875"/>
            <a:ext cx="53883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41" name="Google Shape;141;g3384ad2482b_0_248"/>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384ad2482b_0_248"/>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g3384ad2482b_0_248"/>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g3384ad2482b_0_257"/>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3384ad2482b_0_257"/>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3384ad2482b_0_257"/>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g3384ad2482b_0_257"/>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9" name="Shape 149"/>
        <p:cNvGrpSpPr/>
        <p:nvPr/>
      </p:nvGrpSpPr>
      <p:grpSpPr>
        <a:xfrm>
          <a:off x="0" y="0"/>
          <a:ext cx="0" cy="0"/>
          <a:chOff x="0" y="0"/>
          <a:chExt cx="0" cy="0"/>
        </a:xfrm>
      </p:grpSpPr>
      <p:sp>
        <p:nvSpPr>
          <p:cNvPr id="150" name="Google Shape;150;g3384ad2482b_0_262"/>
          <p:cNvSpPr txBox="1"/>
          <p:nvPr>
            <p:ph type="title"/>
          </p:nvPr>
        </p:nvSpPr>
        <p:spPr>
          <a:xfrm>
            <a:off x="609521" y="273050"/>
            <a:ext cx="40107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3384ad2482b_0_262"/>
          <p:cNvSpPr txBox="1"/>
          <p:nvPr>
            <p:ph idx="1" type="body"/>
          </p:nvPr>
        </p:nvSpPr>
        <p:spPr>
          <a:xfrm>
            <a:off x="4766113" y="273051"/>
            <a:ext cx="68148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52" name="Google Shape;152;g3384ad2482b_0_262"/>
          <p:cNvSpPr txBox="1"/>
          <p:nvPr>
            <p:ph idx="2" type="body"/>
          </p:nvPr>
        </p:nvSpPr>
        <p:spPr>
          <a:xfrm>
            <a:off x="609521" y="1435101"/>
            <a:ext cx="40107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53" name="Google Shape;153;g3384ad2482b_0_262"/>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3384ad2482b_0_262"/>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3384ad2482b_0_262"/>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6" name="Shape 156"/>
        <p:cNvGrpSpPr/>
        <p:nvPr/>
      </p:nvGrpSpPr>
      <p:grpSpPr>
        <a:xfrm>
          <a:off x="0" y="0"/>
          <a:ext cx="0" cy="0"/>
          <a:chOff x="0" y="0"/>
          <a:chExt cx="0" cy="0"/>
        </a:xfrm>
      </p:grpSpPr>
      <p:sp>
        <p:nvSpPr>
          <p:cNvPr id="157" name="Google Shape;157;g3384ad2482b_0_269"/>
          <p:cNvSpPr txBox="1"/>
          <p:nvPr>
            <p:ph type="title"/>
          </p:nvPr>
        </p:nvSpPr>
        <p:spPr>
          <a:xfrm>
            <a:off x="2389406" y="4800600"/>
            <a:ext cx="73143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384ad2482b_0_269"/>
          <p:cNvSpPr/>
          <p:nvPr>
            <p:ph idx="2" type="pic"/>
          </p:nvPr>
        </p:nvSpPr>
        <p:spPr>
          <a:xfrm>
            <a:off x="2389406" y="612775"/>
            <a:ext cx="7314300" cy="4114800"/>
          </a:xfrm>
          <a:prstGeom prst="rect">
            <a:avLst/>
          </a:prstGeom>
          <a:noFill/>
          <a:ln>
            <a:noFill/>
          </a:ln>
        </p:spPr>
      </p:sp>
      <p:sp>
        <p:nvSpPr>
          <p:cNvPr id="159" name="Google Shape;159;g3384ad2482b_0_269"/>
          <p:cNvSpPr txBox="1"/>
          <p:nvPr>
            <p:ph idx="1" type="body"/>
          </p:nvPr>
        </p:nvSpPr>
        <p:spPr>
          <a:xfrm>
            <a:off x="2389406" y="5367338"/>
            <a:ext cx="73143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60" name="Google Shape;160;g3384ad2482b_0_269"/>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3384ad2482b_0_269"/>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3384ad2482b_0_269"/>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3" name="Shape 163"/>
        <p:cNvGrpSpPr/>
        <p:nvPr/>
      </p:nvGrpSpPr>
      <p:grpSpPr>
        <a:xfrm>
          <a:off x="0" y="0"/>
          <a:ext cx="0" cy="0"/>
          <a:chOff x="0" y="0"/>
          <a:chExt cx="0" cy="0"/>
        </a:xfrm>
      </p:grpSpPr>
      <p:sp>
        <p:nvSpPr>
          <p:cNvPr id="164" name="Google Shape;164;g3384ad2482b_0_276"/>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3384ad2482b_0_276"/>
          <p:cNvSpPr txBox="1"/>
          <p:nvPr>
            <p:ph idx="1" type="body"/>
          </p:nvPr>
        </p:nvSpPr>
        <p:spPr>
          <a:xfrm rot="5400000">
            <a:off x="3832193" y="-1622400"/>
            <a:ext cx="4526100" cy="109713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6" name="Google Shape;166;g3384ad2482b_0_276"/>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g3384ad2482b_0_276"/>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g3384ad2482b_0_276"/>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9" name="Shape 169"/>
        <p:cNvGrpSpPr/>
        <p:nvPr/>
      </p:nvGrpSpPr>
      <p:grpSpPr>
        <a:xfrm>
          <a:off x="0" y="0"/>
          <a:ext cx="0" cy="0"/>
          <a:chOff x="0" y="0"/>
          <a:chExt cx="0" cy="0"/>
        </a:xfrm>
      </p:grpSpPr>
      <p:sp>
        <p:nvSpPr>
          <p:cNvPr id="170" name="Google Shape;170;g3384ad2482b_0_282"/>
          <p:cNvSpPr txBox="1"/>
          <p:nvPr>
            <p:ph type="title"/>
          </p:nvPr>
        </p:nvSpPr>
        <p:spPr>
          <a:xfrm rot="5400000">
            <a:off x="7283692" y="1828939"/>
            <a:ext cx="5851500" cy="27429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g3384ad2482b_0_282"/>
          <p:cNvSpPr txBox="1"/>
          <p:nvPr>
            <p:ph idx="1" type="body"/>
          </p:nvPr>
        </p:nvSpPr>
        <p:spPr>
          <a:xfrm rot="5400000">
            <a:off x="1696476" y="-812261"/>
            <a:ext cx="5851500" cy="80253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2" name="Google Shape;172;g3384ad2482b_0_282"/>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3384ad2482b_0_282"/>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g3384ad2482b_0_282"/>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22" name="Shape 22"/>
        <p:cNvGrpSpPr/>
        <p:nvPr/>
      </p:nvGrpSpPr>
      <p:grpSpPr>
        <a:xfrm>
          <a:off x="0" y="0"/>
          <a:ext cx="0" cy="0"/>
          <a:chOff x="0" y="0"/>
          <a:chExt cx="0" cy="0"/>
        </a:xfrm>
      </p:grpSpPr>
      <p:sp>
        <p:nvSpPr>
          <p:cNvPr id="23" name="Google Shape;23;p62"/>
          <p:cNvSpPr/>
          <p:nvPr>
            <p:ph idx="2" type="pic"/>
          </p:nvPr>
        </p:nvSpPr>
        <p:spPr>
          <a:xfrm>
            <a:off x="4742833" y="0"/>
            <a:ext cx="3657124" cy="6858000"/>
          </a:xfrm>
          <a:prstGeom prst="rect">
            <a:avLst/>
          </a:prstGeom>
          <a:noFill/>
          <a:ln>
            <a:noFill/>
          </a:ln>
        </p:spPr>
      </p:sp>
      <p:sp>
        <p:nvSpPr>
          <p:cNvPr id="24" name="Google Shape;24;p62"/>
          <p:cNvSpPr/>
          <p:nvPr>
            <p:ph idx="3" type="pic"/>
          </p:nvPr>
        </p:nvSpPr>
        <p:spPr>
          <a:xfrm>
            <a:off x="8533289" y="1485900"/>
            <a:ext cx="3657124" cy="5372100"/>
          </a:xfrm>
          <a:prstGeom prst="rect">
            <a:avLst/>
          </a:prstGeom>
          <a:noFill/>
          <a:ln>
            <a:noFill/>
          </a:ln>
        </p:spPr>
      </p:sp>
      <p:sp>
        <p:nvSpPr>
          <p:cNvPr id="25" name="Google Shape;25;p62"/>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63"/>
          <p:cNvSpPr txBox="1"/>
          <p:nvPr>
            <p:ph type="ctrTitle"/>
          </p:nvPr>
        </p:nvSpPr>
        <p:spPr>
          <a:xfrm>
            <a:off x="914281" y="2130426"/>
            <a:ext cx="10361851"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63"/>
          <p:cNvSpPr txBox="1"/>
          <p:nvPr>
            <p:ph idx="1" type="subTitle"/>
          </p:nvPr>
        </p:nvSpPr>
        <p:spPr>
          <a:xfrm>
            <a:off x="1828562" y="3886200"/>
            <a:ext cx="8533289"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9" name="Google Shape;29;p63"/>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3"/>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3"/>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64"/>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4"/>
          <p:cNvSpPr txBox="1"/>
          <p:nvPr>
            <p:ph idx="1" type="body"/>
          </p:nvPr>
        </p:nvSpPr>
        <p:spPr>
          <a:xfrm>
            <a:off x="609521" y="1600201"/>
            <a:ext cx="10971372"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 name="Google Shape;35;p64"/>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4"/>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4"/>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65"/>
          <p:cNvSpPr txBox="1"/>
          <p:nvPr>
            <p:ph type="title"/>
          </p:nvPr>
        </p:nvSpPr>
        <p:spPr>
          <a:xfrm>
            <a:off x="962959" y="4406901"/>
            <a:ext cx="10361851"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5"/>
          <p:cNvSpPr txBox="1"/>
          <p:nvPr>
            <p:ph idx="1" type="body"/>
          </p:nvPr>
        </p:nvSpPr>
        <p:spPr>
          <a:xfrm>
            <a:off x="962959" y="2906713"/>
            <a:ext cx="10361851"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1" name="Google Shape;41;p65"/>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5"/>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5"/>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66"/>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6"/>
          <p:cNvSpPr txBox="1"/>
          <p:nvPr>
            <p:ph idx="1" type="body"/>
          </p:nvPr>
        </p:nvSpPr>
        <p:spPr>
          <a:xfrm>
            <a:off x="609521" y="1600201"/>
            <a:ext cx="5384099"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7" name="Google Shape;47;p66"/>
          <p:cNvSpPr txBox="1"/>
          <p:nvPr>
            <p:ph idx="2" type="body"/>
          </p:nvPr>
        </p:nvSpPr>
        <p:spPr>
          <a:xfrm>
            <a:off x="6196793" y="1600201"/>
            <a:ext cx="5384099"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8" name="Google Shape;48;p66"/>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6"/>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6"/>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67"/>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7"/>
          <p:cNvSpPr txBox="1"/>
          <p:nvPr>
            <p:ph idx="1" type="body"/>
          </p:nvPr>
        </p:nvSpPr>
        <p:spPr>
          <a:xfrm>
            <a:off x="609521" y="1535113"/>
            <a:ext cx="5386216"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67"/>
          <p:cNvSpPr txBox="1"/>
          <p:nvPr>
            <p:ph idx="2" type="body"/>
          </p:nvPr>
        </p:nvSpPr>
        <p:spPr>
          <a:xfrm>
            <a:off x="609521" y="2174875"/>
            <a:ext cx="5386216"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67"/>
          <p:cNvSpPr txBox="1"/>
          <p:nvPr>
            <p:ph idx="3" type="body"/>
          </p:nvPr>
        </p:nvSpPr>
        <p:spPr>
          <a:xfrm>
            <a:off x="6192561" y="1535113"/>
            <a:ext cx="5388332"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6" name="Google Shape;56;p67"/>
          <p:cNvSpPr txBox="1"/>
          <p:nvPr>
            <p:ph idx="4" type="body"/>
          </p:nvPr>
        </p:nvSpPr>
        <p:spPr>
          <a:xfrm>
            <a:off x="6192561" y="2174875"/>
            <a:ext cx="5388332"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7" name="Google Shape;57;p67"/>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7"/>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7"/>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68"/>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8"/>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8"/>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8"/>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609521" y="274638"/>
            <a:ext cx="10971372"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Julius Sans One"/>
              <a:buNone/>
              <a:defRPr b="0" i="0" sz="4400" u="none" cap="none" strike="noStrike">
                <a:solidFill>
                  <a:schemeClr val="dk1"/>
                </a:solidFill>
                <a:latin typeface="Julius Sans One"/>
                <a:ea typeface="Julius Sans One"/>
                <a:cs typeface="Julius Sans One"/>
                <a:sym typeface="Julius Sans On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9"/>
          <p:cNvSpPr txBox="1"/>
          <p:nvPr>
            <p:ph idx="1" type="body"/>
          </p:nvPr>
        </p:nvSpPr>
        <p:spPr>
          <a:xfrm>
            <a:off x="609521" y="1600201"/>
            <a:ext cx="10971372"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Julius Sans One"/>
              <a:buChar char="•"/>
              <a:defRPr b="0" i="0" sz="3200" u="none" cap="none" strike="noStrike">
                <a:solidFill>
                  <a:schemeClr val="dk1"/>
                </a:solidFill>
                <a:latin typeface="Julius Sans One"/>
                <a:ea typeface="Julius Sans One"/>
                <a:cs typeface="Julius Sans One"/>
                <a:sym typeface="Julius Sans One"/>
              </a:defRPr>
            </a:lvl1pPr>
            <a:lvl2pPr indent="-406400" lvl="1" marL="914400" marR="0" rtl="0" algn="l">
              <a:lnSpc>
                <a:spcPct val="100000"/>
              </a:lnSpc>
              <a:spcBef>
                <a:spcPts val="560"/>
              </a:spcBef>
              <a:spcAft>
                <a:spcPts val="0"/>
              </a:spcAft>
              <a:buClr>
                <a:schemeClr val="dk1"/>
              </a:buClr>
              <a:buSzPts val="2800"/>
              <a:buFont typeface="Archivo Narrow"/>
              <a:buChar char="–"/>
              <a:defRPr b="0" i="0" sz="2800" u="none" cap="none" strike="noStrike">
                <a:solidFill>
                  <a:schemeClr val="dk1"/>
                </a:solidFill>
                <a:latin typeface="Archivo Narrow"/>
                <a:ea typeface="Archivo Narrow"/>
                <a:cs typeface="Archivo Narrow"/>
                <a:sym typeface="Archivo Narrow"/>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59"/>
          <p:cNvSpPr txBox="1"/>
          <p:nvPr>
            <p:ph idx="10" type="dt"/>
          </p:nvPr>
        </p:nvSpPr>
        <p:spPr>
          <a:xfrm>
            <a:off x="609520" y="6356351"/>
            <a:ext cx="284443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59"/>
          <p:cNvSpPr txBox="1"/>
          <p:nvPr>
            <p:ph idx="11" type="ftr"/>
          </p:nvPr>
        </p:nvSpPr>
        <p:spPr>
          <a:xfrm>
            <a:off x="4165058" y="6356351"/>
            <a:ext cx="3860297"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59"/>
          <p:cNvSpPr txBox="1"/>
          <p:nvPr>
            <p:ph idx="12" type="sldNum"/>
          </p:nvPr>
        </p:nvSpPr>
        <p:spPr>
          <a:xfrm>
            <a:off x="8736463" y="6356351"/>
            <a:ext cx="284443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g3384ad2482b_0_204"/>
          <p:cNvSpPr txBox="1"/>
          <p:nvPr>
            <p:ph type="title"/>
          </p:nvPr>
        </p:nvSpPr>
        <p:spPr>
          <a:xfrm>
            <a:off x="609521" y="274638"/>
            <a:ext cx="10971300" cy="1143000"/>
          </a:xfrm>
          <a:prstGeom prst="rect">
            <a:avLst/>
          </a:prstGeom>
          <a:noFill/>
          <a:ln>
            <a:noFill/>
          </a:ln>
        </p:spPr>
        <p:txBody>
          <a:bodyPr anchorCtr="0" anchor="ctr" bIns="45700" lIns="91425" spcFirstLastPara="1" rIns="91425" wrap="square" tIns="45700">
            <a:normAutofit/>
          </a:bodyPr>
          <a:lstStyle>
            <a:lvl1pPr lvl="0" marR="0" algn="ctr">
              <a:lnSpc>
                <a:spcPct val="100000"/>
              </a:lnSpc>
              <a:spcBef>
                <a:spcPts val="0"/>
              </a:spcBef>
              <a:spcAft>
                <a:spcPts val="0"/>
              </a:spcAft>
              <a:buClr>
                <a:schemeClr val="dk1"/>
              </a:buClr>
              <a:buSzPts val="4400"/>
              <a:buFont typeface="Julius Sans One"/>
              <a:buNone/>
              <a:defRPr b="0" i="0" sz="4400" u="none" cap="none" strike="noStrike">
                <a:solidFill>
                  <a:schemeClr val="dk1"/>
                </a:solidFill>
                <a:latin typeface="Julius Sans One"/>
                <a:ea typeface="Julius Sans One"/>
                <a:cs typeface="Julius Sans One"/>
                <a:sym typeface="Julius Sans One"/>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 name="Google Shape;93;g3384ad2482b_0_204"/>
          <p:cNvSpPr txBox="1"/>
          <p:nvPr>
            <p:ph idx="1" type="body"/>
          </p:nvPr>
        </p:nvSpPr>
        <p:spPr>
          <a:xfrm>
            <a:off x="609521" y="1600201"/>
            <a:ext cx="10971300" cy="4526100"/>
          </a:xfrm>
          <a:prstGeom prst="rect">
            <a:avLst/>
          </a:prstGeom>
          <a:noFill/>
          <a:ln>
            <a:noFill/>
          </a:ln>
        </p:spPr>
        <p:txBody>
          <a:bodyPr anchorCtr="0" anchor="t" bIns="45700" lIns="91425" spcFirstLastPara="1" rIns="91425" wrap="square" tIns="45700">
            <a:normAutofit/>
          </a:bodyPr>
          <a:lstStyle>
            <a:lvl1pPr indent="-431800" lvl="0" marL="457200" marR="0" algn="l">
              <a:lnSpc>
                <a:spcPct val="100000"/>
              </a:lnSpc>
              <a:spcBef>
                <a:spcPts val="640"/>
              </a:spcBef>
              <a:spcAft>
                <a:spcPts val="0"/>
              </a:spcAft>
              <a:buClr>
                <a:schemeClr val="dk1"/>
              </a:buClr>
              <a:buSzPts val="3200"/>
              <a:buFont typeface="Julius Sans One"/>
              <a:buChar char="•"/>
              <a:defRPr b="0" i="0" sz="3200" u="none" cap="none" strike="noStrike">
                <a:solidFill>
                  <a:schemeClr val="dk1"/>
                </a:solidFill>
                <a:latin typeface="Julius Sans One"/>
                <a:ea typeface="Julius Sans One"/>
                <a:cs typeface="Julius Sans One"/>
                <a:sym typeface="Julius Sans One"/>
              </a:defRPr>
            </a:lvl1pPr>
            <a:lvl2pPr indent="-406400" lvl="1" marL="914400" marR="0" algn="l">
              <a:lnSpc>
                <a:spcPct val="100000"/>
              </a:lnSpc>
              <a:spcBef>
                <a:spcPts val="560"/>
              </a:spcBef>
              <a:spcAft>
                <a:spcPts val="0"/>
              </a:spcAft>
              <a:buClr>
                <a:schemeClr val="dk1"/>
              </a:buClr>
              <a:buSzPts val="2800"/>
              <a:buFont typeface="Archivo Narrow"/>
              <a:buChar char="–"/>
              <a:defRPr b="0" i="0" sz="2800" u="none" cap="none" strike="noStrike">
                <a:solidFill>
                  <a:schemeClr val="dk1"/>
                </a:solidFill>
                <a:latin typeface="Archivo Narrow"/>
                <a:ea typeface="Archivo Narrow"/>
                <a:cs typeface="Archivo Narrow"/>
                <a:sym typeface="Archivo Narrow"/>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4" name="Google Shape;94;g3384ad2482b_0_204"/>
          <p:cNvSpPr txBox="1"/>
          <p:nvPr>
            <p:ph idx="10" type="dt"/>
          </p:nvPr>
        </p:nvSpPr>
        <p:spPr>
          <a:xfrm>
            <a:off x="609520" y="6356351"/>
            <a:ext cx="28443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5" name="Google Shape;95;g3384ad2482b_0_204"/>
          <p:cNvSpPr txBox="1"/>
          <p:nvPr>
            <p:ph idx="11" type="ftr"/>
          </p:nvPr>
        </p:nvSpPr>
        <p:spPr>
          <a:xfrm>
            <a:off x="4165058" y="6356351"/>
            <a:ext cx="38604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6" name="Google Shape;96;g3384ad2482b_0_204"/>
          <p:cNvSpPr txBox="1"/>
          <p:nvPr>
            <p:ph idx="12" type="sldNum"/>
          </p:nvPr>
        </p:nvSpPr>
        <p:spPr>
          <a:xfrm>
            <a:off x="8736463" y="6356351"/>
            <a:ext cx="2844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Logo, icon&#10;&#10;Description automatically generated" id="97" name="Google Shape;97;g3384ad2482b_0_204"/>
          <p:cNvPicPr preferRelativeResize="0"/>
          <p:nvPr/>
        </p:nvPicPr>
        <p:blipFill rotWithShape="1">
          <a:blip r:embed="rId1">
            <a:alphaModFix/>
          </a:blip>
          <a:srcRect b="0" l="0" r="0" t="0"/>
          <a:stretch/>
        </p:blipFill>
        <p:spPr>
          <a:xfrm>
            <a:off x="9291496" y="244633"/>
            <a:ext cx="1577467" cy="510884"/>
          </a:xfrm>
          <a:prstGeom prst="rect">
            <a:avLst/>
          </a:prstGeom>
          <a:noFill/>
          <a:ln>
            <a:noFill/>
          </a:ln>
        </p:spPr>
      </p:pic>
      <p:pic>
        <p:nvPicPr>
          <p:cNvPr id="98" name="Google Shape;98;g3384ad2482b_0_204"/>
          <p:cNvPicPr preferRelativeResize="0"/>
          <p:nvPr/>
        </p:nvPicPr>
        <p:blipFill rotWithShape="1">
          <a:blip r:embed="rId2">
            <a:alphaModFix/>
          </a:blip>
          <a:srcRect b="0" l="0" r="3735" t="0"/>
          <a:stretch/>
        </p:blipFill>
        <p:spPr>
          <a:xfrm>
            <a:off x="11020926" y="438985"/>
            <a:ext cx="917709" cy="44348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1" Type="http://schemas.openxmlformats.org/officeDocument/2006/relationships/hyperlink" Target="https://www.architecturaldigest.com/gallery/retaining-wall-ideas" TargetMode="External"/><Relationship Id="rId10" Type="http://schemas.openxmlformats.org/officeDocument/2006/relationships/image" Target="../media/image21.jpg"/><Relationship Id="rId13" Type="http://schemas.openxmlformats.org/officeDocument/2006/relationships/hyperlink" Target="https://www.amazon.in/Navhal-Luxury-Interior-Exterior-Reflective/dp/B08M669YMF" TargetMode="External"/><Relationship Id="rId12" Type="http://schemas.openxmlformats.org/officeDocument/2006/relationships/hyperlink" Target="https://www.ozbreed.com.au/designing-a-manicured-garden/" TargetMode="External"/><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5.png"/><Relationship Id="rId15" Type="http://schemas.openxmlformats.org/officeDocument/2006/relationships/hyperlink" Target="https://www.ele5.net/vertical-garden," TargetMode="External"/><Relationship Id="rId14" Type="http://schemas.openxmlformats.org/officeDocument/2006/relationships/hyperlink" Target="https://www.granitech.com/pareti-ventilate" TargetMode="External"/><Relationship Id="rId16" Type="http://schemas.openxmlformats.org/officeDocument/2006/relationships/hyperlink" Target="https://www.ele5.net/vertical-garden," TargetMode="External"/><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18.jpg"/><Relationship Id="rId8"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6.png"/><Relationship Id="rId6" Type="http://schemas.openxmlformats.org/officeDocument/2006/relationships/hyperlink" Target="https://www.indiamart.com/proddetail/pm8000-panel-meter-2854397528348.html?mTd=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5.jpg"/><Relationship Id="rId6" Type="http://schemas.openxmlformats.org/officeDocument/2006/relationships/hyperlink" Target="https://powermin.gov.in/sites/default/files/Final_Consolidated_EVCI_Guidelines_January_2022_with_ANNEXURES.pdf" TargetMode="External"/><Relationship Id="rId7" Type="http://schemas.openxmlformats.org/officeDocument/2006/relationships/hyperlink" Target="https://www.freepik.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9.gif"/><Relationship Id="rId7" Type="http://schemas.openxmlformats.org/officeDocument/2006/relationships/hyperlink" Target="http://archtoolbox.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hyperlink" Target="https://www.freepik.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2.png"/><Relationship Id="rId6"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7.jpg"/><Relationship Id="rId6" Type="http://schemas.openxmlformats.org/officeDocument/2006/relationships/image" Target="../media/image39.jpg"/><Relationship Id="rId7" Type="http://schemas.openxmlformats.org/officeDocument/2006/relationships/image" Target="../media/image30.jpg"/><Relationship Id="rId8" Type="http://schemas.openxmlformats.org/officeDocument/2006/relationships/hyperlink" Target="https://www.freepik.com/" TargetMode="External"/></Relationships>
</file>

<file path=ppt/slides/_rels/slide22.xml.rels><?xml version="1.0" encoding="UTF-8" standalone="yes"?><Relationships xmlns="http://schemas.openxmlformats.org/package/2006/relationships"><Relationship Id="rId11" Type="http://schemas.openxmlformats.org/officeDocument/2006/relationships/hyperlink" Target="http://jaquar.com" TargetMode="External"/><Relationship Id="rId10" Type="http://schemas.openxmlformats.org/officeDocument/2006/relationships/hyperlink" Target="http://homedepot.com" TargetMode="External"/><Relationship Id="rId13" Type="http://schemas.openxmlformats.org/officeDocument/2006/relationships/hyperlink" Target="http://freepik.com" TargetMode="External"/><Relationship Id="rId12" Type="http://schemas.openxmlformats.org/officeDocument/2006/relationships/hyperlink" Target="https://www.amazon.in/Navhal-Luxury-Interior-Exterior-Reflective/dp/B08M669YMF"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36.jpg"/><Relationship Id="rId5" Type="http://schemas.openxmlformats.org/officeDocument/2006/relationships/image" Target="../media/image7.png"/><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hyperlink" Target="http://indiamart.com" TargetMode="External"/><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38.jpg"/><Relationship Id="rId8" Type="http://schemas.openxmlformats.org/officeDocument/2006/relationships/hyperlink" Target="https://alpscontrols.com/" TargetMode="External"/></Relationships>
</file>

<file path=ppt/slides/_rels/slide25.xml.rels><?xml version="1.0" encoding="UTF-8" standalone="yes"?><Relationships xmlns="http://schemas.openxmlformats.org/package/2006/relationships"><Relationship Id="rId10" Type="http://schemas.openxmlformats.org/officeDocument/2006/relationships/hyperlink" Target="https://www.semanticscholar.org/paper/Simulation-Based-Elevator-Group-Control-System-for-Sharma-Banshwar/088c0d7c03b10fd1acfa74914b6796f5517a8554"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hyperlink" Target="https://www.freepik.com/" TargetMode="External"/><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jpg"/><Relationship Id="rId8" Type="http://schemas.openxmlformats.org/officeDocument/2006/relationships/hyperlink" Target="https://www.ksb.com/de-global/kreiselpumpenlexikon/artikel/wirkungsgradklasse-108991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43.png"/><Relationship Id="rId7" Type="http://schemas.openxmlformats.org/officeDocument/2006/relationships/hyperlink" Target="https://bullittcenter.org/building/building-features/a-powerful-plung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48.jpg"/><Relationship Id="rId6" Type="http://schemas.openxmlformats.org/officeDocument/2006/relationships/image" Target="../media/image46.jpg"/><Relationship Id="rId7" Type="http://schemas.openxmlformats.org/officeDocument/2006/relationships/hyperlink" Target="https://www.indiamart.com/proddetail/variable-voltage-variable-frequency-drive-11655267255.html" TargetMode="External"/><Relationship Id="rId8" Type="http://schemas.openxmlformats.org/officeDocument/2006/relationships/hyperlink" Target="https://www.rotor.nl/products/ie4-moto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47.jpg"/><Relationship Id="rId6" Type="http://schemas.openxmlformats.org/officeDocument/2006/relationships/image" Target="../media/image44.png"/><Relationship Id="rId7" Type="http://schemas.openxmlformats.org/officeDocument/2006/relationships/hyperlink" Target="http://archtoolbox.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5.png"/><Relationship Id="rId4" Type="http://schemas.openxmlformats.org/officeDocument/2006/relationships/image" Target="../media/image64.png"/><Relationship Id="rId5" Type="http://schemas.openxmlformats.org/officeDocument/2006/relationships/image" Target="../media/image6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49.png"/><Relationship Id="rId6"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1.jpg"/><Relationship Id="rId4" Type="http://schemas.openxmlformats.org/officeDocument/2006/relationships/image" Target="../media/image60.jpg"/><Relationship Id="rId5" Type="http://schemas.openxmlformats.org/officeDocument/2006/relationships/hyperlink" Target="https://www.freepik.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52.png"/><Relationship Id="rId7" Type="http://schemas.openxmlformats.org/officeDocument/2006/relationships/hyperlink" Target="https://faro.es/en/blog/luminous-efficacy-and-luminous-efficienc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3.jp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54.png"/><Relationship Id="rId7" Type="http://schemas.openxmlformats.org/officeDocument/2006/relationships/hyperlink" Target="https://electronicparadise.i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55.png"/><Relationship Id="rId7" Type="http://schemas.openxmlformats.org/officeDocument/2006/relationships/hyperlink" Target="https://www.freepik.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58.png"/><Relationship Id="rId7" Type="http://schemas.openxmlformats.org/officeDocument/2006/relationships/hyperlink" Target="https://lifetheexperience.wordpress.com/2015/12/10/solar-water-heating-syste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57.jpg"/><Relationship Id="rId6" Type="http://schemas.openxmlformats.org/officeDocument/2006/relationships/hyperlink" Target="http://www.business-standard.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9.jpg"/><Relationship Id="rId6" Type="http://schemas.openxmlformats.org/officeDocument/2006/relationships/image" Target="../media/image2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hyperlink" Target="https://www.bis.gov.in/standards/technical-department/national-building-code/" TargetMode="External"/><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hyperlink" Target="https://www.freepik.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hyperlink" Target="https://www.bis.gov.in/standards/technical-department/national-building-cod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g32e5771c1e7_0_98"/>
          <p:cNvPicPr preferRelativeResize="0"/>
          <p:nvPr/>
        </p:nvPicPr>
        <p:blipFill rotWithShape="1">
          <a:blip r:embed="rId3">
            <a:alphaModFix/>
          </a:blip>
          <a:srcRect b="0" l="0" r="7842" t="0"/>
          <a:stretch/>
        </p:blipFill>
        <p:spPr>
          <a:xfrm>
            <a:off x="1" y="-26017"/>
            <a:ext cx="12190411" cy="6883400"/>
          </a:xfrm>
          <a:prstGeom prst="rect">
            <a:avLst/>
          </a:prstGeom>
          <a:solidFill>
            <a:srgbClr val="DFD9D7"/>
          </a:solidFill>
          <a:ln>
            <a:noFill/>
          </a:ln>
        </p:spPr>
      </p:pic>
      <p:sp>
        <p:nvSpPr>
          <p:cNvPr id="180" name="Google Shape;180;g32e5771c1e7_0_98"/>
          <p:cNvSpPr/>
          <p:nvPr/>
        </p:nvSpPr>
        <p:spPr>
          <a:xfrm>
            <a:off x="494025" y="1580425"/>
            <a:ext cx="11072400" cy="3670500"/>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00"/>
              <a:buFont typeface="Arial"/>
              <a:buNone/>
            </a:pPr>
            <a:r>
              <a:t/>
            </a:r>
            <a:endParaRPr b="0" i="0" sz="200" u="none" cap="none" strike="noStrike">
              <a:solidFill>
                <a:schemeClr val="dk1"/>
              </a:solidFill>
              <a:latin typeface="Arial"/>
              <a:ea typeface="Arial"/>
              <a:cs typeface="Arial"/>
              <a:sym typeface="Arial"/>
            </a:endParaRPr>
          </a:p>
        </p:txBody>
      </p:sp>
      <p:sp>
        <p:nvSpPr>
          <p:cNvPr id="181" name="Google Shape;181;g32e5771c1e7_0_98"/>
          <p:cNvSpPr txBox="1"/>
          <p:nvPr/>
        </p:nvSpPr>
        <p:spPr>
          <a:xfrm>
            <a:off x="727240" y="1774450"/>
            <a:ext cx="3779100" cy="5541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3000" u="none" cap="none" strike="noStrike">
                <a:solidFill>
                  <a:srgbClr val="0E1B47"/>
                </a:solidFill>
                <a:latin typeface="Julius Sans One"/>
                <a:ea typeface="Julius Sans One"/>
                <a:cs typeface="Julius Sans One"/>
                <a:sym typeface="Julius Sans One"/>
              </a:rPr>
              <a:t>ENS 2024</a:t>
            </a:r>
            <a:endParaRPr b="0" i="0" sz="3000" u="none" cap="none" strike="noStrike">
              <a:solidFill>
                <a:srgbClr val="0E1B47"/>
              </a:solidFill>
              <a:latin typeface="Julius Sans One"/>
              <a:ea typeface="Julius Sans One"/>
              <a:cs typeface="Julius Sans One"/>
              <a:sym typeface="Julius Sans One"/>
            </a:endParaRPr>
          </a:p>
        </p:txBody>
      </p:sp>
      <p:sp>
        <p:nvSpPr>
          <p:cNvPr id="182" name="Google Shape;182;g32e5771c1e7_0_98"/>
          <p:cNvSpPr txBox="1"/>
          <p:nvPr/>
        </p:nvSpPr>
        <p:spPr>
          <a:xfrm>
            <a:off x="727250" y="2476800"/>
            <a:ext cx="6197400" cy="13236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Clr>
                <a:schemeClr val="dk1"/>
              </a:buClr>
              <a:buSzPts val="1100"/>
              <a:buFont typeface="Arial"/>
              <a:buNone/>
            </a:pPr>
            <a:r>
              <a:rPr b="1" lang="en-US" sz="4000">
                <a:solidFill>
                  <a:schemeClr val="lt1"/>
                </a:solidFill>
                <a:latin typeface="Julius Sans One"/>
                <a:ea typeface="Julius Sans One"/>
                <a:cs typeface="Julius Sans One"/>
                <a:sym typeface="Julius Sans One"/>
              </a:rPr>
              <a:t>Energy Management and Conservation</a:t>
            </a:r>
            <a:endParaRPr b="1" sz="4000">
              <a:solidFill>
                <a:schemeClr val="lt1"/>
              </a:solidFill>
              <a:latin typeface="Julius Sans One"/>
              <a:ea typeface="Julius Sans One"/>
              <a:cs typeface="Julius Sans One"/>
              <a:sym typeface="Julius Sans One"/>
            </a:endParaRPr>
          </a:p>
        </p:txBody>
      </p:sp>
      <p:cxnSp>
        <p:nvCxnSpPr>
          <p:cNvPr id="183" name="Google Shape;183;g32e5771c1e7_0_98"/>
          <p:cNvCxnSpPr/>
          <p:nvPr/>
        </p:nvCxnSpPr>
        <p:spPr>
          <a:xfrm>
            <a:off x="856230" y="3948685"/>
            <a:ext cx="827100" cy="0"/>
          </a:xfrm>
          <a:prstGeom prst="straightConnector1">
            <a:avLst/>
          </a:prstGeom>
          <a:noFill/>
          <a:ln cap="flat" cmpd="sng" w="38100">
            <a:solidFill>
              <a:srgbClr val="F2777C"/>
            </a:solidFill>
            <a:prstDash val="solid"/>
            <a:miter lim="8000"/>
            <a:headEnd len="sm" w="sm" type="none"/>
            <a:tailEnd len="sm" w="sm" type="none"/>
          </a:ln>
        </p:spPr>
      </p:cxnSp>
      <p:cxnSp>
        <p:nvCxnSpPr>
          <p:cNvPr id="184" name="Google Shape;184;g32e5771c1e7_0_98"/>
          <p:cNvCxnSpPr/>
          <p:nvPr/>
        </p:nvCxnSpPr>
        <p:spPr>
          <a:xfrm>
            <a:off x="1818260" y="3948685"/>
            <a:ext cx="4022400" cy="26400"/>
          </a:xfrm>
          <a:prstGeom prst="straightConnector1">
            <a:avLst/>
          </a:prstGeom>
          <a:noFill/>
          <a:ln cap="flat" cmpd="sng" w="38100">
            <a:solidFill>
              <a:srgbClr val="E6DEDC"/>
            </a:solidFill>
            <a:prstDash val="solid"/>
            <a:miter lim="8000"/>
            <a:headEnd len="sm" w="sm" type="none"/>
            <a:tailEnd len="sm" w="sm" type="none"/>
          </a:ln>
        </p:spPr>
      </p:cxnSp>
      <p:sp>
        <p:nvSpPr>
          <p:cNvPr id="185" name="Google Shape;185;g32e5771c1e7_0_98"/>
          <p:cNvSpPr txBox="1"/>
          <p:nvPr/>
        </p:nvSpPr>
        <p:spPr>
          <a:xfrm>
            <a:off x="795153" y="4149143"/>
            <a:ext cx="2393100" cy="307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chivo Narrow"/>
                <a:ea typeface="Archivo Narrow"/>
                <a:cs typeface="Archivo Narrow"/>
                <a:sym typeface="Archivo Narrow"/>
              </a:rPr>
              <a:t>Prepared by : LCES</a:t>
            </a:r>
            <a:endParaRPr b="0" i="0" sz="1400" u="none" cap="none" strike="noStrike">
              <a:solidFill>
                <a:srgbClr val="000000"/>
              </a:solidFill>
              <a:latin typeface="Archivo Narrow"/>
              <a:ea typeface="Archivo Narrow"/>
              <a:cs typeface="Archivo Narrow"/>
              <a:sym typeface="Archivo Narrow"/>
            </a:endParaRPr>
          </a:p>
        </p:txBody>
      </p:sp>
      <p:sp>
        <p:nvSpPr>
          <p:cNvPr id="186" name="Google Shape;186;g32e5771c1e7_0_98"/>
          <p:cNvSpPr txBox="1"/>
          <p:nvPr/>
        </p:nvSpPr>
        <p:spPr>
          <a:xfrm>
            <a:off x="795154" y="4435017"/>
            <a:ext cx="2063700" cy="307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chivo Narrow"/>
                <a:ea typeface="Archivo Narrow"/>
                <a:cs typeface="Archivo Narrow"/>
                <a:sym typeface="Archivo Narrow"/>
              </a:rPr>
              <a:t>Created </a:t>
            </a:r>
            <a:r>
              <a:rPr lang="en-US">
                <a:solidFill>
                  <a:schemeClr val="lt1"/>
                </a:solidFill>
                <a:latin typeface="Archivo Narrow"/>
                <a:ea typeface="Archivo Narrow"/>
                <a:cs typeface="Archivo Narrow"/>
                <a:sym typeface="Archivo Narrow"/>
              </a:rPr>
              <a:t>Jan</a:t>
            </a:r>
            <a:r>
              <a:rPr b="0" i="0" lang="en-US" sz="1400" u="none" cap="none" strike="noStrike">
                <a:solidFill>
                  <a:schemeClr val="lt1"/>
                </a:solidFill>
                <a:latin typeface="Archivo Narrow"/>
                <a:ea typeface="Archivo Narrow"/>
                <a:cs typeface="Archivo Narrow"/>
                <a:sym typeface="Archivo Narrow"/>
              </a:rPr>
              <a:t> 202</a:t>
            </a:r>
            <a:r>
              <a:rPr lang="en-US">
                <a:solidFill>
                  <a:schemeClr val="lt1"/>
                </a:solidFill>
                <a:latin typeface="Archivo Narrow"/>
                <a:ea typeface="Archivo Narrow"/>
                <a:cs typeface="Archivo Narrow"/>
                <a:sym typeface="Archivo Narrow"/>
              </a:rPr>
              <a:t>5</a:t>
            </a:r>
            <a:endParaRPr b="0" i="0" sz="1400" u="none" cap="none" strike="noStrike">
              <a:solidFill>
                <a:schemeClr val="lt1"/>
              </a:solidFill>
              <a:latin typeface="Archivo Narrow"/>
              <a:ea typeface="Archivo Narrow"/>
              <a:cs typeface="Archivo Narrow"/>
              <a:sym typeface="Archivo Narrow"/>
            </a:endParaRPr>
          </a:p>
        </p:txBody>
      </p:sp>
      <p:pic>
        <p:nvPicPr>
          <p:cNvPr descr="Logo, icon&#10;&#10;Description automatically generated" id="187" name="Google Shape;187;g32e5771c1e7_0_98"/>
          <p:cNvPicPr preferRelativeResize="0"/>
          <p:nvPr/>
        </p:nvPicPr>
        <p:blipFill rotWithShape="1">
          <a:blip r:embed="rId4">
            <a:alphaModFix/>
          </a:blip>
          <a:srcRect b="0" l="0" r="0" t="0"/>
          <a:stretch/>
        </p:blipFill>
        <p:spPr>
          <a:xfrm>
            <a:off x="9243370" y="61749"/>
            <a:ext cx="1577467" cy="510884"/>
          </a:xfrm>
          <a:prstGeom prst="rect">
            <a:avLst/>
          </a:prstGeom>
          <a:noFill/>
          <a:ln>
            <a:noFill/>
          </a:ln>
        </p:spPr>
      </p:pic>
      <p:pic>
        <p:nvPicPr>
          <p:cNvPr id="188" name="Google Shape;188;g32e5771c1e7_0_98"/>
          <p:cNvPicPr preferRelativeResize="0"/>
          <p:nvPr/>
        </p:nvPicPr>
        <p:blipFill rotWithShape="1">
          <a:blip r:embed="rId5">
            <a:alphaModFix/>
          </a:blip>
          <a:srcRect b="0" l="0" r="3735" t="0"/>
          <a:stretch/>
        </p:blipFill>
        <p:spPr>
          <a:xfrm>
            <a:off x="10956758" y="256101"/>
            <a:ext cx="917709" cy="443484"/>
          </a:xfrm>
          <a:prstGeom prst="rect">
            <a:avLst/>
          </a:prstGeom>
          <a:noFill/>
          <a:ln>
            <a:noFill/>
          </a:ln>
        </p:spPr>
      </p:pic>
      <p:pic>
        <p:nvPicPr>
          <p:cNvPr id="189" name="Google Shape;189;g32e5771c1e7_0_98"/>
          <p:cNvPicPr preferRelativeResize="0"/>
          <p:nvPr/>
        </p:nvPicPr>
        <p:blipFill rotWithShape="1">
          <a:blip r:embed="rId6">
            <a:alphaModFix/>
          </a:blip>
          <a:srcRect b="0" l="0" r="0" t="0"/>
          <a:stretch/>
        </p:blipFill>
        <p:spPr>
          <a:xfrm>
            <a:off x="6658574" y="1070396"/>
            <a:ext cx="4022500" cy="52133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0"/>
          <p:cNvSpPr/>
          <p:nvPr/>
        </p:nvSpPr>
        <p:spPr>
          <a:xfrm>
            <a:off x="4900675" y="3312600"/>
            <a:ext cx="7289700" cy="3511800"/>
          </a:xfrm>
          <a:prstGeom prst="rect">
            <a:avLst/>
          </a:prstGeom>
          <a:solidFill>
            <a:schemeClr val="lt2"/>
          </a:solidFill>
          <a:ln>
            <a:noFill/>
          </a:ln>
        </p:spPr>
        <p:txBody>
          <a:bodyPr anchorCtr="0" anchor="ctr" bIns="45700" lIns="45700" spcFirstLastPara="1" rIns="45700" wrap="square" tIns="45700">
            <a:noAutofit/>
          </a:bodyPr>
          <a:lstStyle/>
          <a:p>
            <a:pPr indent="0" lvl="0" marL="0" rtl="0" algn="just">
              <a:lnSpc>
                <a:spcPct val="15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73" name="Google Shape;673;p10"/>
          <p:cNvSpPr txBox="1"/>
          <p:nvPr/>
        </p:nvSpPr>
        <p:spPr>
          <a:xfrm>
            <a:off x="493691" y="1105529"/>
            <a:ext cx="71886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800"/>
              <a:buFont typeface="Arial"/>
              <a:buNone/>
            </a:pPr>
            <a:r>
              <a:rPr i="0" lang="en-US" sz="2400" u="none" cap="none" strike="noStrike">
                <a:solidFill>
                  <a:schemeClr val="dk2"/>
                </a:solidFill>
                <a:latin typeface="Archivo Narrow"/>
                <a:ea typeface="Archivo Narrow"/>
                <a:cs typeface="Archivo Narrow"/>
                <a:sym typeface="Archivo Narrow"/>
              </a:rPr>
              <a:t>5.2.1.3- </a:t>
            </a:r>
            <a:r>
              <a:rPr lang="en-US" sz="2400">
                <a:solidFill>
                  <a:schemeClr val="dk2"/>
                </a:solidFill>
                <a:latin typeface="Archivo Narrow"/>
                <a:ea typeface="Archivo Narrow"/>
                <a:cs typeface="Archivo Narrow"/>
                <a:sym typeface="Archivo Narrow"/>
              </a:rPr>
              <a:t>Thermal Transmittance of Roof (U</a:t>
            </a:r>
            <a:r>
              <a:rPr lang="en-US" sz="1200">
                <a:solidFill>
                  <a:schemeClr val="dk2"/>
                </a:solidFill>
                <a:latin typeface="Archivo Narrow"/>
                <a:ea typeface="Archivo Narrow"/>
                <a:cs typeface="Archivo Narrow"/>
                <a:sym typeface="Archivo Narrow"/>
              </a:rPr>
              <a:t>Roof</a:t>
            </a:r>
            <a:r>
              <a:rPr lang="en-US" sz="2400">
                <a:solidFill>
                  <a:schemeClr val="dk2"/>
                </a:solidFill>
                <a:latin typeface="Archivo Narrow"/>
                <a:ea typeface="Archivo Narrow"/>
                <a:cs typeface="Archivo Narrow"/>
                <a:sym typeface="Archivo Narrow"/>
              </a:rPr>
              <a:t>)</a:t>
            </a:r>
            <a:endParaRPr i="0" sz="2400" u="none" cap="none" strike="noStrike">
              <a:solidFill>
                <a:schemeClr val="dk2"/>
              </a:solidFill>
              <a:latin typeface="Archivo Narrow"/>
              <a:ea typeface="Archivo Narrow"/>
              <a:cs typeface="Archivo Narrow"/>
              <a:sym typeface="Archivo Narrow"/>
            </a:endParaRPr>
          </a:p>
        </p:txBody>
      </p:sp>
      <p:pic>
        <p:nvPicPr>
          <p:cNvPr descr="Logo, icon&#10;&#10;Description automatically generated" id="674" name="Google Shape;674;p10"/>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675" name="Google Shape;675;p10"/>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676" name="Google Shape;676;p10"/>
          <p:cNvSpPr txBox="1"/>
          <p:nvPr/>
        </p:nvSpPr>
        <p:spPr>
          <a:xfrm>
            <a:off x="493700" y="1845150"/>
            <a:ext cx="5128800" cy="744900"/>
          </a:xfrm>
          <a:prstGeom prst="rect">
            <a:avLst/>
          </a:prstGeom>
          <a:noFill/>
          <a:ln>
            <a:noFill/>
          </a:ln>
        </p:spPr>
        <p:txBody>
          <a:bodyPr anchorCtr="0" anchor="t" bIns="63975" lIns="127950" spcFirstLastPara="1" rIns="127950" wrap="square" tIns="63975">
            <a:spAutoFit/>
          </a:bodyPr>
          <a:lstStyle/>
          <a:p>
            <a:pPr indent="0" lvl="0" marL="0" marR="0" rtl="0" algn="just">
              <a:lnSpc>
                <a:spcPct val="150000"/>
              </a:lnSpc>
              <a:spcBef>
                <a:spcPts val="0"/>
              </a:spcBef>
              <a:spcAft>
                <a:spcPts val="0"/>
              </a:spcAft>
              <a:buNone/>
            </a:pPr>
            <a:r>
              <a:rPr i="0" lang="en-US" sz="1600" u="none" cap="none" strike="noStrike">
                <a:solidFill>
                  <a:schemeClr val="dk2"/>
                </a:solidFill>
                <a:latin typeface="Source Sans Pro"/>
                <a:ea typeface="Source Sans Pro"/>
                <a:cs typeface="Source Sans Pro"/>
                <a:sym typeface="Source Sans Pro"/>
              </a:rPr>
              <a:t>Thermal transmittance of roof shall comply with the maximum value of 1.2 W/m²K. </a:t>
            </a:r>
            <a:endParaRPr i="0" sz="1400" u="none" cap="none" strike="noStrike">
              <a:solidFill>
                <a:schemeClr val="dk2"/>
              </a:solidFill>
              <a:latin typeface="Source Sans Pro"/>
              <a:ea typeface="Source Sans Pro"/>
              <a:cs typeface="Source Sans Pro"/>
              <a:sym typeface="Source Sans Pro"/>
            </a:endParaRPr>
          </a:p>
        </p:txBody>
      </p:sp>
      <p:sp>
        <p:nvSpPr>
          <p:cNvPr id="677" name="Google Shape;677;p10"/>
          <p:cNvSpPr txBox="1"/>
          <p:nvPr/>
        </p:nvSpPr>
        <p:spPr>
          <a:xfrm>
            <a:off x="565400" y="4272100"/>
            <a:ext cx="4173900" cy="14469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A</a:t>
            </a:r>
            <a:r>
              <a:rPr baseline="-25000" i="0" lang="en-US" sz="1600" u="none" cap="none" strike="noStrike">
                <a:solidFill>
                  <a:srgbClr val="000000"/>
                </a:solidFill>
                <a:latin typeface="Source Sans Pro"/>
                <a:ea typeface="Source Sans Pro"/>
                <a:cs typeface="Source Sans Pro"/>
                <a:sym typeface="Source Sans Pro"/>
              </a:rPr>
              <a:t>roof</a:t>
            </a:r>
            <a:r>
              <a:rPr i="0" lang="en-US" sz="1600" u="none" cap="none" strike="noStrike">
                <a:solidFill>
                  <a:srgbClr val="000000"/>
                </a:solidFill>
                <a:latin typeface="Source Sans Pro"/>
                <a:ea typeface="Source Sans Pro"/>
                <a:cs typeface="Source Sans Pro"/>
                <a:sym typeface="Source Sans Pro"/>
              </a:rPr>
              <a:t> : total area of the roof (m2 ) </a:t>
            </a:r>
            <a:endParaRPr i="0" sz="1400" u="none" cap="none" strike="noStrike">
              <a:solidFill>
                <a:srgbClr val="000000"/>
              </a:solidFill>
              <a:latin typeface="Source Sans Pro"/>
              <a:ea typeface="Source Sans Pro"/>
              <a:cs typeface="Source Sans Pro"/>
              <a:sym typeface="Source Sans Pro"/>
            </a:endParaRPr>
          </a:p>
          <a:p>
            <a:pPr indent="0" lvl="0" marL="0" marR="0" rtl="0" algn="just">
              <a:lnSpc>
                <a:spcPct val="15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U</a:t>
            </a:r>
            <a:r>
              <a:rPr baseline="-25000" i="0" lang="en-US" sz="1600" u="none" cap="none" strike="noStrike">
                <a:solidFill>
                  <a:srgbClr val="000000"/>
                </a:solidFill>
                <a:latin typeface="Source Sans Pro"/>
                <a:ea typeface="Source Sans Pro"/>
                <a:cs typeface="Source Sans Pro"/>
                <a:sym typeface="Source Sans Pro"/>
              </a:rPr>
              <a:t>i</a:t>
            </a:r>
            <a:r>
              <a:rPr i="0" lang="en-US" sz="1600" u="none" cap="none" strike="noStrike">
                <a:solidFill>
                  <a:srgbClr val="000000"/>
                </a:solidFill>
                <a:latin typeface="Source Sans Pro"/>
                <a:ea typeface="Source Sans Pro"/>
                <a:cs typeface="Source Sans Pro"/>
                <a:sym typeface="Source Sans Pro"/>
              </a:rPr>
              <a:t> : thermal transmittance values of different roof constructions (W/m2 .K) </a:t>
            </a:r>
            <a:br>
              <a:rPr i="0" lang="en-US" sz="1600" u="none" cap="none" strike="noStrike">
                <a:solidFill>
                  <a:srgbClr val="000000"/>
                </a:solidFill>
                <a:latin typeface="Source Sans Pro"/>
                <a:ea typeface="Source Sans Pro"/>
                <a:cs typeface="Source Sans Pro"/>
                <a:sym typeface="Source Sans Pro"/>
              </a:rPr>
            </a:br>
            <a:r>
              <a:rPr i="0" lang="en-US" sz="1600" u="none" cap="none" strike="noStrike">
                <a:solidFill>
                  <a:srgbClr val="000000"/>
                </a:solidFill>
                <a:latin typeface="Source Sans Pro"/>
                <a:ea typeface="Source Sans Pro"/>
                <a:cs typeface="Source Sans Pro"/>
                <a:sym typeface="Source Sans Pro"/>
              </a:rPr>
              <a:t>A</a:t>
            </a:r>
            <a:r>
              <a:rPr baseline="-25000" i="0" lang="en-US" sz="1600" u="none" cap="none" strike="noStrike">
                <a:solidFill>
                  <a:srgbClr val="000000"/>
                </a:solidFill>
                <a:latin typeface="Source Sans Pro"/>
                <a:ea typeface="Source Sans Pro"/>
                <a:cs typeface="Source Sans Pro"/>
                <a:sym typeface="Source Sans Pro"/>
              </a:rPr>
              <a:t>i</a:t>
            </a:r>
            <a:r>
              <a:rPr i="0" lang="en-US" sz="1600" u="none" cap="none" strike="noStrike">
                <a:solidFill>
                  <a:srgbClr val="000000"/>
                </a:solidFill>
                <a:latin typeface="Source Sans Pro"/>
                <a:ea typeface="Source Sans Pro"/>
                <a:cs typeface="Source Sans Pro"/>
                <a:sym typeface="Source Sans Pro"/>
              </a:rPr>
              <a:t> : areas of different roof constructions (m2 )</a:t>
            </a:r>
            <a:endParaRPr i="0" sz="1600" u="none" cap="none" strike="noStrike">
              <a:solidFill>
                <a:srgbClr val="000000"/>
              </a:solidFill>
              <a:latin typeface="Source Sans Pro"/>
              <a:ea typeface="Source Sans Pro"/>
              <a:cs typeface="Source Sans Pro"/>
              <a:sym typeface="Source Sans Pro"/>
            </a:endParaRPr>
          </a:p>
        </p:txBody>
      </p:sp>
      <p:pic>
        <p:nvPicPr>
          <p:cNvPr id="678" name="Google Shape;678;p10"/>
          <p:cNvPicPr preferRelativeResize="0"/>
          <p:nvPr/>
        </p:nvPicPr>
        <p:blipFill rotWithShape="1">
          <a:blip r:embed="rId5">
            <a:alphaModFix/>
          </a:blip>
          <a:srcRect b="0" l="0" r="0" t="0"/>
          <a:stretch/>
        </p:blipFill>
        <p:spPr>
          <a:xfrm>
            <a:off x="785820" y="2867966"/>
            <a:ext cx="3849677" cy="1001123"/>
          </a:xfrm>
          <a:prstGeom prst="rect">
            <a:avLst/>
          </a:prstGeom>
          <a:noFill/>
          <a:ln>
            <a:noFill/>
          </a:ln>
        </p:spPr>
      </p:pic>
      <p:graphicFrame>
        <p:nvGraphicFramePr>
          <p:cNvPr id="679" name="Google Shape;679;p10"/>
          <p:cNvGraphicFramePr/>
          <p:nvPr/>
        </p:nvGraphicFramePr>
        <p:xfrm>
          <a:off x="5105511" y="3790120"/>
          <a:ext cx="3000000" cy="3000000"/>
        </p:xfrm>
        <a:graphic>
          <a:graphicData uri="http://schemas.openxmlformats.org/drawingml/2006/table">
            <a:tbl>
              <a:tblPr>
                <a:noFill/>
                <a:tableStyleId>{991C5D08-FA97-4C84-B4A8-250404695844}</a:tableStyleId>
              </a:tblPr>
              <a:tblGrid>
                <a:gridCol w="1007625"/>
                <a:gridCol w="1161300"/>
                <a:gridCol w="827900"/>
                <a:gridCol w="933050"/>
                <a:gridCol w="1231650"/>
                <a:gridCol w="970375"/>
                <a:gridCol w="748150"/>
              </a:tblGrid>
              <a:tr h="8588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O</a:t>
                      </a:r>
                      <a:r>
                        <a:rPr b="1" lang="en-US" sz="1400" u="none" cap="none" strike="noStrike">
                          <a:solidFill>
                            <a:schemeClr val="dk1"/>
                          </a:solidFill>
                          <a:latin typeface="Source Sans Pro"/>
                          <a:ea typeface="Source Sans Pro"/>
                          <a:cs typeface="Source Sans Pro"/>
                          <a:sym typeface="Source Sans Pro"/>
                        </a:rPr>
                        <a:t>utside to inside</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Thickness(M)</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Specific heat (kj/kg.k)</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Density (kg/m3)</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Conductance (w/m.k)</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R-Value</a:t>
                      </a:r>
                      <a:endParaRPr sz="14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 (w/m2.k)</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 (U-value (w/m2.k)</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3"/>
                    </a:solidFill>
                  </a:tcPr>
                </a:tc>
              </a:tr>
              <a:tr h="2204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Plaster</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0.018</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0.84</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1762</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0.7210</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0.02</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rowSpan="6">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1.00</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2204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RCC Roof</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0.15</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0.88</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2288.00</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1.58</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0.09</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vMerge="1"/>
              </a:tr>
              <a:tr h="2204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Plaster</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0.01</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0.84</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1762</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0.7210</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0.01</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vMerge="1"/>
              </a:tr>
              <a:tr h="4332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25mm EPS insulation</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0.025</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1.34</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16.00</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0.04</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0.66</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vMerge="1"/>
              </a:tr>
              <a:tr h="2204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Rse</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0.04</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vMerge="1"/>
              </a:tr>
              <a:tr h="2204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Rsi</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0.17</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vMerge="1"/>
              </a:tr>
              <a:tr h="43325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Source Sans Pro"/>
                          <a:ea typeface="Source Sans Pro"/>
                          <a:cs typeface="Source Sans Pro"/>
                          <a:sym typeface="Source Sans Pro"/>
                        </a:rPr>
                        <a:t>Assembly Total</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1.00</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Source Sans Pro"/>
                          <a:ea typeface="Source Sans Pro"/>
                          <a:cs typeface="Source Sans Pro"/>
                          <a:sym typeface="Source Sans Pro"/>
                        </a:rPr>
                        <a:t> </a:t>
                      </a:r>
                      <a:endParaRPr sz="1400" u="none" cap="none" strike="noStrike">
                        <a:latin typeface="Source Sans Pro"/>
                        <a:ea typeface="Source Sans Pro"/>
                        <a:cs typeface="Source Sans Pro"/>
                        <a:sym typeface="Source Sans Pro"/>
                      </a:endParaRPr>
                    </a:p>
                  </a:txBody>
                  <a:tcPr marT="7625" marB="0" marR="7625" marL="76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graphicFrame>
        <p:nvGraphicFramePr>
          <p:cNvPr id="680" name="Google Shape;680;p10"/>
          <p:cNvGraphicFramePr/>
          <p:nvPr/>
        </p:nvGraphicFramePr>
        <p:xfrm>
          <a:off x="6100070" y="1461922"/>
          <a:ext cx="3000000" cy="3000000"/>
        </p:xfrm>
        <a:graphic>
          <a:graphicData uri="http://schemas.openxmlformats.org/drawingml/2006/table">
            <a:tbl>
              <a:tblPr>
                <a:noFill/>
                <a:tableStyleId>{A4610986-3DED-4638-A248-408E1BC3D219}</a:tableStyleId>
              </a:tblPr>
              <a:tblGrid>
                <a:gridCol w="1809975"/>
                <a:gridCol w="2068900"/>
                <a:gridCol w="2060875"/>
              </a:tblGrid>
              <a:tr h="68317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rPr>
                        <a:t>Uroof (W/m²·K)</a:t>
                      </a:r>
                      <a:endParaRPr i="0" sz="1600" u="none" cap="none" strike="noStrike">
                        <a:solidFill>
                          <a:schemeClr val="lt1"/>
                        </a:solidFill>
                        <a:latin typeface="Arial"/>
                        <a:ea typeface="Arial"/>
                        <a:cs typeface="Arial"/>
                        <a:sym typeface="Arial"/>
                      </a:endParaRPr>
                    </a:p>
                  </a:txBody>
                  <a:tcPr marT="6350" marB="0" marR="6350" marL="6350" anchor="ctr">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rPr>
                        <a:t>Formula for Points Calculation</a:t>
                      </a:r>
                      <a:endParaRPr i="0" sz="1600" u="none" cap="none" strike="noStrike">
                        <a:solidFill>
                          <a:schemeClr val="lt1"/>
                        </a:solidFill>
                        <a:latin typeface="Arial"/>
                        <a:ea typeface="Arial"/>
                        <a:cs typeface="Arial"/>
                        <a:sym typeface="Arial"/>
                      </a:endParaRPr>
                    </a:p>
                  </a:txBody>
                  <a:tcPr marT="6350" marB="0" marR="6350" marL="6350" anchor="ctr">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rPr>
                        <a:t>Incremental Points</a:t>
                      </a:r>
                      <a:endParaRPr i="0" sz="1600" u="none" cap="none" strike="noStrike">
                        <a:solidFill>
                          <a:schemeClr val="lt1"/>
                        </a:solidFill>
                        <a:latin typeface="Arial"/>
                        <a:ea typeface="Arial"/>
                        <a:cs typeface="Arial"/>
                        <a:sym typeface="Arial"/>
                      </a:endParaRPr>
                    </a:p>
                  </a:txBody>
                  <a:tcPr marT="6350" marB="0" marR="6350" marL="6350" anchor="ctr">
                    <a:solidFill>
                      <a:schemeClr val="accent4"/>
                    </a:solidFill>
                  </a:tcPr>
                </a:tc>
              </a:tr>
              <a:tr h="597300">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0.28 ≤ </a:t>
                      </a:r>
                      <a:r>
                        <a:rPr lang="en-US" sz="1600" u="none" cap="none" strike="noStrike">
                          <a:solidFill>
                            <a:schemeClr val="dk1"/>
                          </a:solidFill>
                          <a:latin typeface="Arial"/>
                          <a:ea typeface="Arial"/>
                          <a:cs typeface="Arial"/>
                          <a:sym typeface="Arial"/>
                        </a:rPr>
                        <a:t>U</a:t>
                      </a:r>
                      <a:r>
                        <a:rPr baseline="-25000" lang="en-US" sz="1600" u="none" cap="none" strike="noStrike">
                          <a:solidFill>
                            <a:schemeClr val="dk1"/>
                          </a:solidFill>
                          <a:latin typeface="Arial"/>
                          <a:ea typeface="Arial"/>
                          <a:cs typeface="Arial"/>
                          <a:sym typeface="Arial"/>
                        </a:rPr>
                        <a:t>roof</a:t>
                      </a:r>
                      <a:r>
                        <a:rPr b="0" lang="en-US" sz="1600" u="none" cap="none" strike="noStrike">
                          <a:solidFill>
                            <a:srgbClr val="000000"/>
                          </a:solidFill>
                        </a:rPr>
                        <a:t>&lt; 1.2</a:t>
                      </a:r>
                      <a:endParaRPr b="0" i="0" sz="1600" u="none" cap="none" strike="noStrike">
                        <a:solidFill>
                          <a:srgbClr val="000000"/>
                        </a:solidFill>
                        <a:latin typeface="Arial"/>
                        <a:ea typeface="Arial"/>
                        <a:cs typeface="Arial"/>
                        <a:sym typeface="Arial"/>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(1.2 - </a:t>
                      </a:r>
                      <a:r>
                        <a:rPr lang="en-US" sz="1600" u="none" cap="none" strike="noStrike">
                          <a:solidFill>
                            <a:schemeClr val="dk1"/>
                          </a:solidFill>
                          <a:latin typeface="Arial"/>
                          <a:ea typeface="Arial"/>
                          <a:cs typeface="Arial"/>
                          <a:sym typeface="Arial"/>
                        </a:rPr>
                        <a:t>U</a:t>
                      </a:r>
                      <a:r>
                        <a:rPr baseline="-25000" lang="en-US" sz="1600" u="none" cap="none" strike="noStrike">
                          <a:solidFill>
                            <a:schemeClr val="dk1"/>
                          </a:solidFill>
                          <a:latin typeface="Arial"/>
                          <a:ea typeface="Arial"/>
                          <a:cs typeface="Arial"/>
                          <a:sym typeface="Arial"/>
                        </a:rPr>
                        <a:t>roof</a:t>
                      </a:r>
                      <a:r>
                        <a:rPr b="0" lang="en-US" sz="1600" u="none" cap="none" strike="noStrike">
                          <a:solidFill>
                            <a:srgbClr val="000000"/>
                          </a:solidFill>
                        </a:rPr>
                        <a:t>) / 0.23</a:t>
                      </a:r>
                      <a:endParaRPr b="0" i="0" sz="1600" u="none" cap="none" strike="noStrike">
                        <a:solidFill>
                          <a:srgbClr val="000000"/>
                        </a:solidFill>
                        <a:latin typeface="Arial"/>
                        <a:ea typeface="Arial"/>
                        <a:cs typeface="Arial"/>
                        <a:sym typeface="Arial"/>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Up to 4</a:t>
                      </a:r>
                      <a:endParaRPr b="0" i="0" sz="1600" u="none" cap="none" strike="noStrike">
                        <a:solidFill>
                          <a:srgbClr val="000000"/>
                        </a:solidFill>
                        <a:latin typeface="Arial"/>
                        <a:ea typeface="Arial"/>
                        <a:cs typeface="Arial"/>
                        <a:sym typeface="Arial"/>
                      </a:endParaRPr>
                    </a:p>
                  </a:txBody>
                  <a:tcPr marT="6350" marB="0" marR="6350" marL="6350" anchor="ctr"/>
                </a:tc>
              </a:tr>
              <a:tr h="3416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Arial"/>
                          <a:ea typeface="Arial"/>
                          <a:cs typeface="Arial"/>
                          <a:sym typeface="Arial"/>
                        </a:rPr>
                        <a:t>U</a:t>
                      </a:r>
                      <a:r>
                        <a:rPr baseline="-25000" lang="en-US" sz="1600" u="none" cap="none" strike="noStrike">
                          <a:solidFill>
                            <a:schemeClr val="dk1"/>
                          </a:solidFill>
                          <a:latin typeface="Arial"/>
                          <a:ea typeface="Arial"/>
                          <a:cs typeface="Arial"/>
                          <a:sym typeface="Arial"/>
                        </a:rPr>
                        <a:t>roof</a:t>
                      </a:r>
                      <a:r>
                        <a:rPr b="0" lang="en-US" sz="1600" u="none" cap="none" strike="noStrike">
                          <a:solidFill>
                            <a:srgbClr val="000000"/>
                          </a:solidFill>
                        </a:rPr>
                        <a:t> &lt; 0.28</a:t>
                      </a:r>
                      <a:endParaRPr b="0" i="0" sz="1600" u="none" cap="none" strike="noStrike">
                        <a:solidFill>
                          <a:srgbClr val="000000"/>
                        </a:solidFill>
                        <a:latin typeface="Arial"/>
                        <a:ea typeface="Arial"/>
                        <a:cs typeface="Arial"/>
                        <a:sym typeface="Arial"/>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a:t>
                      </a:r>
                      <a:endParaRPr b="0" i="0" sz="1600" u="none" cap="none" strike="noStrike">
                        <a:solidFill>
                          <a:srgbClr val="000000"/>
                        </a:solidFill>
                        <a:latin typeface="Arial"/>
                        <a:ea typeface="Arial"/>
                        <a:cs typeface="Arial"/>
                        <a:sym typeface="Arial"/>
                      </a:endParaRPr>
                    </a:p>
                  </a:txBody>
                  <a:tcPr marT="6350" marB="0" marR="6350" marL="6350" anchor="ct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4</a:t>
                      </a:r>
                      <a:endParaRPr b="0" i="0" sz="1600" u="none" cap="none" strike="noStrike">
                        <a:solidFill>
                          <a:srgbClr val="000000"/>
                        </a:solidFill>
                        <a:latin typeface="Arial"/>
                        <a:ea typeface="Arial"/>
                        <a:cs typeface="Arial"/>
                        <a:sym typeface="Arial"/>
                      </a:endParaRPr>
                    </a:p>
                  </a:txBody>
                  <a:tcPr marT="6350" marB="0" marR="6350" marL="6350" anchor="ctr"/>
                </a:tc>
              </a:tr>
            </a:tbl>
          </a:graphicData>
        </a:graphic>
      </p:graphicFrame>
      <p:sp>
        <p:nvSpPr>
          <p:cNvPr id="681" name="Google Shape;681;p10"/>
          <p:cNvSpPr/>
          <p:nvPr/>
        </p:nvSpPr>
        <p:spPr>
          <a:xfrm>
            <a:off x="6100070" y="1105514"/>
            <a:ext cx="5257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Table – 14:  Points for Thermal Transmittance of Roof</a:t>
            </a:r>
            <a:endParaRPr sz="1600">
              <a:solidFill>
                <a:schemeClr val="dk1"/>
              </a:solidFill>
              <a:latin typeface="Source Sans Pro"/>
              <a:ea typeface="Source Sans Pro"/>
              <a:cs typeface="Source Sans Pro"/>
              <a:sym typeface="Source Sans Pro"/>
            </a:endParaRPr>
          </a:p>
        </p:txBody>
      </p:sp>
      <p:sp>
        <p:nvSpPr>
          <p:cNvPr id="682" name="Google Shape;682;p10"/>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rgbClr val="64B6B8"/>
                </a:solidFill>
                <a:latin typeface="Julius Sans One"/>
                <a:ea typeface="Julius Sans One"/>
                <a:cs typeface="Julius Sans One"/>
                <a:sym typeface="Julius Sans One"/>
              </a:rPr>
              <a:t>Mandatory Requirement</a:t>
            </a:r>
            <a:endParaRPr b="1" i="0" sz="1800" u="none" cap="none" strike="noStrike">
              <a:solidFill>
                <a:srgbClr val="000000"/>
              </a:solidFill>
              <a:latin typeface="Arial"/>
              <a:ea typeface="Arial"/>
              <a:cs typeface="Arial"/>
              <a:sym typeface="Arial"/>
            </a:endParaRPr>
          </a:p>
        </p:txBody>
      </p:sp>
      <p:sp>
        <p:nvSpPr>
          <p:cNvPr id="683" name="Google Shape;683;p10"/>
          <p:cNvSpPr txBox="1"/>
          <p:nvPr/>
        </p:nvSpPr>
        <p:spPr>
          <a:xfrm>
            <a:off x="5105500" y="33126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1600">
                <a:solidFill>
                  <a:schemeClr val="dk2"/>
                </a:solidFill>
                <a:latin typeface="Source Sans Pro"/>
                <a:ea typeface="Source Sans Pro"/>
                <a:cs typeface="Source Sans Pro"/>
                <a:sym typeface="Source Sans Pro"/>
              </a:rPr>
              <a:t>Sample Calculation: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11"/>
          <p:cNvSpPr/>
          <p:nvPr/>
        </p:nvSpPr>
        <p:spPr>
          <a:xfrm>
            <a:off x="-2" y="0"/>
            <a:ext cx="7214616" cy="6857999"/>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9" name="Google Shape;689;p11"/>
          <p:cNvSpPr txBox="1"/>
          <p:nvPr/>
        </p:nvSpPr>
        <p:spPr>
          <a:xfrm>
            <a:off x="482025" y="1182200"/>
            <a:ext cx="67326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chemeClr val="lt1"/>
                </a:solidFill>
                <a:latin typeface="Archivo Narrow"/>
                <a:ea typeface="Archivo Narrow"/>
                <a:cs typeface="Archivo Narrow"/>
                <a:sym typeface="Archivo Narrow"/>
              </a:rPr>
              <a:t>5.2.1.4- </a:t>
            </a:r>
            <a:r>
              <a:rPr lang="en-US" sz="2400">
                <a:solidFill>
                  <a:schemeClr val="lt1"/>
                </a:solidFill>
                <a:latin typeface="Archivo Narrow"/>
                <a:ea typeface="Archivo Narrow"/>
                <a:cs typeface="Archivo Narrow"/>
                <a:sym typeface="Archivo Narrow"/>
              </a:rPr>
              <a:t>Residential Envelope Transmittance Value (RETV)</a:t>
            </a:r>
            <a:endParaRPr i="0" sz="2400" u="none" cap="none" strike="noStrike">
              <a:solidFill>
                <a:srgbClr val="000000"/>
              </a:solidFill>
              <a:latin typeface="Archivo Narrow"/>
              <a:ea typeface="Archivo Narrow"/>
              <a:cs typeface="Archivo Narrow"/>
              <a:sym typeface="Archivo Narrow"/>
            </a:endParaRPr>
          </a:p>
        </p:txBody>
      </p:sp>
      <p:pic>
        <p:nvPicPr>
          <p:cNvPr descr="Logo, icon&#10;&#10;Description automatically generated" id="690" name="Google Shape;690;p11"/>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691" name="Google Shape;691;p11"/>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692" name="Google Shape;692;p11"/>
          <p:cNvSpPr txBox="1"/>
          <p:nvPr/>
        </p:nvSpPr>
        <p:spPr>
          <a:xfrm>
            <a:off x="402750" y="1750200"/>
            <a:ext cx="6666600" cy="2592000"/>
          </a:xfrm>
          <a:prstGeom prst="rect">
            <a:avLst/>
          </a:prstGeom>
          <a:noFill/>
          <a:ln>
            <a:noFill/>
          </a:ln>
        </p:spPr>
        <p:txBody>
          <a:bodyPr anchorCtr="0" anchor="t" bIns="63975" lIns="127950" spcFirstLastPara="1" rIns="127950" wrap="square" tIns="63975">
            <a:spAutoFit/>
          </a:bodyPr>
          <a:lstStyle/>
          <a:p>
            <a:pPr indent="-285750" lvl="0" marL="28575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RETV characterizes the thermal performance of the building envelope (except roof)</a:t>
            </a:r>
            <a:endParaRPr i="0" sz="1600" u="none" cap="none" strike="noStrike">
              <a:solidFill>
                <a:srgbClr val="000000"/>
              </a:solidFill>
              <a:latin typeface="Source Sans Pro"/>
              <a:ea typeface="Source Sans Pro"/>
              <a:cs typeface="Source Sans Pro"/>
              <a:sym typeface="Source Sans Pro"/>
            </a:endParaRPr>
          </a:p>
          <a:p>
            <a:pPr indent="-285750" lvl="0" marL="28575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RETV is the net heat gain rate (over the cooling period) through the building envelope (excluding roof) of the dwelling units divided by the area of the building envelope (excluding roof) of the dwelling units.</a:t>
            </a:r>
            <a:endParaRPr i="0" sz="1600" u="none" cap="none" strike="noStrike">
              <a:solidFill>
                <a:srgbClr val="000000"/>
              </a:solidFill>
              <a:latin typeface="Source Sans Pro"/>
              <a:ea typeface="Source Sans Pro"/>
              <a:cs typeface="Source Sans Pro"/>
              <a:sym typeface="Source Sans Pro"/>
            </a:endParaRPr>
          </a:p>
          <a:p>
            <a:pPr indent="-285750" lvl="0" marL="28575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RETV for the building envelope (except roof) shall comply with the maximum RETV of 15 W/m2.</a:t>
            </a:r>
            <a:endParaRPr i="0" sz="1600" u="none" cap="none" strike="noStrike">
              <a:solidFill>
                <a:schemeClr val="lt1"/>
              </a:solidFill>
              <a:latin typeface="Source Sans Pro"/>
              <a:ea typeface="Source Sans Pro"/>
              <a:cs typeface="Source Sans Pro"/>
              <a:sym typeface="Source Sans Pro"/>
            </a:endParaRPr>
          </a:p>
        </p:txBody>
      </p:sp>
      <p:grpSp>
        <p:nvGrpSpPr>
          <p:cNvPr id="693" name="Google Shape;693;p11"/>
          <p:cNvGrpSpPr/>
          <p:nvPr/>
        </p:nvGrpSpPr>
        <p:grpSpPr>
          <a:xfrm>
            <a:off x="7490879" y="719144"/>
            <a:ext cx="4271770" cy="3965734"/>
            <a:chOff x="547961" y="0"/>
            <a:chExt cx="4271770" cy="3965734"/>
          </a:xfrm>
        </p:grpSpPr>
        <p:sp>
          <p:nvSpPr>
            <p:cNvPr id="694" name="Google Shape;694;p11"/>
            <p:cNvSpPr/>
            <p:nvPr/>
          </p:nvSpPr>
          <p:spPr>
            <a:xfrm>
              <a:off x="547961" y="0"/>
              <a:ext cx="3965734" cy="3965734"/>
            </a:xfrm>
            <a:prstGeom prst="triangle">
              <a:avLst>
                <a:gd fmla="val 50000" name="adj"/>
              </a:avLst>
            </a:prstGeom>
            <a:solidFill>
              <a:srgbClr val="91CCCD">
                <a:alpha val="89411"/>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Source Sans Pro"/>
                <a:ea typeface="Source Sans Pro"/>
                <a:cs typeface="Source Sans Pro"/>
                <a:sym typeface="Source Sans Pro"/>
              </a:endParaRPr>
            </a:p>
          </p:txBody>
        </p:sp>
        <p:sp>
          <p:nvSpPr>
            <p:cNvPr id="695" name="Google Shape;695;p11"/>
            <p:cNvSpPr/>
            <p:nvPr/>
          </p:nvSpPr>
          <p:spPr>
            <a:xfrm>
              <a:off x="2242004" y="398703"/>
              <a:ext cx="2577727" cy="938763"/>
            </a:xfrm>
            <a:prstGeom prst="roundRect">
              <a:avLst>
                <a:gd fmla="val 16667" name="adj"/>
              </a:avLst>
            </a:prstGeom>
            <a:solidFill>
              <a:schemeClr val="lt1">
                <a:alpha val="89411"/>
              </a:schemeClr>
            </a:solidFill>
            <a:ln cap="flat" cmpd="sng" w="25400">
              <a:solidFill>
                <a:srgbClr val="91CCCD">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Source Sans Pro"/>
                <a:ea typeface="Source Sans Pro"/>
                <a:cs typeface="Source Sans Pro"/>
                <a:sym typeface="Source Sans Pro"/>
              </a:endParaRPr>
            </a:p>
          </p:txBody>
        </p:sp>
        <p:sp>
          <p:nvSpPr>
            <p:cNvPr id="696" name="Google Shape;696;p11"/>
            <p:cNvSpPr txBox="1"/>
            <p:nvPr/>
          </p:nvSpPr>
          <p:spPr>
            <a:xfrm>
              <a:off x="2287831" y="444530"/>
              <a:ext cx="2486073" cy="847109"/>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Orientation of wall/opening, shading design of fenestration</a:t>
              </a:r>
              <a:endParaRPr i="0" sz="1400" u="none" cap="none" strike="noStrike">
                <a:solidFill>
                  <a:srgbClr val="000000"/>
                </a:solidFill>
                <a:latin typeface="Source Sans Pro"/>
                <a:ea typeface="Source Sans Pro"/>
                <a:cs typeface="Source Sans Pro"/>
                <a:sym typeface="Source Sans Pro"/>
              </a:endParaRPr>
            </a:p>
          </p:txBody>
        </p:sp>
        <p:sp>
          <p:nvSpPr>
            <p:cNvPr id="697" name="Google Shape;697;p11"/>
            <p:cNvSpPr/>
            <p:nvPr/>
          </p:nvSpPr>
          <p:spPr>
            <a:xfrm>
              <a:off x="2242004" y="1454812"/>
              <a:ext cx="2577727" cy="938763"/>
            </a:xfrm>
            <a:prstGeom prst="roundRect">
              <a:avLst>
                <a:gd fmla="val 16667" name="adj"/>
              </a:avLst>
            </a:prstGeom>
            <a:solidFill>
              <a:schemeClr val="lt1">
                <a:alpha val="89411"/>
              </a:schemeClr>
            </a:solidFill>
            <a:ln cap="flat" cmpd="sng" w="25400">
              <a:solidFill>
                <a:srgbClr val="91CCCD">
                  <a:alpha val="6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Source Sans Pro"/>
                <a:ea typeface="Source Sans Pro"/>
                <a:cs typeface="Source Sans Pro"/>
                <a:sym typeface="Source Sans Pro"/>
              </a:endParaRPr>
            </a:p>
          </p:txBody>
        </p:sp>
        <p:sp>
          <p:nvSpPr>
            <p:cNvPr id="698" name="Google Shape;698;p11"/>
            <p:cNvSpPr txBox="1"/>
            <p:nvPr/>
          </p:nvSpPr>
          <p:spPr>
            <a:xfrm>
              <a:off x="2287831" y="1500639"/>
              <a:ext cx="2486073" cy="847109"/>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U value of walls and Glass</a:t>
              </a:r>
              <a:endParaRPr i="0" sz="1400" u="none" cap="none" strike="noStrike">
                <a:solidFill>
                  <a:srgbClr val="000000"/>
                </a:solidFill>
                <a:latin typeface="Source Sans Pro"/>
                <a:ea typeface="Source Sans Pro"/>
                <a:cs typeface="Source Sans Pro"/>
                <a:sym typeface="Source Sans Pro"/>
              </a:endParaRPr>
            </a:p>
          </p:txBody>
        </p:sp>
        <p:sp>
          <p:nvSpPr>
            <p:cNvPr id="699" name="Google Shape;699;p11"/>
            <p:cNvSpPr/>
            <p:nvPr/>
          </p:nvSpPr>
          <p:spPr>
            <a:xfrm>
              <a:off x="2242004" y="2510921"/>
              <a:ext cx="2577727" cy="938763"/>
            </a:xfrm>
            <a:prstGeom prst="roundRect">
              <a:avLst>
                <a:gd fmla="val 16667" name="adj"/>
              </a:avLst>
            </a:prstGeom>
            <a:solidFill>
              <a:schemeClr val="lt1">
                <a:alpha val="89411"/>
              </a:schemeClr>
            </a:solidFill>
            <a:ln cap="flat" cmpd="sng" w="25400">
              <a:solidFill>
                <a:srgbClr val="91CCCD">
                  <a:alpha val="4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Source Sans Pro"/>
                <a:ea typeface="Source Sans Pro"/>
                <a:cs typeface="Source Sans Pro"/>
                <a:sym typeface="Source Sans Pro"/>
              </a:endParaRPr>
            </a:p>
          </p:txBody>
        </p:sp>
        <p:sp>
          <p:nvSpPr>
            <p:cNvPr id="700" name="Google Shape;700;p11"/>
            <p:cNvSpPr txBox="1"/>
            <p:nvPr/>
          </p:nvSpPr>
          <p:spPr>
            <a:xfrm>
              <a:off x="2287831" y="2556748"/>
              <a:ext cx="2486073" cy="847109"/>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WWR, SHGC value of glass</a:t>
              </a:r>
              <a:endParaRPr i="0" sz="1400" u="none" cap="none" strike="noStrike">
                <a:solidFill>
                  <a:srgbClr val="000000"/>
                </a:solidFill>
                <a:latin typeface="Source Sans Pro"/>
                <a:ea typeface="Source Sans Pro"/>
                <a:cs typeface="Source Sans Pro"/>
                <a:sym typeface="Source Sans Pro"/>
              </a:endParaRPr>
            </a:p>
          </p:txBody>
        </p:sp>
      </p:grpSp>
      <p:sp>
        <p:nvSpPr>
          <p:cNvPr id="701" name="Google Shape;701;p11"/>
          <p:cNvSpPr txBox="1"/>
          <p:nvPr/>
        </p:nvSpPr>
        <p:spPr>
          <a:xfrm>
            <a:off x="7547429" y="4182114"/>
            <a:ext cx="1280100" cy="3141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RETV</a:t>
            </a:r>
            <a:endParaRPr i="0" sz="1400" u="none" cap="none" strike="noStrike">
              <a:solidFill>
                <a:srgbClr val="000000"/>
              </a:solidFill>
              <a:latin typeface="Source Sans Pro"/>
              <a:ea typeface="Source Sans Pro"/>
              <a:cs typeface="Source Sans Pro"/>
              <a:sym typeface="Source Sans Pro"/>
            </a:endParaRPr>
          </a:p>
        </p:txBody>
      </p:sp>
      <p:cxnSp>
        <p:nvCxnSpPr>
          <p:cNvPr id="702" name="Google Shape;702;p11"/>
          <p:cNvCxnSpPr/>
          <p:nvPr/>
        </p:nvCxnSpPr>
        <p:spPr>
          <a:xfrm flipH="1" rot="10800000">
            <a:off x="8157633" y="1907864"/>
            <a:ext cx="938241" cy="2216188"/>
          </a:xfrm>
          <a:prstGeom prst="straightConnector1">
            <a:avLst/>
          </a:prstGeom>
          <a:noFill/>
          <a:ln cap="flat" cmpd="sng" w="9525">
            <a:solidFill>
              <a:schemeClr val="dk1"/>
            </a:solidFill>
            <a:prstDash val="solid"/>
            <a:round/>
            <a:headEnd len="sm" w="sm" type="none"/>
            <a:tailEnd len="med" w="med" type="triangle"/>
          </a:ln>
        </p:spPr>
      </p:cxnSp>
      <p:cxnSp>
        <p:nvCxnSpPr>
          <p:cNvPr id="703" name="Google Shape;703;p11"/>
          <p:cNvCxnSpPr/>
          <p:nvPr/>
        </p:nvCxnSpPr>
        <p:spPr>
          <a:xfrm flipH="1" rot="10800000">
            <a:off x="8157633" y="2793388"/>
            <a:ext cx="938241" cy="1330664"/>
          </a:xfrm>
          <a:prstGeom prst="straightConnector1">
            <a:avLst/>
          </a:prstGeom>
          <a:noFill/>
          <a:ln cap="flat" cmpd="sng" w="9525">
            <a:solidFill>
              <a:schemeClr val="dk1"/>
            </a:solidFill>
            <a:prstDash val="solid"/>
            <a:round/>
            <a:headEnd len="sm" w="sm" type="none"/>
            <a:tailEnd len="med" w="med" type="triangle"/>
          </a:ln>
        </p:spPr>
      </p:cxnSp>
      <p:cxnSp>
        <p:nvCxnSpPr>
          <p:cNvPr id="704" name="Google Shape;704;p11"/>
          <p:cNvCxnSpPr/>
          <p:nvPr/>
        </p:nvCxnSpPr>
        <p:spPr>
          <a:xfrm flipH="1" rot="10800000">
            <a:off x="8157633" y="3678912"/>
            <a:ext cx="974120" cy="445140"/>
          </a:xfrm>
          <a:prstGeom prst="straightConnector1">
            <a:avLst/>
          </a:prstGeom>
          <a:noFill/>
          <a:ln cap="flat" cmpd="sng" w="9525">
            <a:solidFill>
              <a:schemeClr val="dk1"/>
            </a:solidFill>
            <a:prstDash val="solid"/>
            <a:round/>
            <a:headEnd len="sm" w="sm" type="none"/>
            <a:tailEnd len="med" w="med" type="triangle"/>
          </a:ln>
        </p:spPr>
      </p:cxnSp>
      <p:pic>
        <p:nvPicPr>
          <p:cNvPr id="705" name="Google Shape;705;p11"/>
          <p:cNvPicPr preferRelativeResize="0"/>
          <p:nvPr/>
        </p:nvPicPr>
        <p:blipFill rotWithShape="1">
          <a:blip r:embed="rId5">
            <a:alphaModFix/>
          </a:blip>
          <a:srcRect b="0" l="0" r="0" t="0"/>
          <a:stretch/>
        </p:blipFill>
        <p:spPr>
          <a:xfrm>
            <a:off x="7412534" y="5001109"/>
            <a:ext cx="4411333" cy="1668837"/>
          </a:xfrm>
          <a:prstGeom prst="rect">
            <a:avLst/>
          </a:prstGeom>
          <a:noFill/>
          <a:ln>
            <a:noFill/>
          </a:ln>
        </p:spPr>
      </p:pic>
      <p:graphicFrame>
        <p:nvGraphicFramePr>
          <p:cNvPr id="706" name="Google Shape;706;p11"/>
          <p:cNvGraphicFramePr/>
          <p:nvPr/>
        </p:nvGraphicFramePr>
        <p:xfrm>
          <a:off x="813443" y="4955821"/>
          <a:ext cx="3000000" cy="3000000"/>
        </p:xfrm>
        <a:graphic>
          <a:graphicData uri="http://schemas.openxmlformats.org/drawingml/2006/table">
            <a:tbl>
              <a:tblPr>
                <a:noFill/>
                <a:tableStyleId>{A86B162F-0DA4-4B62-9EA2-B6B26EB253E8}</a:tableStyleId>
              </a:tblPr>
              <a:tblGrid>
                <a:gridCol w="3337725"/>
                <a:gridCol w="2561375"/>
              </a:tblGrid>
              <a:tr h="4637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rPr>
                        <a:t>RETV (W/m²)</a:t>
                      </a:r>
                      <a:endParaRPr b="1" i="0" sz="1600" u="none" cap="none" strike="noStrike">
                        <a:solidFill>
                          <a:schemeClr val="dk1"/>
                        </a:solidFill>
                        <a:latin typeface="Arial"/>
                        <a:ea typeface="Arial"/>
                        <a:cs typeface="Arial"/>
                        <a:sym typeface="Arial"/>
                      </a:endParaRPr>
                    </a:p>
                  </a:txBody>
                  <a:tcPr marT="6350" marB="0" marR="6350" marL="6350" anchor="ctr">
                    <a:solidFill>
                      <a:srgbClr val="E6DED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rPr>
                        <a:t>Incremental Points</a:t>
                      </a:r>
                      <a:endParaRPr b="1" i="0" sz="1600" u="none" cap="none" strike="noStrike">
                        <a:solidFill>
                          <a:schemeClr val="dk1"/>
                        </a:solidFill>
                        <a:latin typeface="Arial"/>
                        <a:ea typeface="Arial"/>
                        <a:cs typeface="Arial"/>
                        <a:sym typeface="Arial"/>
                      </a:endParaRPr>
                    </a:p>
                  </a:txBody>
                  <a:tcPr marT="6350" marB="0" marR="6350" marL="6350" anchor="ctr">
                    <a:solidFill>
                      <a:srgbClr val="E6DEDC"/>
                    </a:solidFill>
                  </a:tcPr>
                </a:tc>
              </a:tr>
              <a:tr h="318675">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12 ≤ RETV &lt; 15</a:t>
                      </a:r>
                      <a:endParaRPr b="0" i="0" sz="1600" u="none" cap="none" strike="noStrike">
                        <a:solidFill>
                          <a:srgbClr val="000000"/>
                        </a:solidFill>
                        <a:latin typeface="Arial"/>
                        <a:ea typeface="Arial"/>
                        <a:cs typeface="Arial"/>
                        <a:sym typeface="Arial"/>
                      </a:endParaRPr>
                    </a:p>
                  </a:txBody>
                  <a:tcPr marT="6350" marB="0" marR="6350" marL="6350" anchor="ctr">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Up to 6</a:t>
                      </a:r>
                      <a:endParaRPr b="0" i="0" sz="1600" u="none" cap="none" strike="noStrike">
                        <a:solidFill>
                          <a:srgbClr val="000000"/>
                        </a:solidFill>
                        <a:latin typeface="Arial"/>
                        <a:ea typeface="Arial"/>
                        <a:cs typeface="Arial"/>
                        <a:sym typeface="Arial"/>
                      </a:endParaRPr>
                    </a:p>
                  </a:txBody>
                  <a:tcPr marT="6350" marB="0" marR="6350" marL="6350" anchor="ctr">
                    <a:solidFill>
                      <a:schemeClr val="lt1"/>
                    </a:solidFill>
                  </a:tcPr>
                </a:tc>
              </a:tr>
              <a:tr h="318675">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6 ≤ RETV &lt; 12</a:t>
                      </a:r>
                      <a:endParaRPr b="0" i="0" sz="1600" u="none" cap="none" strike="noStrike">
                        <a:solidFill>
                          <a:srgbClr val="000000"/>
                        </a:solidFill>
                        <a:latin typeface="Arial"/>
                        <a:ea typeface="Arial"/>
                        <a:cs typeface="Arial"/>
                        <a:sym typeface="Arial"/>
                      </a:endParaRPr>
                    </a:p>
                  </a:txBody>
                  <a:tcPr marT="6350" marB="0" marR="6350" marL="6350" anchor="ctr">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Up to 36</a:t>
                      </a:r>
                      <a:endParaRPr b="0" i="0" sz="1600" u="none" cap="none" strike="noStrike">
                        <a:solidFill>
                          <a:srgbClr val="000000"/>
                        </a:solidFill>
                        <a:latin typeface="Arial"/>
                        <a:ea typeface="Arial"/>
                        <a:cs typeface="Arial"/>
                        <a:sym typeface="Arial"/>
                      </a:endParaRPr>
                    </a:p>
                  </a:txBody>
                  <a:tcPr marT="6350" marB="0" marR="6350" marL="6350" anchor="ctr">
                    <a:solidFill>
                      <a:schemeClr val="lt1"/>
                    </a:solidFill>
                  </a:tcPr>
                </a:tc>
              </a:tr>
              <a:tr h="318675">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RETV &lt; 6</a:t>
                      </a:r>
                      <a:endParaRPr b="0" i="0" sz="1600" u="none" cap="none" strike="noStrike">
                        <a:solidFill>
                          <a:srgbClr val="000000"/>
                        </a:solidFill>
                        <a:latin typeface="Arial"/>
                        <a:ea typeface="Arial"/>
                        <a:cs typeface="Arial"/>
                        <a:sym typeface="Arial"/>
                      </a:endParaRPr>
                    </a:p>
                  </a:txBody>
                  <a:tcPr marT="6350" marB="0" marR="6350" marL="6350" anchor="ctr">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000000"/>
                          </a:solidFill>
                        </a:rPr>
                        <a:t>36</a:t>
                      </a:r>
                      <a:endParaRPr b="0" i="0" sz="1600" u="none" cap="none" strike="noStrike">
                        <a:solidFill>
                          <a:srgbClr val="000000"/>
                        </a:solidFill>
                        <a:latin typeface="Arial"/>
                        <a:ea typeface="Arial"/>
                        <a:cs typeface="Arial"/>
                        <a:sym typeface="Arial"/>
                      </a:endParaRPr>
                    </a:p>
                  </a:txBody>
                  <a:tcPr marT="6350" marB="0" marR="6350" marL="6350" anchor="ctr">
                    <a:solidFill>
                      <a:schemeClr val="lt1"/>
                    </a:solidFill>
                  </a:tcPr>
                </a:tc>
              </a:tr>
            </a:tbl>
          </a:graphicData>
        </a:graphic>
      </p:graphicFrame>
      <p:sp>
        <p:nvSpPr>
          <p:cNvPr id="707" name="Google Shape;707;p11"/>
          <p:cNvSpPr/>
          <p:nvPr/>
        </p:nvSpPr>
        <p:spPr>
          <a:xfrm>
            <a:off x="813444" y="4448507"/>
            <a:ext cx="3506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Table – 15:  Points for RETV</a:t>
            </a:r>
            <a:endParaRPr b="0" i="0" sz="1600" u="none" cap="none" strike="noStrike">
              <a:solidFill>
                <a:schemeClr val="lt1"/>
              </a:solidFill>
              <a:latin typeface="Arial"/>
              <a:ea typeface="Arial"/>
              <a:cs typeface="Arial"/>
              <a:sym typeface="Arial"/>
            </a:endParaRPr>
          </a:p>
        </p:txBody>
      </p:sp>
      <p:sp>
        <p:nvSpPr>
          <p:cNvPr id="708" name="Google Shape;708;p11"/>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lt1"/>
                </a:solidFill>
                <a:latin typeface="Julius Sans One"/>
                <a:ea typeface="Julius Sans One"/>
                <a:cs typeface="Julius Sans One"/>
                <a:sym typeface="Julius Sans One"/>
              </a:rPr>
              <a:t>Mandatory Requirement</a:t>
            </a:r>
            <a:endParaRPr b="1" i="0" sz="18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Logo, icon&#10;&#10;Description automatically generated" id="713" name="Google Shape;713;p12"/>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714" name="Google Shape;714;p12"/>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715" name="Google Shape;715;p12"/>
          <p:cNvSpPr txBox="1"/>
          <p:nvPr/>
        </p:nvSpPr>
        <p:spPr>
          <a:xfrm>
            <a:off x="463250" y="1086525"/>
            <a:ext cx="9782700" cy="259200"/>
          </a:xfrm>
          <a:prstGeom prst="rect">
            <a:avLst/>
          </a:prstGeom>
          <a:noFill/>
          <a:ln>
            <a:noFill/>
          </a:ln>
        </p:spPr>
        <p:txBody>
          <a:bodyPr anchorCtr="0" anchor="t" bIns="0" lIns="0" spcFirstLastPara="1" rIns="0" wrap="square" tIns="12700">
            <a:spAutoFit/>
          </a:bodyPr>
          <a:lstStyle/>
          <a:p>
            <a:pPr indent="0" lvl="0" marL="0" marR="0" rtl="0" algn="just">
              <a:lnSpc>
                <a:spcPct val="15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Strategies that can help reduce heat gain and maintain compliance with the RETV requirement:</a:t>
            </a:r>
            <a:endParaRPr i="0" sz="1600" u="none" cap="none" strike="noStrike">
              <a:solidFill>
                <a:srgbClr val="000000"/>
              </a:solidFill>
              <a:latin typeface="Source Sans Pro"/>
              <a:ea typeface="Source Sans Pro"/>
              <a:cs typeface="Source Sans Pro"/>
              <a:sym typeface="Source Sans Pro"/>
            </a:endParaRPr>
          </a:p>
        </p:txBody>
      </p:sp>
      <p:grpSp>
        <p:nvGrpSpPr>
          <p:cNvPr id="716" name="Google Shape;716;p12"/>
          <p:cNvGrpSpPr/>
          <p:nvPr/>
        </p:nvGrpSpPr>
        <p:grpSpPr>
          <a:xfrm>
            <a:off x="2218615" y="1634853"/>
            <a:ext cx="7753180" cy="4154031"/>
            <a:chOff x="354796" y="63080"/>
            <a:chExt cx="7753180" cy="4154031"/>
          </a:xfrm>
        </p:grpSpPr>
        <p:sp>
          <p:nvSpPr>
            <p:cNvPr id="717" name="Google Shape;717;p12"/>
            <p:cNvSpPr/>
            <p:nvPr/>
          </p:nvSpPr>
          <p:spPr>
            <a:xfrm>
              <a:off x="506035" y="226923"/>
              <a:ext cx="3629736" cy="1134292"/>
            </a:xfrm>
            <a:prstGeom prst="rect">
              <a:avLst/>
            </a:prstGeom>
            <a:solidFill>
              <a:schemeClr val="lt1">
                <a:alpha val="40000"/>
              </a:schemeClr>
            </a:solidFill>
            <a:ln cap="flat" cmpd="sng" w="9525">
              <a:solidFill>
                <a:srgbClr val="91CC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18" name="Google Shape;718;p12"/>
            <p:cNvSpPr txBox="1"/>
            <p:nvPr/>
          </p:nvSpPr>
          <p:spPr>
            <a:xfrm>
              <a:off x="506035" y="226923"/>
              <a:ext cx="3629736" cy="1134292"/>
            </a:xfrm>
            <a:prstGeom prst="rect">
              <a:avLst/>
            </a:prstGeom>
            <a:noFill/>
            <a:ln>
              <a:noFill/>
            </a:ln>
          </p:spPr>
          <p:txBody>
            <a:bodyPr anchorCtr="0" anchor="ctr" bIns="60950" lIns="768275" spcFirstLastPara="1" rIns="60950" wrap="square" tIns="60950">
              <a:noAutofit/>
            </a:bodyPr>
            <a:lstStyle/>
            <a:p>
              <a:pPr indent="0" lvl="0" marL="0" marR="0" rtl="0" algn="l">
                <a:lnSpc>
                  <a:spcPct val="90000"/>
                </a:lnSpc>
                <a:spcBef>
                  <a:spcPts val="0"/>
                </a:spcBef>
                <a:spcAft>
                  <a:spcPts val="0"/>
                </a:spcAft>
                <a:buClr>
                  <a:srgbClr val="000000"/>
                </a:buClr>
                <a:buSzPts val="1600"/>
                <a:buFont typeface="Noto Sans Symbols"/>
                <a:buNone/>
              </a:pPr>
              <a:r>
                <a:rPr i="0" lang="en-US" sz="1600" u="none" cap="none" strike="noStrike">
                  <a:solidFill>
                    <a:srgbClr val="000000"/>
                  </a:solidFill>
                  <a:latin typeface="Source Sans Pro"/>
                  <a:ea typeface="Source Sans Pro"/>
                  <a:cs typeface="Source Sans Pro"/>
                  <a:sym typeface="Source Sans Pro"/>
                </a:rPr>
                <a:t>Improve insulation with high-quality materials in walls.</a:t>
              </a:r>
              <a:endParaRPr i="0" sz="1600" u="none" cap="none" strike="noStrike">
                <a:solidFill>
                  <a:srgbClr val="000000"/>
                </a:solidFill>
                <a:latin typeface="Source Sans Pro"/>
                <a:ea typeface="Source Sans Pro"/>
                <a:cs typeface="Source Sans Pro"/>
                <a:sym typeface="Source Sans Pro"/>
              </a:endParaRPr>
            </a:p>
          </p:txBody>
        </p:sp>
        <p:sp>
          <p:nvSpPr>
            <p:cNvPr id="719" name="Google Shape;719;p12"/>
            <p:cNvSpPr/>
            <p:nvPr/>
          </p:nvSpPr>
          <p:spPr>
            <a:xfrm>
              <a:off x="354796" y="63080"/>
              <a:ext cx="794004" cy="1191007"/>
            </a:xfrm>
            <a:prstGeom prst="rect">
              <a:avLst/>
            </a:prstGeom>
            <a:blipFill rotWithShape="1">
              <a:blip r:embed="rId5">
                <a:alphaModFix/>
              </a:blip>
              <a:stretch>
                <a:fillRect b="0" l="-30994" r="-30993"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20" name="Google Shape;720;p12"/>
            <p:cNvSpPr/>
            <p:nvPr/>
          </p:nvSpPr>
          <p:spPr>
            <a:xfrm>
              <a:off x="4478240" y="226923"/>
              <a:ext cx="3629736" cy="1134292"/>
            </a:xfrm>
            <a:prstGeom prst="rect">
              <a:avLst/>
            </a:prstGeom>
            <a:solidFill>
              <a:schemeClr val="lt1">
                <a:alpha val="40000"/>
              </a:schemeClr>
            </a:solidFill>
            <a:ln cap="flat" cmpd="sng" w="9525">
              <a:solidFill>
                <a:srgbClr val="91CC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21" name="Google Shape;721;p12"/>
            <p:cNvSpPr txBox="1"/>
            <p:nvPr/>
          </p:nvSpPr>
          <p:spPr>
            <a:xfrm>
              <a:off x="4478240" y="226923"/>
              <a:ext cx="3629736" cy="1134292"/>
            </a:xfrm>
            <a:prstGeom prst="rect">
              <a:avLst/>
            </a:prstGeom>
            <a:noFill/>
            <a:ln>
              <a:noFill/>
            </a:ln>
          </p:spPr>
          <p:txBody>
            <a:bodyPr anchorCtr="0" anchor="ctr" bIns="60950" lIns="768275"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Add external shading like overhangs, awnings, or shades.</a:t>
              </a:r>
              <a:endParaRPr i="0" sz="1600" u="none" cap="none" strike="noStrike">
                <a:solidFill>
                  <a:srgbClr val="000000"/>
                </a:solidFill>
                <a:latin typeface="Source Sans Pro"/>
                <a:ea typeface="Source Sans Pro"/>
                <a:cs typeface="Source Sans Pro"/>
                <a:sym typeface="Source Sans Pro"/>
              </a:endParaRPr>
            </a:p>
          </p:txBody>
        </p:sp>
        <p:sp>
          <p:nvSpPr>
            <p:cNvPr id="722" name="Google Shape;722;p12"/>
            <p:cNvSpPr/>
            <p:nvPr/>
          </p:nvSpPr>
          <p:spPr>
            <a:xfrm>
              <a:off x="4327001" y="63080"/>
              <a:ext cx="794004" cy="1191007"/>
            </a:xfrm>
            <a:prstGeom prst="rect">
              <a:avLst/>
            </a:prstGeom>
            <a:blipFill rotWithShape="1">
              <a:blip r:embed="rId6">
                <a:alphaModFix/>
              </a:blip>
              <a:stretch>
                <a:fillRect b="0" l="-37994" r="-37994"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23" name="Google Shape;723;p12"/>
            <p:cNvSpPr/>
            <p:nvPr/>
          </p:nvSpPr>
          <p:spPr>
            <a:xfrm>
              <a:off x="506035" y="1654871"/>
              <a:ext cx="3629736" cy="1134292"/>
            </a:xfrm>
            <a:prstGeom prst="rect">
              <a:avLst/>
            </a:prstGeom>
            <a:solidFill>
              <a:schemeClr val="lt1">
                <a:alpha val="40000"/>
              </a:schemeClr>
            </a:solidFill>
            <a:ln cap="flat" cmpd="sng" w="9525">
              <a:solidFill>
                <a:srgbClr val="91CC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24" name="Google Shape;724;p12"/>
            <p:cNvSpPr txBox="1"/>
            <p:nvPr/>
          </p:nvSpPr>
          <p:spPr>
            <a:xfrm>
              <a:off x="506035" y="1654871"/>
              <a:ext cx="3629736" cy="1134292"/>
            </a:xfrm>
            <a:prstGeom prst="rect">
              <a:avLst/>
            </a:prstGeom>
            <a:noFill/>
            <a:ln>
              <a:noFill/>
            </a:ln>
          </p:spPr>
          <p:txBody>
            <a:bodyPr anchorCtr="0" anchor="ctr" bIns="60950" lIns="768275"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Apply cool or reflective paints on exterior walls.</a:t>
              </a:r>
              <a:endParaRPr i="0" sz="1600" u="none" cap="none" strike="noStrike">
                <a:solidFill>
                  <a:srgbClr val="000000"/>
                </a:solidFill>
                <a:latin typeface="Source Sans Pro"/>
                <a:ea typeface="Source Sans Pro"/>
                <a:cs typeface="Source Sans Pro"/>
                <a:sym typeface="Source Sans Pro"/>
              </a:endParaRPr>
            </a:p>
          </p:txBody>
        </p:sp>
        <p:sp>
          <p:nvSpPr>
            <p:cNvPr id="725" name="Google Shape;725;p12"/>
            <p:cNvSpPr/>
            <p:nvPr/>
          </p:nvSpPr>
          <p:spPr>
            <a:xfrm>
              <a:off x="354796" y="1491029"/>
              <a:ext cx="794004" cy="1191007"/>
            </a:xfrm>
            <a:prstGeom prst="rect">
              <a:avLst/>
            </a:prstGeom>
            <a:blipFill rotWithShape="1">
              <a:blip r:embed="rId7">
                <a:alphaModFix/>
              </a:blip>
              <a:stretch>
                <a:fillRect b="0" l="-23997" r="-23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26" name="Google Shape;726;p12"/>
            <p:cNvSpPr/>
            <p:nvPr/>
          </p:nvSpPr>
          <p:spPr>
            <a:xfrm>
              <a:off x="4478240" y="1654871"/>
              <a:ext cx="3629736" cy="1134292"/>
            </a:xfrm>
            <a:prstGeom prst="rect">
              <a:avLst/>
            </a:prstGeom>
            <a:solidFill>
              <a:schemeClr val="lt1">
                <a:alpha val="40000"/>
              </a:schemeClr>
            </a:solidFill>
            <a:ln cap="flat" cmpd="sng" w="9525">
              <a:solidFill>
                <a:srgbClr val="91CC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27" name="Google Shape;727;p12"/>
            <p:cNvSpPr txBox="1"/>
            <p:nvPr/>
          </p:nvSpPr>
          <p:spPr>
            <a:xfrm>
              <a:off x="4478240" y="1654871"/>
              <a:ext cx="3629736" cy="1134292"/>
            </a:xfrm>
            <a:prstGeom prst="rect">
              <a:avLst/>
            </a:prstGeom>
            <a:noFill/>
            <a:ln>
              <a:noFill/>
            </a:ln>
          </p:spPr>
          <p:txBody>
            <a:bodyPr anchorCtr="0" anchor="ctr" bIns="60950" lIns="768275"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Implement ventilated facades with an air gap.</a:t>
              </a:r>
              <a:endParaRPr i="0" sz="1600" u="none" cap="none" strike="noStrike">
                <a:solidFill>
                  <a:srgbClr val="000000"/>
                </a:solidFill>
                <a:latin typeface="Source Sans Pro"/>
                <a:ea typeface="Source Sans Pro"/>
                <a:cs typeface="Source Sans Pro"/>
                <a:sym typeface="Source Sans Pro"/>
              </a:endParaRPr>
            </a:p>
          </p:txBody>
        </p:sp>
        <p:sp>
          <p:nvSpPr>
            <p:cNvPr id="728" name="Google Shape;728;p12"/>
            <p:cNvSpPr/>
            <p:nvPr/>
          </p:nvSpPr>
          <p:spPr>
            <a:xfrm>
              <a:off x="4327001" y="1491029"/>
              <a:ext cx="794004" cy="1191007"/>
            </a:xfrm>
            <a:prstGeom prst="rect">
              <a:avLst/>
            </a:prstGeom>
            <a:blipFill rotWithShape="1">
              <a:blip r:embed="rId8">
                <a:alphaModFix/>
              </a:blip>
              <a:stretch>
                <a:fillRect b="0" l="-24995" r="-24994"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29" name="Google Shape;729;p12"/>
            <p:cNvSpPr/>
            <p:nvPr/>
          </p:nvSpPr>
          <p:spPr>
            <a:xfrm>
              <a:off x="506035" y="3082819"/>
              <a:ext cx="3629736" cy="1134292"/>
            </a:xfrm>
            <a:prstGeom prst="rect">
              <a:avLst/>
            </a:prstGeom>
            <a:solidFill>
              <a:schemeClr val="lt1">
                <a:alpha val="40000"/>
              </a:schemeClr>
            </a:solidFill>
            <a:ln cap="flat" cmpd="sng" w="9525">
              <a:solidFill>
                <a:srgbClr val="91CC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30" name="Google Shape;730;p12"/>
            <p:cNvSpPr txBox="1"/>
            <p:nvPr/>
          </p:nvSpPr>
          <p:spPr>
            <a:xfrm>
              <a:off x="506035" y="3082819"/>
              <a:ext cx="3629736" cy="1134292"/>
            </a:xfrm>
            <a:prstGeom prst="rect">
              <a:avLst/>
            </a:prstGeom>
            <a:noFill/>
            <a:ln>
              <a:noFill/>
            </a:ln>
          </p:spPr>
          <p:txBody>
            <a:bodyPr anchorCtr="0" anchor="ctr" bIns="60950" lIns="768275"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Optimize building orientation to minimize sun exposure</a:t>
              </a:r>
              <a:endParaRPr i="0" sz="1600" u="none" cap="none" strike="noStrike">
                <a:solidFill>
                  <a:srgbClr val="000000"/>
                </a:solidFill>
                <a:latin typeface="Source Sans Pro"/>
                <a:ea typeface="Source Sans Pro"/>
                <a:cs typeface="Source Sans Pro"/>
                <a:sym typeface="Source Sans Pro"/>
              </a:endParaRPr>
            </a:p>
          </p:txBody>
        </p:sp>
        <p:sp>
          <p:nvSpPr>
            <p:cNvPr id="731" name="Google Shape;731;p12"/>
            <p:cNvSpPr/>
            <p:nvPr/>
          </p:nvSpPr>
          <p:spPr>
            <a:xfrm>
              <a:off x="354796" y="2918977"/>
              <a:ext cx="794004" cy="1191007"/>
            </a:xfrm>
            <a:prstGeom prst="rect">
              <a:avLst/>
            </a:prstGeom>
            <a:blipFill rotWithShape="1">
              <a:blip r:embed="rId9">
                <a:alphaModFix/>
              </a:blip>
              <a:stretch>
                <a:fillRect b="0" l="-25995" r="-25996"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32" name="Google Shape;732;p12"/>
            <p:cNvSpPr/>
            <p:nvPr/>
          </p:nvSpPr>
          <p:spPr>
            <a:xfrm>
              <a:off x="4478240" y="3082819"/>
              <a:ext cx="3629736" cy="1134292"/>
            </a:xfrm>
            <a:prstGeom prst="rect">
              <a:avLst/>
            </a:prstGeom>
            <a:solidFill>
              <a:schemeClr val="lt1">
                <a:alpha val="40000"/>
              </a:schemeClr>
            </a:solidFill>
            <a:ln cap="flat" cmpd="sng" w="9525">
              <a:solidFill>
                <a:srgbClr val="91CC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sp>
          <p:nvSpPr>
            <p:cNvPr id="733" name="Google Shape;733;p12"/>
            <p:cNvSpPr txBox="1"/>
            <p:nvPr/>
          </p:nvSpPr>
          <p:spPr>
            <a:xfrm>
              <a:off x="4478240" y="3082819"/>
              <a:ext cx="3629736" cy="1134292"/>
            </a:xfrm>
            <a:prstGeom prst="rect">
              <a:avLst/>
            </a:prstGeom>
            <a:noFill/>
            <a:ln>
              <a:noFill/>
            </a:ln>
          </p:spPr>
          <p:txBody>
            <a:bodyPr anchorCtr="0" anchor="ctr" bIns="60950" lIns="768275" spcFirstLastPara="1" rIns="60950" wrap="square" tIns="60950">
              <a:noAutofit/>
            </a:bodyPr>
            <a:lstStyle/>
            <a:p>
              <a:pPr indent="0" lvl="0" marL="0" marR="0" rtl="0" algn="l">
                <a:lnSpc>
                  <a:spcPct val="9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Incorporate plants or vertical gardens for natural shading.</a:t>
              </a:r>
              <a:endParaRPr i="0" sz="1600" u="none" cap="none" strike="noStrike">
                <a:solidFill>
                  <a:srgbClr val="000000"/>
                </a:solidFill>
                <a:latin typeface="Source Sans Pro"/>
                <a:ea typeface="Source Sans Pro"/>
                <a:cs typeface="Source Sans Pro"/>
                <a:sym typeface="Source Sans Pro"/>
              </a:endParaRPr>
            </a:p>
          </p:txBody>
        </p:sp>
        <p:sp>
          <p:nvSpPr>
            <p:cNvPr id="734" name="Google Shape;734;p12"/>
            <p:cNvSpPr/>
            <p:nvPr/>
          </p:nvSpPr>
          <p:spPr>
            <a:xfrm>
              <a:off x="4327001" y="2918977"/>
              <a:ext cx="794004" cy="1191007"/>
            </a:xfrm>
            <a:prstGeom prst="rect">
              <a:avLst/>
            </a:prstGeom>
            <a:blipFill rotWithShape="1">
              <a:blip r:embed="rId10">
                <a:alphaModFix/>
              </a:blip>
              <a:stretch>
                <a:fillRect b="0" l="-8998" r="-8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600" u="none" cap="none" strike="noStrike">
                <a:solidFill>
                  <a:srgbClr val="000000"/>
                </a:solidFill>
                <a:latin typeface="Source Sans Pro"/>
                <a:ea typeface="Source Sans Pro"/>
                <a:cs typeface="Source Sans Pro"/>
                <a:sym typeface="Source Sans Pro"/>
              </a:endParaRPr>
            </a:p>
          </p:txBody>
        </p:sp>
      </p:grpSp>
      <p:sp>
        <p:nvSpPr>
          <p:cNvPr id="735" name="Google Shape;735;p12"/>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736" name="Google Shape;736;p12"/>
          <p:cNvSpPr txBox="1"/>
          <p:nvPr/>
        </p:nvSpPr>
        <p:spPr>
          <a:xfrm>
            <a:off x="6986775" y="6078000"/>
            <a:ext cx="4923900" cy="507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[From Top Left to  Right]</a:t>
            </a:r>
            <a:endParaRPr i="1" sz="900">
              <a:solidFill>
                <a:srgbClr val="595959"/>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None/>
            </a:pPr>
            <a:r>
              <a:rPr i="1" lang="en-US" sz="900">
                <a:solidFill>
                  <a:srgbClr val="595959"/>
                </a:solidFill>
                <a:latin typeface="Source Sans Pro"/>
                <a:ea typeface="Source Sans Pro"/>
                <a:cs typeface="Source Sans Pro"/>
                <a:sym typeface="Source Sans Pro"/>
              </a:rPr>
              <a:t>1</a:t>
            </a:r>
            <a:r>
              <a:rPr i="1" lang="en-US" sz="900">
                <a:solidFill>
                  <a:srgbClr val="FF0000"/>
                </a:solidFill>
                <a:latin typeface="Source Sans Pro"/>
                <a:ea typeface="Source Sans Pro"/>
                <a:cs typeface="Source Sans Pro"/>
                <a:sym typeface="Source Sans Pro"/>
              </a:rPr>
              <a:t>.Architectural digest, </a:t>
            </a:r>
            <a:r>
              <a:rPr i="1" lang="en-US" sz="900" u="sng">
                <a:solidFill>
                  <a:srgbClr val="FF0000"/>
                </a:solidFill>
                <a:latin typeface="Source Sans Pro"/>
                <a:ea typeface="Source Sans Pro"/>
                <a:cs typeface="Source Sans Pro"/>
                <a:sym typeface="Source Sans Pro"/>
                <a:hlinkClick r:id="rId11">
                  <a:extLst>
                    <a:ext uri="{A12FA001-AC4F-418D-AE19-62706E023703}">
                      <ahyp:hlinkClr val="tx"/>
                    </a:ext>
                  </a:extLst>
                </a:hlinkClick>
              </a:rPr>
              <a:t>Link</a:t>
            </a:r>
            <a:r>
              <a:rPr i="1" lang="en-US" sz="900">
                <a:solidFill>
                  <a:srgbClr val="FF0000"/>
                </a:solidFill>
                <a:latin typeface="Source Sans Pro"/>
                <a:ea typeface="Source Sans Pro"/>
                <a:cs typeface="Source Sans Pro"/>
                <a:sym typeface="Source Sans Pro"/>
              </a:rPr>
              <a:t>, 2.Ozbreed, </a:t>
            </a:r>
            <a:r>
              <a:rPr i="1" lang="en-US" sz="900" u="sng">
                <a:solidFill>
                  <a:srgbClr val="FF0000"/>
                </a:solidFill>
                <a:latin typeface="Source Sans Pro"/>
                <a:ea typeface="Source Sans Pro"/>
                <a:cs typeface="Source Sans Pro"/>
                <a:sym typeface="Source Sans Pro"/>
                <a:hlinkClick r:id="rId12">
                  <a:extLst>
                    <a:ext uri="{A12FA001-AC4F-418D-AE19-62706E023703}">
                      <ahyp:hlinkClr val="tx"/>
                    </a:ext>
                  </a:extLst>
                </a:hlinkClick>
              </a:rPr>
              <a:t>Link</a:t>
            </a:r>
            <a:r>
              <a:rPr i="1" lang="en-US" sz="900">
                <a:solidFill>
                  <a:srgbClr val="FF0000"/>
                </a:solidFill>
                <a:latin typeface="Source Sans Pro"/>
                <a:ea typeface="Source Sans Pro"/>
                <a:cs typeface="Source Sans Pro"/>
                <a:sym typeface="Source Sans Pro"/>
              </a:rPr>
              <a:t>,</a:t>
            </a:r>
            <a:r>
              <a:rPr i="1" lang="en-US" sz="900">
                <a:solidFill>
                  <a:srgbClr val="595959"/>
                </a:solidFill>
                <a:latin typeface="Source Sans Pro"/>
                <a:ea typeface="Source Sans Pro"/>
                <a:cs typeface="Source Sans Pro"/>
                <a:sym typeface="Source Sans Pro"/>
              </a:rPr>
              <a:t> 3.Amazon, </a:t>
            </a:r>
            <a:r>
              <a:rPr i="1" lang="en-US" sz="900" u="sng">
                <a:solidFill>
                  <a:schemeClr val="hlink"/>
                </a:solidFill>
                <a:latin typeface="Source Sans Pro"/>
                <a:ea typeface="Source Sans Pro"/>
                <a:cs typeface="Source Sans Pro"/>
                <a:sym typeface="Source Sans Pro"/>
                <a:hlinkClick r:id="rId13"/>
              </a:rPr>
              <a:t>Link</a:t>
            </a:r>
            <a:r>
              <a:rPr i="1" lang="en-US" sz="900">
                <a:solidFill>
                  <a:srgbClr val="595959"/>
                </a:solidFill>
                <a:latin typeface="Source Sans Pro"/>
                <a:ea typeface="Source Sans Pro"/>
                <a:cs typeface="Source Sans Pro"/>
                <a:sym typeface="Source Sans Pro"/>
              </a:rPr>
              <a:t>, 4.Granitech, </a:t>
            </a:r>
            <a:r>
              <a:rPr i="1" lang="en-US" sz="900" u="sng">
                <a:solidFill>
                  <a:schemeClr val="hlink"/>
                </a:solidFill>
                <a:latin typeface="Source Sans Pro"/>
                <a:ea typeface="Source Sans Pro"/>
                <a:cs typeface="Source Sans Pro"/>
                <a:sym typeface="Source Sans Pro"/>
                <a:hlinkClick r:id="rId14"/>
              </a:rPr>
              <a:t>Link,  </a:t>
            </a:r>
            <a:r>
              <a:rPr i="1" lang="en-US" sz="900">
                <a:solidFill>
                  <a:srgbClr val="595959"/>
                </a:solidFill>
                <a:latin typeface="Source Sans Pro"/>
                <a:ea typeface="Source Sans Pro"/>
                <a:cs typeface="Source Sans Pro"/>
                <a:sym typeface="Source Sans Pro"/>
              </a:rPr>
              <a:t>5. Researchgate, </a:t>
            </a:r>
            <a:r>
              <a:rPr i="1" lang="en-US" sz="900" u="sng">
                <a:solidFill>
                  <a:schemeClr val="hlink"/>
                </a:solidFill>
                <a:latin typeface="Source Sans Pro"/>
                <a:ea typeface="Source Sans Pro"/>
                <a:cs typeface="Source Sans Pro"/>
                <a:sym typeface="Source Sans Pro"/>
                <a:hlinkClick r:id="rId15"/>
              </a:rPr>
              <a:t>Link</a:t>
            </a:r>
            <a:r>
              <a:rPr i="1" lang="en-US" sz="900">
                <a:solidFill>
                  <a:srgbClr val="595959"/>
                </a:solidFill>
                <a:latin typeface="Source Sans Pro"/>
                <a:ea typeface="Source Sans Pro"/>
                <a:cs typeface="Source Sans Pro"/>
                <a:sym typeface="Source Sans Pro"/>
              </a:rPr>
              <a:t>, 6. ele5, </a:t>
            </a:r>
            <a:r>
              <a:rPr i="1" lang="en-US" sz="900" u="sng">
                <a:solidFill>
                  <a:schemeClr val="hlink"/>
                </a:solidFill>
                <a:latin typeface="Source Sans Pro"/>
                <a:ea typeface="Source Sans Pro"/>
                <a:cs typeface="Source Sans Pro"/>
                <a:sym typeface="Source Sans Pro"/>
                <a:hlinkClick r:id="rId16"/>
              </a:rPr>
              <a:t>Link</a:t>
            </a:r>
            <a:endParaRPr i="1" sz="900">
              <a:solidFill>
                <a:srgbClr val="595959"/>
              </a:solidFill>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3"/>
          <p:cNvSpPr txBox="1"/>
          <p:nvPr/>
        </p:nvSpPr>
        <p:spPr>
          <a:xfrm>
            <a:off x="402750" y="360550"/>
            <a:ext cx="69897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accent3"/>
                </a:solidFill>
                <a:latin typeface="Julius Sans One"/>
                <a:ea typeface="Julius Sans One"/>
                <a:cs typeface="Julius Sans One"/>
                <a:sym typeface="Julius Sans One"/>
              </a:rPr>
              <a:t>SUMMARY - Building ENVELOPE</a:t>
            </a:r>
            <a:endParaRPr b="0" i="0" sz="1400" u="none" cap="none" strike="noStrike">
              <a:solidFill>
                <a:srgbClr val="000000"/>
              </a:solidFill>
              <a:latin typeface="Arial"/>
              <a:ea typeface="Arial"/>
              <a:cs typeface="Arial"/>
              <a:sym typeface="Arial"/>
            </a:endParaRPr>
          </a:p>
        </p:txBody>
      </p:sp>
      <p:pic>
        <p:nvPicPr>
          <p:cNvPr descr="Logo, icon&#10;&#10;Description automatically generated" id="742" name="Google Shape;742;p13"/>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743" name="Google Shape;743;p13"/>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744" name="Google Shape;744;p13"/>
          <p:cNvSpPr txBox="1"/>
          <p:nvPr/>
        </p:nvSpPr>
        <p:spPr>
          <a:xfrm>
            <a:off x="402741" y="1091691"/>
            <a:ext cx="2872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600"/>
              <a:buFont typeface="Arial"/>
              <a:buNone/>
            </a:pPr>
            <a:r>
              <a:rPr i="0" lang="en-US" sz="2000" u="none" cap="none" strike="noStrike">
                <a:solidFill>
                  <a:srgbClr val="000000"/>
                </a:solidFill>
                <a:latin typeface="Archivo Narrow"/>
                <a:ea typeface="Archivo Narrow"/>
                <a:cs typeface="Archivo Narrow"/>
                <a:sym typeface="Archivo Narrow"/>
              </a:rPr>
              <a:t>Window Floor area Ratio</a:t>
            </a:r>
            <a:endParaRPr i="0" sz="2000" u="none" cap="none" strike="noStrike">
              <a:solidFill>
                <a:srgbClr val="000000"/>
              </a:solidFill>
              <a:latin typeface="Archivo Narrow"/>
              <a:ea typeface="Archivo Narrow"/>
              <a:cs typeface="Archivo Narrow"/>
              <a:sym typeface="Archivo Narrow"/>
            </a:endParaRPr>
          </a:p>
        </p:txBody>
      </p:sp>
      <p:graphicFrame>
        <p:nvGraphicFramePr>
          <p:cNvPr id="745" name="Google Shape;745;p13"/>
          <p:cNvGraphicFramePr/>
          <p:nvPr/>
        </p:nvGraphicFramePr>
        <p:xfrm>
          <a:off x="5340095" y="2181504"/>
          <a:ext cx="3000000" cy="3000000"/>
        </p:xfrm>
        <a:graphic>
          <a:graphicData uri="http://schemas.openxmlformats.org/drawingml/2006/table">
            <a:tbl>
              <a:tblPr bandRow="1" firstRow="1">
                <a:noFill/>
                <a:tableStyleId>{70EFC256-A28B-4517-84CE-72D8EA555C63}</a:tableStyleId>
              </a:tblPr>
              <a:tblGrid>
                <a:gridCol w="1588275"/>
                <a:gridCol w="2588625"/>
                <a:gridCol w="2219650"/>
              </a:tblGrid>
              <a:tr h="427500">
                <a:tc gridSpan="2">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solidFill>
                            <a:schemeClr val="lt1"/>
                          </a:solidFill>
                          <a:latin typeface="Archivo Narrow"/>
                          <a:ea typeface="Archivo Narrow"/>
                          <a:cs typeface="Archivo Narrow"/>
                          <a:sym typeface="Archivo Narrow"/>
                        </a:rPr>
                        <a:t>Thermal transmittance of roof (U</a:t>
                      </a:r>
                      <a:r>
                        <a:rPr baseline="-25000" lang="en-US" sz="1600" u="none" cap="none" strike="noStrike">
                          <a:solidFill>
                            <a:schemeClr val="lt1"/>
                          </a:solidFill>
                          <a:latin typeface="Archivo Narrow"/>
                          <a:ea typeface="Archivo Narrow"/>
                          <a:cs typeface="Archivo Narrow"/>
                          <a:sym typeface="Archivo Narrow"/>
                        </a:rPr>
                        <a:t>roof</a:t>
                      </a:r>
                      <a:r>
                        <a:rPr lang="en-US" sz="1600" u="none" cap="none" strike="noStrike">
                          <a:solidFill>
                            <a:schemeClr val="lt1"/>
                          </a:solidFill>
                          <a:latin typeface="Archivo Narrow"/>
                          <a:ea typeface="Archivo Narrow"/>
                          <a:cs typeface="Archivo Narrow"/>
                          <a:sym typeface="Archivo Narrow"/>
                        </a:rPr>
                        <a:t>)</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h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Maximum score:</a:t>
                      </a:r>
                      <a:endParaRPr sz="1400" u="none" cap="none" strike="noStrike">
                        <a:latin typeface="Archivo Narrow"/>
                        <a:ea typeface="Archivo Narrow"/>
                        <a:cs typeface="Archivo Narrow"/>
                        <a:sym typeface="Archivo Narrow"/>
                      </a:endParaRPr>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4 Points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r>
              <a:tr h="380050">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Additional</a:t>
                      </a:r>
                      <a:endParaRPr sz="1600" u="none" cap="none" strike="noStrike">
                        <a:latin typeface="Source Sans Pro"/>
                        <a:ea typeface="Source Sans Pro"/>
                        <a:cs typeface="Source Sans Pro"/>
                        <a:sym typeface="Source Sans Pro"/>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Source Sans Pro"/>
                          <a:ea typeface="Source Sans Pro"/>
                          <a:cs typeface="Source Sans Pro"/>
                          <a:sym typeface="Source Sans Pro"/>
                        </a:rPr>
                        <a:t>    0.28 ≤ </a:t>
                      </a:r>
                      <a:r>
                        <a:rPr lang="en-US" sz="1600" u="none" cap="none" strike="noStrike">
                          <a:solidFill>
                            <a:schemeClr val="dk1"/>
                          </a:solidFill>
                          <a:latin typeface="Source Sans Pro"/>
                          <a:ea typeface="Source Sans Pro"/>
                          <a:cs typeface="Source Sans Pro"/>
                          <a:sym typeface="Source Sans Pro"/>
                        </a:rPr>
                        <a:t>U</a:t>
                      </a:r>
                      <a:r>
                        <a:rPr baseline="-25000" lang="en-US" sz="1600" u="none" cap="none" strike="noStrike">
                          <a:solidFill>
                            <a:schemeClr val="dk1"/>
                          </a:solidFill>
                          <a:latin typeface="Source Sans Pro"/>
                          <a:ea typeface="Source Sans Pro"/>
                          <a:cs typeface="Source Sans Pro"/>
                          <a:sym typeface="Source Sans Pro"/>
                        </a:rPr>
                        <a:t>roof</a:t>
                      </a:r>
                      <a:r>
                        <a:rPr lang="en-US" sz="1600" u="none" cap="none" strike="noStrike">
                          <a:solidFill>
                            <a:srgbClr val="000000"/>
                          </a:solidFill>
                          <a:latin typeface="Source Sans Pro"/>
                          <a:ea typeface="Source Sans Pro"/>
                          <a:cs typeface="Source Sans Pro"/>
                          <a:sym typeface="Source Sans Pro"/>
                        </a:rPr>
                        <a:t>&lt; 1.2</a:t>
                      </a:r>
                      <a:r>
                        <a:rPr lang="en-US" sz="1600" u="none" cap="none" strike="noStrike">
                          <a:solidFill>
                            <a:schemeClr val="dk1"/>
                          </a:solidFill>
                          <a:latin typeface="Source Sans Pro"/>
                          <a:ea typeface="Source Sans Pro"/>
                          <a:cs typeface="Source Sans Pro"/>
                          <a:sym typeface="Source Sans Pro"/>
                        </a:rPr>
                        <a:t>	</a:t>
                      </a:r>
                      <a:endParaRPr sz="1600" u="none" cap="none" strike="noStrike">
                        <a:latin typeface="Source Sans Pro"/>
                        <a:ea typeface="Source Sans Pro"/>
                        <a:cs typeface="Source Sans Pro"/>
                        <a:sym typeface="Source Sans Pro"/>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Up to 4 Points</a:t>
                      </a:r>
                      <a:endParaRPr sz="16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Source Sans Pro"/>
                        <a:ea typeface="Source Sans Pro"/>
                        <a:cs typeface="Source Sans Pro"/>
                        <a:sym typeface="Source Sans Pro"/>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005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U</a:t>
                      </a:r>
                      <a:r>
                        <a:rPr baseline="-25000" lang="en-US" sz="1600" u="none" cap="none" strike="noStrike">
                          <a:solidFill>
                            <a:schemeClr val="dk1"/>
                          </a:solidFill>
                          <a:latin typeface="Source Sans Pro"/>
                          <a:ea typeface="Source Sans Pro"/>
                          <a:cs typeface="Source Sans Pro"/>
                          <a:sym typeface="Source Sans Pro"/>
                        </a:rPr>
                        <a:t>roof</a:t>
                      </a:r>
                      <a:r>
                        <a:rPr lang="en-US" sz="1600" u="none" cap="none" strike="noStrike">
                          <a:solidFill>
                            <a:srgbClr val="000000"/>
                          </a:solidFill>
                          <a:latin typeface="Source Sans Pro"/>
                          <a:ea typeface="Source Sans Pro"/>
                          <a:cs typeface="Source Sans Pro"/>
                          <a:sym typeface="Source Sans Pro"/>
                        </a:rPr>
                        <a:t>&lt; 0.28</a:t>
                      </a:r>
                      <a:endParaRPr i="0" sz="1600" u="none" cap="none" strike="noStrike">
                        <a:solidFill>
                          <a:srgbClr val="000000"/>
                        </a:solidFill>
                        <a:latin typeface="Source Sans Pro"/>
                        <a:ea typeface="Source Sans Pro"/>
                        <a:cs typeface="Source Sans Pro"/>
                        <a:sym typeface="Source Sans Pro"/>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4 Points</a:t>
                      </a:r>
                      <a:endParaRPr sz="1600" u="none" cap="none" strike="noStrike">
                        <a:latin typeface="Source Sans Pro"/>
                        <a:ea typeface="Source Sans Pro"/>
                        <a:cs typeface="Source Sans Pro"/>
                        <a:sym typeface="Source Sans Pro"/>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746" name="Google Shape;746;p13"/>
          <p:cNvGraphicFramePr/>
          <p:nvPr/>
        </p:nvGraphicFramePr>
        <p:xfrm>
          <a:off x="402739" y="1560617"/>
          <a:ext cx="3000000" cy="3000000"/>
        </p:xfrm>
        <a:graphic>
          <a:graphicData uri="http://schemas.openxmlformats.org/drawingml/2006/table">
            <a:tbl>
              <a:tblPr bandRow="1" firstRow="1">
                <a:noFill/>
                <a:tableStyleId>{A4610986-3DED-4638-A248-408E1BC3D219}</a:tableStyleId>
              </a:tblPr>
              <a:tblGrid>
                <a:gridCol w="1792100"/>
                <a:gridCol w="2566700"/>
              </a:tblGrid>
              <a:tr h="4047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Climatic zone</a:t>
                      </a:r>
                      <a:endParaRPr sz="1600" u="none" cap="none" strike="noStrike">
                        <a:solidFill>
                          <a:schemeClr val="lt1"/>
                        </a:solidFill>
                        <a:latin typeface="Archivo Narrow"/>
                        <a:ea typeface="Archivo Narrow"/>
                        <a:cs typeface="Archivo Narrow"/>
                        <a:sym typeface="Archivo Narrow"/>
                      </a:endParaRPr>
                    </a:p>
                  </a:txBody>
                  <a:tcPr marT="45725" marB="45725" marR="91450" marL="91450">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Minimum WFRop (%)</a:t>
                      </a:r>
                      <a:endParaRPr sz="1600" u="none" cap="none" strike="noStrike">
                        <a:solidFill>
                          <a:schemeClr val="lt1"/>
                        </a:solidFill>
                        <a:latin typeface="Archivo Narrow"/>
                        <a:ea typeface="Archivo Narrow"/>
                        <a:cs typeface="Archivo Narrow"/>
                        <a:sym typeface="Archivo Narrow"/>
                      </a:endParaRPr>
                    </a:p>
                  </a:txBody>
                  <a:tcPr marT="45725" marB="45725" marR="91450" marL="91450">
                    <a:solidFill>
                      <a:schemeClr val="accent4"/>
                    </a:solidFill>
                  </a:tcPr>
                </a:tc>
              </a:tr>
              <a:tr h="4047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Composite</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12.50</a:t>
                      </a:r>
                      <a:endParaRPr sz="1600" u="none" cap="none" strike="noStrike"/>
                    </a:p>
                  </a:txBody>
                  <a:tcPr marT="45725" marB="45725" marR="91450" marL="91450"/>
                </a:tc>
              </a:tr>
              <a:tr h="4047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Hot-Dry</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10.00</a:t>
                      </a:r>
                      <a:endParaRPr sz="1600" u="none" cap="none" strike="noStrike"/>
                    </a:p>
                  </a:txBody>
                  <a:tcPr marT="45725" marB="45725" marR="91450" marL="91450"/>
                </a:tc>
              </a:tr>
              <a:tr h="4047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Warm-Humid</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16.66</a:t>
                      </a:r>
                      <a:endParaRPr sz="1600" u="none" cap="none" strike="noStrike"/>
                    </a:p>
                  </a:txBody>
                  <a:tcPr marT="45725" marB="45725" marR="91450" marL="91450"/>
                </a:tc>
              </a:tr>
              <a:tr h="4047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Temperate</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12.50</a:t>
                      </a:r>
                      <a:endParaRPr sz="1600" u="none" cap="none" strike="noStrike"/>
                    </a:p>
                  </a:txBody>
                  <a:tcPr marT="45725" marB="45725" marR="91450" marL="91450"/>
                </a:tc>
              </a:tr>
              <a:tr h="4047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Cold</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8.33</a:t>
                      </a:r>
                      <a:endParaRPr sz="1600" u="none" cap="none" strike="noStrike"/>
                    </a:p>
                  </a:txBody>
                  <a:tcPr marT="45725" marB="45725" marR="91450" marL="91450"/>
                </a:tc>
              </a:tr>
            </a:tbl>
          </a:graphicData>
        </a:graphic>
      </p:graphicFrame>
      <p:graphicFrame>
        <p:nvGraphicFramePr>
          <p:cNvPr id="747" name="Google Shape;747;p13"/>
          <p:cNvGraphicFramePr/>
          <p:nvPr/>
        </p:nvGraphicFramePr>
        <p:xfrm>
          <a:off x="402765" y="4483490"/>
          <a:ext cx="3000000" cy="3000000"/>
        </p:xfrm>
        <a:graphic>
          <a:graphicData uri="http://schemas.openxmlformats.org/drawingml/2006/table">
            <a:tbl>
              <a:tblPr bandRow="1" firstRow="1">
                <a:noFill/>
                <a:tableStyleId>{A4610986-3DED-4638-A248-408E1BC3D219}</a:tableStyleId>
              </a:tblPr>
              <a:tblGrid>
                <a:gridCol w="2275725"/>
                <a:gridCol w="2083075"/>
              </a:tblGrid>
              <a:tr h="4582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Window-to-wall ratio (WWR)10</a:t>
                      </a:r>
                      <a:endParaRPr sz="1200" u="none" cap="none" strike="noStrike">
                        <a:solidFill>
                          <a:schemeClr val="lt1"/>
                        </a:solidFill>
                        <a:latin typeface="Archivo Narrow"/>
                        <a:ea typeface="Archivo Narrow"/>
                        <a:cs typeface="Archivo Narrow"/>
                        <a:sym typeface="Archivo Narrow"/>
                      </a:endParaRPr>
                    </a:p>
                  </a:txBody>
                  <a:tcPr marT="45725" marB="45725" marR="91450" marL="91450">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Minimum VLT11</a:t>
                      </a:r>
                      <a:endParaRPr sz="1200" u="none" cap="none" strike="noStrike">
                        <a:solidFill>
                          <a:schemeClr val="lt1"/>
                        </a:solidFill>
                        <a:latin typeface="Archivo Narrow"/>
                        <a:ea typeface="Archivo Narrow"/>
                        <a:cs typeface="Archivo Narrow"/>
                        <a:sym typeface="Archivo Narrow"/>
                      </a:endParaRPr>
                    </a:p>
                  </a:txBody>
                  <a:tcPr marT="45725" marB="45725" marR="91450" marL="91450">
                    <a:solidFill>
                      <a:schemeClr val="accent4"/>
                    </a:solidFill>
                  </a:tcPr>
                </a:tc>
              </a:tr>
              <a:tr h="2934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0–0.30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0.27</a:t>
                      </a:r>
                      <a:endParaRPr sz="1200" u="none" cap="none" strike="noStrike"/>
                    </a:p>
                  </a:txBody>
                  <a:tcPr marT="45725" marB="45725" marR="91450" marL="91450"/>
                </a:tc>
              </a:tr>
              <a:tr h="2934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0.31–0.40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0.20</a:t>
                      </a:r>
                      <a:endParaRPr sz="1200" u="none" cap="none" strike="noStrike"/>
                    </a:p>
                  </a:txBody>
                  <a:tcPr marT="45725" marB="45725" marR="91450" marL="91450"/>
                </a:tc>
              </a:tr>
              <a:tr h="2934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0.41–0.50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0.16</a:t>
                      </a:r>
                      <a:endParaRPr sz="1200" u="none" cap="none" strike="noStrike"/>
                    </a:p>
                  </a:txBody>
                  <a:tcPr marT="45725" marB="45725" marR="91450" marL="91450"/>
                </a:tc>
              </a:tr>
              <a:tr h="2934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0.51–0.60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0.13</a:t>
                      </a:r>
                      <a:endParaRPr sz="1200" u="none" cap="none" strike="noStrike"/>
                    </a:p>
                  </a:txBody>
                  <a:tcPr marT="45725" marB="45725" marR="91450" marL="91450"/>
                </a:tc>
              </a:tr>
              <a:tr h="2934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0.61–0.70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0.11</a:t>
                      </a:r>
                      <a:endParaRPr sz="1200" u="none" cap="none" strike="noStrike"/>
                    </a:p>
                  </a:txBody>
                  <a:tcPr marT="45725" marB="45725" marR="91450" marL="91450"/>
                </a:tc>
              </a:tr>
            </a:tbl>
          </a:graphicData>
        </a:graphic>
      </p:graphicFrame>
      <p:sp>
        <p:nvSpPr>
          <p:cNvPr id="748" name="Google Shape;748;p13"/>
          <p:cNvSpPr txBox="1"/>
          <p:nvPr/>
        </p:nvSpPr>
        <p:spPr>
          <a:xfrm>
            <a:off x="402773" y="4057839"/>
            <a:ext cx="2946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600"/>
              <a:buFont typeface="Arial"/>
              <a:buNone/>
            </a:pPr>
            <a:r>
              <a:rPr lang="en-US" sz="2000">
                <a:latin typeface="Archivo Narrow"/>
                <a:ea typeface="Archivo Narrow"/>
                <a:cs typeface="Archivo Narrow"/>
                <a:sym typeface="Archivo Narrow"/>
              </a:rPr>
              <a:t>Visible Light transmittance</a:t>
            </a:r>
            <a:endParaRPr b="0" i="0" sz="1400" u="none" cap="none" strike="noStrike">
              <a:solidFill>
                <a:srgbClr val="000000"/>
              </a:solidFill>
              <a:latin typeface="Arial"/>
              <a:ea typeface="Arial"/>
              <a:cs typeface="Arial"/>
              <a:sym typeface="Arial"/>
            </a:endParaRPr>
          </a:p>
        </p:txBody>
      </p:sp>
      <p:sp>
        <p:nvSpPr>
          <p:cNvPr id="749" name="Google Shape;749;p13"/>
          <p:cNvSpPr txBox="1"/>
          <p:nvPr/>
        </p:nvSpPr>
        <p:spPr>
          <a:xfrm>
            <a:off x="5676102" y="1313700"/>
            <a:ext cx="4166400" cy="785100"/>
          </a:xfrm>
          <a:prstGeom prst="rect">
            <a:avLst/>
          </a:prstGeom>
          <a:noFill/>
          <a:ln>
            <a:noFill/>
          </a:ln>
        </p:spPr>
        <p:txBody>
          <a:bodyPr anchorCtr="0" anchor="t" bIns="45700" lIns="91425" spcFirstLastPara="1" rIns="91425" wrap="square" tIns="45700">
            <a:spAutoFit/>
          </a:bodyPr>
          <a:lstStyle/>
          <a:p>
            <a:pPr indent="-298450" lvl="0" marL="285750" marR="0" rtl="0" algn="l">
              <a:lnSpc>
                <a:spcPct val="150000"/>
              </a:lnSpc>
              <a:spcBef>
                <a:spcPts val="0"/>
              </a:spcBef>
              <a:spcAft>
                <a:spcPts val="0"/>
              </a:spcAft>
              <a:buClr>
                <a:srgbClr val="000000"/>
              </a:buClr>
              <a:buSzPts val="1800"/>
              <a:buFont typeface="Source Sans Pro"/>
              <a:buChar char="•"/>
            </a:pPr>
            <a:r>
              <a:rPr b="1" i="0" lang="en-US" sz="1800" u="none" cap="none" strike="noStrike">
                <a:solidFill>
                  <a:schemeClr val="dk1"/>
                </a:solidFill>
                <a:latin typeface="Source Sans Pro"/>
                <a:ea typeface="Source Sans Pro"/>
                <a:cs typeface="Source Sans Pro"/>
                <a:sym typeface="Source Sans Pro"/>
              </a:rPr>
              <a:t>RETV &lt; 15</a:t>
            </a:r>
            <a:endParaRPr b="1" i="0" sz="1800" u="none" cap="none" strike="noStrike">
              <a:solidFill>
                <a:srgbClr val="000000"/>
              </a:solidFill>
              <a:latin typeface="Source Sans Pro"/>
              <a:ea typeface="Source Sans Pro"/>
              <a:cs typeface="Source Sans Pro"/>
              <a:sym typeface="Source Sans Pro"/>
            </a:endParaRPr>
          </a:p>
          <a:p>
            <a:pPr indent="-298450" lvl="0" marL="285750" marR="0" rtl="0" algn="l">
              <a:lnSpc>
                <a:spcPct val="150000"/>
              </a:lnSpc>
              <a:spcBef>
                <a:spcPts val="0"/>
              </a:spcBef>
              <a:spcAft>
                <a:spcPts val="0"/>
              </a:spcAft>
              <a:buClr>
                <a:srgbClr val="000000"/>
              </a:buClr>
              <a:buSzPts val="1800"/>
              <a:buFont typeface="Source Sans Pro"/>
              <a:buChar char="•"/>
            </a:pPr>
            <a:r>
              <a:rPr b="1" i="0" lang="en-US" sz="1800" u="none" cap="none" strike="noStrike">
                <a:solidFill>
                  <a:schemeClr val="dk1"/>
                </a:solidFill>
                <a:latin typeface="Source Sans Pro"/>
                <a:ea typeface="Source Sans Pro"/>
                <a:cs typeface="Source Sans Pro"/>
                <a:sym typeface="Source Sans Pro"/>
              </a:rPr>
              <a:t>Roof U value: &lt; 1.2W/m2k</a:t>
            </a:r>
            <a:endParaRPr b="1" i="0" sz="1800" u="none" cap="none" strike="noStrike">
              <a:solidFill>
                <a:schemeClr val="dk1"/>
              </a:solidFill>
              <a:latin typeface="Source Sans Pro"/>
              <a:ea typeface="Source Sans Pro"/>
              <a:cs typeface="Source Sans Pro"/>
              <a:sym typeface="Source Sans Pro"/>
            </a:endParaRPr>
          </a:p>
        </p:txBody>
      </p:sp>
      <p:graphicFrame>
        <p:nvGraphicFramePr>
          <p:cNvPr id="750" name="Google Shape;750;p13"/>
          <p:cNvGraphicFramePr/>
          <p:nvPr/>
        </p:nvGraphicFramePr>
        <p:xfrm>
          <a:off x="5340108" y="4148175"/>
          <a:ext cx="3000000" cy="3000000"/>
        </p:xfrm>
        <a:graphic>
          <a:graphicData uri="http://schemas.openxmlformats.org/drawingml/2006/table">
            <a:tbl>
              <a:tblPr>
                <a:noFill/>
                <a:tableStyleId>{991C5D08-FA97-4C84-B4A8-250404695844}</a:tableStyleId>
              </a:tblPr>
              <a:tblGrid>
                <a:gridCol w="4157250"/>
                <a:gridCol w="2239300"/>
              </a:tblGrid>
              <a:tr h="630225">
                <a:tc>
                  <a:txBody>
                    <a:bodyPr/>
                    <a:lstStyle/>
                    <a:p>
                      <a:pPr indent="0" lvl="0" marL="0" marR="0" rtl="0" algn="ctr">
                        <a:lnSpc>
                          <a:spcPct val="100000"/>
                        </a:lnSpc>
                        <a:spcBef>
                          <a:spcPts val="0"/>
                        </a:spcBef>
                        <a:spcAft>
                          <a:spcPts val="0"/>
                        </a:spcAft>
                        <a:buClr>
                          <a:schemeClr val="dk1"/>
                        </a:buClr>
                        <a:buSzPts val="1600"/>
                        <a:buFont typeface="Open Sans"/>
                        <a:buNone/>
                      </a:pPr>
                      <a:r>
                        <a:rPr i="0" lang="en-US" sz="1600" u="none" cap="none" strike="noStrike">
                          <a:solidFill>
                            <a:schemeClr val="lt1"/>
                          </a:solidFill>
                          <a:latin typeface="Archivo Narrow"/>
                          <a:ea typeface="Archivo Narrow"/>
                          <a:cs typeface="Archivo Narrow"/>
                          <a:sym typeface="Archivo Narrow"/>
                        </a:rPr>
                        <a:t>Residential Envelope Transmittance Value (RETV)</a:t>
                      </a:r>
                      <a:endParaRPr i="0" sz="1600" u="none" cap="none" strike="noStrike">
                        <a:solidFill>
                          <a:schemeClr val="lt1"/>
                        </a:solidFill>
                        <a:latin typeface="Archivo Narrow"/>
                        <a:ea typeface="Archivo Narrow"/>
                        <a:cs typeface="Archivo Narrow"/>
                        <a:sym typeface="Archivo Narrow"/>
                      </a:endParaRPr>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4B6B8"/>
                    </a:solidFill>
                  </a:tcPr>
                </a:tc>
                <a:tc>
                  <a:txBody>
                    <a:bodyPr/>
                    <a:lstStyle/>
                    <a:p>
                      <a:pPr indent="0" lvl="0" marL="0" marR="0" rtl="0" algn="ctr">
                        <a:lnSpc>
                          <a:spcPct val="100000"/>
                        </a:lnSpc>
                        <a:spcBef>
                          <a:spcPts val="0"/>
                        </a:spcBef>
                        <a:spcAft>
                          <a:spcPts val="0"/>
                        </a:spcAft>
                        <a:buClr>
                          <a:schemeClr val="dk1"/>
                        </a:buClr>
                        <a:buSzPts val="1600"/>
                        <a:buFont typeface="Open Sans"/>
                        <a:buNone/>
                      </a:pPr>
                      <a:r>
                        <a:rPr i="0" lang="en-US" sz="1600" u="none" cap="none" strike="noStrike">
                          <a:solidFill>
                            <a:schemeClr val="lt1"/>
                          </a:solidFill>
                          <a:latin typeface="Archivo Narrow"/>
                          <a:ea typeface="Archivo Narrow"/>
                          <a:cs typeface="Archivo Narrow"/>
                          <a:sym typeface="Archivo Narrow"/>
                        </a:rPr>
                        <a:t>Maximum score: </a:t>
                      </a:r>
                      <a:endParaRPr sz="1400" u="none" cap="none" strike="noStrike">
                        <a:latin typeface="Archivo Narrow"/>
                        <a:ea typeface="Archivo Narrow"/>
                        <a:cs typeface="Archivo Narrow"/>
                        <a:sym typeface="Archivo Narrow"/>
                      </a:endParaRPr>
                    </a:p>
                    <a:p>
                      <a:pPr indent="0" lvl="0" marL="0" marR="0" rtl="0" algn="ctr">
                        <a:lnSpc>
                          <a:spcPct val="100000"/>
                        </a:lnSpc>
                        <a:spcBef>
                          <a:spcPts val="0"/>
                        </a:spcBef>
                        <a:spcAft>
                          <a:spcPts val="0"/>
                        </a:spcAft>
                        <a:buClr>
                          <a:schemeClr val="dk1"/>
                        </a:buClr>
                        <a:buSzPts val="1600"/>
                        <a:buFont typeface="Open Sans"/>
                        <a:buNone/>
                      </a:pPr>
                      <a:r>
                        <a:rPr i="0" lang="en-US" sz="1600" u="none" cap="none" strike="noStrike">
                          <a:solidFill>
                            <a:schemeClr val="lt1"/>
                          </a:solidFill>
                          <a:latin typeface="Archivo Narrow"/>
                          <a:ea typeface="Archivo Narrow"/>
                          <a:cs typeface="Archivo Narrow"/>
                          <a:sym typeface="Archivo Narrow"/>
                        </a:rPr>
                        <a:t>36 Points</a:t>
                      </a:r>
                      <a:endParaRPr i="0" sz="1600" u="none" cap="none" strike="noStrike">
                        <a:solidFill>
                          <a:schemeClr val="lt1"/>
                        </a:solidFill>
                        <a:latin typeface="Archivo Narrow"/>
                        <a:ea typeface="Archivo Narrow"/>
                        <a:cs typeface="Archivo Narrow"/>
                        <a:sym typeface="Archivo Narrow"/>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6302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Source Sans Pro"/>
                          <a:ea typeface="Source Sans Pro"/>
                          <a:cs typeface="Source Sans Pro"/>
                          <a:sym typeface="Source Sans Pro"/>
                        </a:rPr>
                        <a:t>12 ≤ RETV &lt; 15</a:t>
                      </a:r>
                      <a:endParaRPr i="0" sz="1600" u="none" cap="none" strike="noStrike">
                        <a:solidFill>
                          <a:srgbClr val="000000"/>
                        </a:solidFill>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600"/>
                        <a:buFont typeface="Open Sans"/>
                        <a:buNone/>
                      </a:pPr>
                      <a:r>
                        <a:rPr i="0" lang="en-US" sz="1600" u="none" cap="none" strike="noStrike">
                          <a:solidFill>
                            <a:schemeClr val="dk1"/>
                          </a:solidFill>
                          <a:latin typeface="Source Sans Pro"/>
                          <a:ea typeface="Source Sans Pro"/>
                          <a:cs typeface="Source Sans Pro"/>
                          <a:sym typeface="Source Sans Pro"/>
                        </a:rPr>
                        <a:t>Up to 6 Points</a:t>
                      </a:r>
                      <a:endParaRPr i="0" sz="1600" u="none" cap="none" strike="noStrike">
                        <a:solidFill>
                          <a:schemeClr val="dk1"/>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chemeClr val="dk1"/>
                        </a:buClr>
                        <a:buSzPts val="1600"/>
                        <a:buFont typeface="Open Sans"/>
                        <a:buNone/>
                      </a:pPr>
                      <a:r>
                        <a:t/>
                      </a:r>
                      <a:endParaRPr i="0" sz="1600" u="none" cap="none" strike="noStrike">
                        <a:solidFill>
                          <a:schemeClr val="dk1"/>
                        </a:solidFill>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6302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rgbClr val="000000"/>
                          </a:solidFill>
                          <a:latin typeface="Source Sans Pro"/>
                          <a:ea typeface="Source Sans Pro"/>
                          <a:cs typeface="Source Sans Pro"/>
                          <a:sym typeface="Source Sans Pro"/>
                        </a:rPr>
                        <a:t>6 ≤ RETV &lt; 12</a:t>
                      </a:r>
                      <a:endParaRPr i="0" sz="1600" u="none" cap="none" strike="noStrike">
                        <a:solidFill>
                          <a:srgbClr val="000000"/>
                        </a:solidFill>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600"/>
                        <a:buFont typeface="Open Sans"/>
                        <a:buNone/>
                      </a:pPr>
                      <a:r>
                        <a:rPr i="0" lang="en-US" sz="1600" u="none" cap="none" strike="noStrike">
                          <a:solidFill>
                            <a:schemeClr val="dk1"/>
                          </a:solidFill>
                          <a:latin typeface="Source Sans Pro"/>
                          <a:ea typeface="Source Sans Pro"/>
                          <a:cs typeface="Source Sans Pro"/>
                          <a:sym typeface="Source Sans Pro"/>
                        </a:rPr>
                        <a:t>Up to 36 Points</a:t>
                      </a:r>
                      <a:endParaRPr i="0" sz="1600" u="none" cap="none" strike="noStrike">
                        <a:solidFill>
                          <a:schemeClr val="dk1"/>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chemeClr val="dk1"/>
                        </a:buClr>
                        <a:buSzPts val="1600"/>
                        <a:buFont typeface="Open Sans"/>
                        <a:buNone/>
                      </a:pPr>
                      <a:r>
                        <a:t/>
                      </a:r>
                      <a:endParaRPr i="0" sz="1600" u="none" cap="none" strike="noStrike">
                        <a:solidFill>
                          <a:schemeClr val="dk1"/>
                        </a:solidFill>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364875">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solidFill>
                            <a:srgbClr val="000000"/>
                          </a:solidFill>
                          <a:latin typeface="Source Sans Pro"/>
                          <a:ea typeface="Source Sans Pro"/>
                          <a:cs typeface="Source Sans Pro"/>
                          <a:sym typeface="Source Sans Pro"/>
                        </a:rPr>
                        <a:t>  RETV &lt; 6</a:t>
                      </a:r>
                      <a:r>
                        <a:rPr i="0" lang="en-US" sz="1600" u="none" cap="none" strike="noStrike">
                          <a:solidFill>
                            <a:schemeClr val="dk1"/>
                          </a:solidFill>
                          <a:latin typeface="Source Sans Pro"/>
                          <a:ea typeface="Source Sans Pro"/>
                          <a:cs typeface="Source Sans Pro"/>
                          <a:sym typeface="Source Sans Pro"/>
                        </a:rPr>
                        <a:t>	</a:t>
                      </a:r>
                      <a:endParaRPr i="0" sz="1600" u="none" cap="none" strike="noStrike">
                        <a:solidFill>
                          <a:schemeClr val="dk1"/>
                        </a:solidFill>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600"/>
                        <a:buFont typeface="Open Sans"/>
                        <a:buNone/>
                      </a:pPr>
                      <a:r>
                        <a:rPr i="0" lang="en-US" sz="1600" u="none" cap="none" strike="noStrike">
                          <a:solidFill>
                            <a:schemeClr val="dk1"/>
                          </a:solidFill>
                          <a:latin typeface="Source Sans Pro"/>
                          <a:ea typeface="Source Sans Pro"/>
                          <a:cs typeface="Source Sans Pro"/>
                          <a:sym typeface="Source Sans Pro"/>
                        </a:rPr>
                        <a:t>36 Points</a:t>
                      </a:r>
                      <a:endParaRPr i="0" sz="1600" u="none" cap="none" strike="noStrike">
                        <a:solidFill>
                          <a:schemeClr val="dk1"/>
                        </a:solidFill>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4"/>
          <p:cNvSpPr/>
          <p:nvPr/>
        </p:nvSpPr>
        <p:spPr>
          <a:xfrm>
            <a:off x="0" y="0"/>
            <a:ext cx="5409496" cy="6858000"/>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6" name="Google Shape;756;p14"/>
          <p:cNvSpPr/>
          <p:nvPr/>
        </p:nvSpPr>
        <p:spPr>
          <a:xfrm>
            <a:off x="6780925" y="2101150"/>
            <a:ext cx="5409600" cy="3473400"/>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7" name="Google Shape;757;p14"/>
          <p:cNvSpPr txBox="1"/>
          <p:nvPr/>
        </p:nvSpPr>
        <p:spPr>
          <a:xfrm>
            <a:off x="6861925" y="2190853"/>
            <a:ext cx="5247600" cy="3294000"/>
          </a:xfrm>
          <a:prstGeom prst="rect">
            <a:avLst/>
          </a:prstGeom>
          <a:noFill/>
          <a:ln>
            <a:noFill/>
          </a:ln>
        </p:spPr>
        <p:txBody>
          <a:bodyPr anchorCtr="0" anchor="t" bIns="45700" lIns="45700" spcFirstLastPara="1" rIns="45700" wrap="square" tIns="45700">
            <a:spAutoFit/>
          </a:bodyPr>
          <a:lstStyle/>
          <a:p>
            <a:pPr indent="-330200" lvl="0" marL="457200" marR="0" rtl="0" algn="just">
              <a:lnSpc>
                <a:spcPct val="150000"/>
              </a:lnSpc>
              <a:spcBef>
                <a:spcPts val="0"/>
              </a:spcBef>
              <a:spcAft>
                <a:spcPts val="0"/>
              </a:spcAft>
              <a:buClr>
                <a:srgbClr val="FFFFFF"/>
              </a:buClr>
              <a:buSzPts val="1600"/>
              <a:buFont typeface="Source Sans Pro"/>
              <a:buChar char="●"/>
            </a:pPr>
            <a:r>
              <a:rPr i="0" lang="en-US" sz="1600" u="none" cap="none" strike="noStrike">
                <a:solidFill>
                  <a:srgbClr val="FFFFFF"/>
                </a:solidFill>
                <a:latin typeface="Source Sans Pro"/>
                <a:ea typeface="Source Sans Pro"/>
                <a:cs typeface="Source Sans Pro"/>
                <a:sym typeface="Source Sans Pro"/>
              </a:rPr>
              <a:t>5.2.2.1 - Power factor correction</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FFFFFF"/>
              </a:buClr>
              <a:buSzPts val="1600"/>
              <a:buFont typeface="Source Sans Pro"/>
              <a:buChar char="●"/>
            </a:pPr>
            <a:r>
              <a:rPr i="0" lang="en-US" sz="1600" u="none" cap="none" strike="noStrike">
                <a:solidFill>
                  <a:srgbClr val="FFFFFF"/>
                </a:solidFill>
                <a:latin typeface="Source Sans Pro"/>
                <a:ea typeface="Source Sans Pro"/>
                <a:cs typeface="Source Sans Pro"/>
                <a:sym typeface="Source Sans Pro"/>
              </a:rPr>
              <a:t>5.2.2.2 - Energy Monitoring</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FFFFFF"/>
              </a:buClr>
              <a:buSzPts val="1600"/>
              <a:buFont typeface="Source Sans Pro"/>
              <a:buChar char="●"/>
            </a:pPr>
            <a:r>
              <a:rPr i="0" lang="en-US" sz="1600" u="none" cap="none" strike="noStrike">
                <a:solidFill>
                  <a:srgbClr val="FFFFFF"/>
                </a:solidFill>
                <a:latin typeface="Source Sans Pro"/>
                <a:ea typeface="Source Sans Pro"/>
                <a:cs typeface="Source Sans Pro"/>
                <a:sym typeface="Source Sans Pro"/>
              </a:rPr>
              <a:t>5.2.2.3 - Electric Vehicle Charging System</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FFFFFF"/>
              </a:buClr>
              <a:buSzPts val="1600"/>
              <a:buFont typeface="Source Sans Pro"/>
              <a:buChar char="●"/>
            </a:pPr>
            <a:r>
              <a:rPr i="0" lang="en-US" sz="1600" u="none" cap="none" strike="noStrike">
                <a:solidFill>
                  <a:srgbClr val="FFFFFF"/>
                </a:solidFill>
                <a:latin typeface="Source Sans Pro"/>
                <a:ea typeface="Source Sans Pro"/>
                <a:cs typeface="Source Sans Pro"/>
                <a:sym typeface="Source Sans Pro"/>
              </a:rPr>
              <a:t>5.2.2.4 - Electric Systems</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FFFFFF"/>
              </a:buClr>
              <a:buSzPts val="1600"/>
              <a:buFont typeface="Source Sans Pro"/>
              <a:buChar char="●"/>
            </a:pPr>
            <a:r>
              <a:rPr i="0" lang="en-US" sz="1600" u="none" cap="none" strike="noStrike">
                <a:solidFill>
                  <a:srgbClr val="FFFFFF"/>
                </a:solidFill>
                <a:latin typeface="Source Sans Pro"/>
                <a:ea typeface="Source Sans Pro"/>
                <a:cs typeface="Source Sans Pro"/>
                <a:sym typeface="Source Sans Pro"/>
              </a:rPr>
              <a:t>5.2.2.5 - Common Area And Exterior Lighting (If Applicable)</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FFFFFF"/>
              </a:buClr>
              <a:buSzPts val="1600"/>
              <a:buFont typeface="Source Sans Pro"/>
              <a:buChar char="●"/>
            </a:pPr>
            <a:r>
              <a:rPr i="0" lang="en-US" sz="1600" u="none" cap="none" strike="noStrike">
                <a:solidFill>
                  <a:srgbClr val="FFFFFF"/>
                </a:solidFill>
                <a:latin typeface="Source Sans Pro"/>
                <a:ea typeface="Source Sans Pro"/>
                <a:cs typeface="Source Sans Pro"/>
                <a:sym typeface="Source Sans Pro"/>
              </a:rPr>
              <a:t>5.2.2.6 - Elevators, If Applicable</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FFFFFF"/>
              </a:buClr>
              <a:buSzPts val="1600"/>
              <a:buFont typeface="Source Sans Pro"/>
              <a:buChar char="●"/>
            </a:pPr>
            <a:r>
              <a:rPr i="0" lang="en-US" sz="1600" u="none" cap="none" strike="noStrike">
                <a:solidFill>
                  <a:srgbClr val="FFFFFF"/>
                </a:solidFill>
                <a:latin typeface="Source Sans Pro"/>
                <a:ea typeface="Source Sans Pro"/>
                <a:cs typeface="Source Sans Pro"/>
                <a:sym typeface="Source Sans Pro"/>
              </a:rPr>
              <a:t>5.2.2.7 - Pumps, If Applicable</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FFFFFF"/>
              </a:buClr>
              <a:buSzPts val="1600"/>
              <a:buFont typeface="Source Sans Pro"/>
              <a:buChar char="●"/>
            </a:pPr>
            <a:r>
              <a:rPr i="0" lang="en-US" sz="1600" u="none" cap="none" strike="noStrike">
                <a:solidFill>
                  <a:srgbClr val="FFFFFF"/>
                </a:solidFill>
                <a:latin typeface="Source Sans Pro"/>
                <a:ea typeface="Source Sans Pro"/>
                <a:cs typeface="Source Sans Pro"/>
                <a:sym typeface="Source Sans Pro"/>
              </a:rPr>
              <a:t>5.2.2.8 - Electrical System, If Applicable</a:t>
            </a:r>
            <a:endParaRPr i="0" sz="1600" u="none" cap="none" strike="noStrike">
              <a:solidFill>
                <a:srgbClr val="FFFFFF"/>
              </a:solidFill>
              <a:latin typeface="Source Sans Pro"/>
              <a:ea typeface="Source Sans Pro"/>
              <a:cs typeface="Source Sans Pro"/>
              <a:sym typeface="Source Sans Pro"/>
            </a:endParaRPr>
          </a:p>
        </p:txBody>
      </p:sp>
      <p:sp>
        <p:nvSpPr>
          <p:cNvPr id="758" name="Google Shape;758;p14"/>
          <p:cNvSpPr txBox="1"/>
          <p:nvPr/>
        </p:nvSpPr>
        <p:spPr>
          <a:xfrm>
            <a:off x="5777325" y="1070063"/>
            <a:ext cx="60426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262626"/>
                </a:solidFill>
                <a:latin typeface="Julius Sans One"/>
                <a:ea typeface="Julius Sans One"/>
                <a:cs typeface="Julius Sans One"/>
                <a:sym typeface="Julius Sans One"/>
              </a:rPr>
              <a:t>5.2.2 BUILDING SERVICES</a:t>
            </a:r>
            <a:endParaRPr b="0" i="0" sz="1400" u="none" cap="none" strike="noStrike">
              <a:solidFill>
                <a:srgbClr val="000000"/>
              </a:solidFill>
              <a:latin typeface="Julius Sans One"/>
              <a:ea typeface="Julius Sans One"/>
              <a:cs typeface="Julius Sans One"/>
              <a:sym typeface="Julius Sans One"/>
            </a:endParaRPr>
          </a:p>
        </p:txBody>
      </p:sp>
      <p:pic>
        <p:nvPicPr>
          <p:cNvPr descr="Logo, icon&#10;&#10;Description automatically generated" id="759" name="Google Shape;759;p14"/>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760" name="Google Shape;760;p14"/>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pic>
        <p:nvPicPr>
          <p:cNvPr descr="Premium Photo | Part of high-voltage substation with switches and  disconnectors.High voltage converter at a power plant" id="761" name="Google Shape;761;p14"/>
          <p:cNvPicPr preferRelativeResize="0"/>
          <p:nvPr/>
        </p:nvPicPr>
        <p:blipFill rotWithShape="1">
          <a:blip r:embed="rId5">
            <a:alphaModFix/>
          </a:blip>
          <a:srcRect b="0" l="0" r="0" t="0"/>
          <a:stretch/>
        </p:blipFill>
        <p:spPr>
          <a:xfrm>
            <a:off x="1642801" y="2101150"/>
            <a:ext cx="4975623" cy="3473401"/>
          </a:xfrm>
          <a:prstGeom prst="rect">
            <a:avLst/>
          </a:prstGeom>
          <a:noFill/>
          <a:ln>
            <a:noFill/>
          </a:ln>
        </p:spPr>
      </p:pic>
      <p:cxnSp>
        <p:nvCxnSpPr>
          <p:cNvPr id="762" name="Google Shape;762;p14"/>
          <p:cNvCxnSpPr/>
          <p:nvPr/>
        </p:nvCxnSpPr>
        <p:spPr>
          <a:xfrm>
            <a:off x="5667213" y="755809"/>
            <a:ext cx="0" cy="872400"/>
          </a:xfrm>
          <a:prstGeom prst="straightConnector1">
            <a:avLst/>
          </a:prstGeom>
          <a:noFill/>
          <a:ln cap="flat" cmpd="sng" w="38100">
            <a:solidFill>
              <a:srgbClr val="F2777C"/>
            </a:solidFill>
            <a:prstDash val="solid"/>
            <a:miter lim="8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5"/>
          <p:cNvSpPr txBox="1"/>
          <p:nvPr/>
        </p:nvSpPr>
        <p:spPr>
          <a:xfrm>
            <a:off x="429654" y="1076756"/>
            <a:ext cx="101709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2400">
                <a:solidFill>
                  <a:schemeClr val="dk2"/>
                </a:solidFill>
                <a:latin typeface="Archivo Narrow"/>
                <a:ea typeface="Archivo Narrow"/>
                <a:cs typeface="Archivo Narrow"/>
                <a:sym typeface="Archivo Narrow"/>
              </a:rPr>
              <a:t>5.2.2.1- Power Factor </a:t>
            </a:r>
            <a:r>
              <a:rPr lang="en-US" sz="2400">
                <a:solidFill>
                  <a:schemeClr val="dk2"/>
                </a:solidFill>
                <a:latin typeface="Archivo Narrow"/>
                <a:ea typeface="Archivo Narrow"/>
                <a:cs typeface="Archivo Narrow"/>
                <a:sym typeface="Archivo Narrow"/>
              </a:rPr>
              <a:t>Correction</a:t>
            </a:r>
            <a:endParaRPr b="0" i="0" sz="1400" u="none" cap="none" strike="noStrike">
              <a:solidFill>
                <a:srgbClr val="000000"/>
              </a:solidFill>
              <a:latin typeface="Arial"/>
              <a:ea typeface="Arial"/>
              <a:cs typeface="Arial"/>
              <a:sym typeface="Arial"/>
            </a:endParaRPr>
          </a:p>
        </p:txBody>
      </p:sp>
      <p:pic>
        <p:nvPicPr>
          <p:cNvPr descr="Logo, icon&#10;&#10;Description automatically generated" id="768" name="Google Shape;768;p15"/>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769" name="Google Shape;769;p15"/>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770" name="Google Shape;770;p15"/>
          <p:cNvSpPr txBox="1"/>
          <p:nvPr/>
        </p:nvSpPr>
        <p:spPr>
          <a:xfrm>
            <a:off x="756750" y="1778950"/>
            <a:ext cx="9892500" cy="259200"/>
          </a:xfrm>
          <a:prstGeom prst="rect">
            <a:avLst/>
          </a:prstGeom>
          <a:noFill/>
          <a:ln>
            <a:noFill/>
          </a:ln>
        </p:spPr>
        <p:txBody>
          <a:bodyPr anchorCtr="0" anchor="t" bIns="0" lIns="0" spcFirstLastPara="1" rIns="0" wrap="square" tIns="12700">
            <a:spAutoFit/>
          </a:bodyPr>
          <a:lstStyle/>
          <a:p>
            <a:pPr indent="0" lvl="0" marL="0" marR="0" rtl="0" algn="just">
              <a:lnSpc>
                <a:spcPct val="150000"/>
              </a:lnSpc>
              <a:spcBef>
                <a:spcPts val="0"/>
              </a:spcBef>
              <a:spcAft>
                <a:spcPts val="0"/>
              </a:spcAft>
              <a:buNone/>
            </a:pPr>
            <a:r>
              <a:rPr i="0" lang="en-US" sz="1600" u="none" cap="none" strike="noStrike">
                <a:solidFill>
                  <a:schemeClr val="dk1"/>
                </a:solidFill>
                <a:latin typeface="Source Sans Pro"/>
                <a:ea typeface="Source Sans Pro"/>
                <a:cs typeface="Source Sans Pro"/>
                <a:sym typeface="Source Sans Pro"/>
              </a:rPr>
              <a:t>All 3 phase power systems shall be designed to maintain a power factor of 0.97 at the point of connection.</a:t>
            </a:r>
            <a:endParaRPr i="0" sz="1600" u="none" cap="none" strike="noStrike">
              <a:solidFill>
                <a:srgbClr val="000000"/>
              </a:solidFill>
              <a:latin typeface="Source Sans Pro"/>
              <a:ea typeface="Source Sans Pro"/>
              <a:cs typeface="Source Sans Pro"/>
              <a:sym typeface="Source Sans Pro"/>
            </a:endParaRPr>
          </a:p>
        </p:txBody>
      </p:sp>
      <p:grpSp>
        <p:nvGrpSpPr>
          <p:cNvPr id="771" name="Google Shape;771;p15"/>
          <p:cNvGrpSpPr/>
          <p:nvPr/>
        </p:nvGrpSpPr>
        <p:grpSpPr>
          <a:xfrm>
            <a:off x="3690110" y="2618546"/>
            <a:ext cx="4810202" cy="3063274"/>
            <a:chOff x="3771671" y="3147476"/>
            <a:chExt cx="4412220" cy="2782771"/>
          </a:xfrm>
        </p:grpSpPr>
        <p:sp>
          <p:nvSpPr>
            <p:cNvPr id="772" name="Google Shape;772;p15"/>
            <p:cNvSpPr txBox="1"/>
            <p:nvPr/>
          </p:nvSpPr>
          <p:spPr>
            <a:xfrm>
              <a:off x="3771671" y="3873741"/>
              <a:ext cx="787500" cy="30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Before</a:t>
              </a:r>
              <a:endParaRPr i="0" sz="1600" u="none" cap="none" strike="noStrike">
                <a:solidFill>
                  <a:srgbClr val="000000"/>
                </a:solidFill>
                <a:latin typeface="Source Sans Pro"/>
                <a:ea typeface="Source Sans Pro"/>
                <a:cs typeface="Source Sans Pro"/>
                <a:sym typeface="Source Sans Pro"/>
              </a:endParaRPr>
            </a:p>
          </p:txBody>
        </p:sp>
        <p:sp>
          <p:nvSpPr>
            <p:cNvPr id="773" name="Google Shape;773;p15"/>
            <p:cNvSpPr txBox="1"/>
            <p:nvPr/>
          </p:nvSpPr>
          <p:spPr>
            <a:xfrm>
              <a:off x="3794178" y="4769770"/>
              <a:ext cx="854700" cy="30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After</a:t>
              </a:r>
              <a:endParaRPr i="0" sz="1600" u="none" cap="none" strike="noStrike">
                <a:solidFill>
                  <a:srgbClr val="000000"/>
                </a:solidFill>
                <a:latin typeface="Source Sans Pro"/>
                <a:ea typeface="Source Sans Pro"/>
                <a:cs typeface="Source Sans Pro"/>
                <a:sym typeface="Source Sans Pro"/>
              </a:endParaRPr>
            </a:p>
          </p:txBody>
        </p:sp>
        <p:pic>
          <p:nvPicPr>
            <p:cNvPr id="774" name="Google Shape;774;p15"/>
            <p:cNvPicPr preferRelativeResize="0"/>
            <p:nvPr/>
          </p:nvPicPr>
          <p:blipFill rotWithShape="1">
            <a:blip r:embed="rId5">
              <a:alphaModFix/>
            </a:blip>
            <a:srcRect b="0" l="0" r="0" t="0"/>
            <a:stretch/>
          </p:blipFill>
          <p:spPr>
            <a:xfrm>
              <a:off x="4489827" y="3561941"/>
              <a:ext cx="2422530" cy="1753147"/>
            </a:xfrm>
            <a:prstGeom prst="rect">
              <a:avLst/>
            </a:prstGeom>
            <a:noFill/>
            <a:ln>
              <a:noFill/>
            </a:ln>
          </p:spPr>
        </p:pic>
        <p:sp>
          <p:nvSpPr>
            <p:cNvPr id="775" name="Google Shape;775;p15"/>
            <p:cNvSpPr txBox="1"/>
            <p:nvPr/>
          </p:nvSpPr>
          <p:spPr>
            <a:xfrm>
              <a:off x="4648842" y="5398947"/>
              <a:ext cx="2703000" cy="531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Wasteful lag is reduced to increase energy efficiency</a:t>
              </a:r>
              <a:endParaRPr i="0" sz="1600" u="none" cap="none" strike="noStrike">
                <a:solidFill>
                  <a:srgbClr val="000000"/>
                </a:solidFill>
                <a:latin typeface="Source Sans Pro"/>
                <a:ea typeface="Source Sans Pro"/>
                <a:cs typeface="Source Sans Pro"/>
                <a:sym typeface="Source Sans Pro"/>
              </a:endParaRPr>
            </a:p>
          </p:txBody>
        </p:sp>
        <p:cxnSp>
          <p:nvCxnSpPr>
            <p:cNvPr id="776" name="Google Shape;776;p15"/>
            <p:cNvCxnSpPr>
              <a:endCxn id="774" idx="0"/>
            </p:cNvCxnSpPr>
            <p:nvPr/>
          </p:nvCxnSpPr>
          <p:spPr>
            <a:xfrm flipH="1" rot="10800000">
              <a:off x="5329092" y="3561941"/>
              <a:ext cx="372000" cy="465300"/>
            </a:xfrm>
            <a:prstGeom prst="straightConnector1">
              <a:avLst/>
            </a:prstGeom>
            <a:noFill/>
            <a:ln cap="flat" cmpd="sng" w="19050">
              <a:solidFill>
                <a:srgbClr val="6A738D"/>
              </a:solidFill>
              <a:prstDash val="solid"/>
              <a:round/>
              <a:headEnd len="sm" w="sm" type="none"/>
              <a:tailEnd len="med" w="med" type="triangle"/>
            </a:ln>
          </p:spPr>
        </p:cxnSp>
        <p:sp>
          <p:nvSpPr>
            <p:cNvPr id="777" name="Google Shape;777;p15"/>
            <p:cNvSpPr txBox="1"/>
            <p:nvPr/>
          </p:nvSpPr>
          <p:spPr>
            <a:xfrm>
              <a:off x="5329091" y="3147476"/>
              <a:ext cx="2854800" cy="30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Lag between voltage and current</a:t>
              </a:r>
              <a:endParaRPr i="0" sz="1600" u="none" cap="none" strike="noStrike">
                <a:solidFill>
                  <a:srgbClr val="000000"/>
                </a:solidFill>
                <a:latin typeface="Source Sans Pro"/>
                <a:ea typeface="Source Sans Pro"/>
                <a:cs typeface="Source Sans Pro"/>
                <a:sym typeface="Source Sans Pro"/>
              </a:endParaRPr>
            </a:p>
          </p:txBody>
        </p:sp>
        <p:cxnSp>
          <p:nvCxnSpPr>
            <p:cNvPr id="778" name="Google Shape;778;p15"/>
            <p:cNvCxnSpPr/>
            <p:nvPr/>
          </p:nvCxnSpPr>
          <p:spPr>
            <a:xfrm flipH="1">
              <a:off x="5555592" y="4963247"/>
              <a:ext cx="284454" cy="435700"/>
            </a:xfrm>
            <a:prstGeom prst="straightConnector1">
              <a:avLst/>
            </a:prstGeom>
            <a:noFill/>
            <a:ln cap="flat" cmpd="sng" w="19050">
              <a:solidFill>
                <a:srgbClr val="6A738D"/>
              </a:solidFill>
              <a:prstDash val="solid"/>
              <a:round/>
              <a:headEnd len="sm" w="sm" type="none"/>
              <a:tailEnd len="med" w="med" type="triangle"/>
            </a:ln>
          </p:spPr>
        </p:cxnSp>
      </p:grpSp>
      <p:sp>
        <p:nvSpPr>
          <p:cNvPr id="779" name="Google Shape;779;p15"/>
          <p:cNvSpPr/>
          <p:nvPr/>
        </p:nvSpPr>
        <p:spPr>
          <a:xfrm>
            <a:off x="-1" y="6262192"/>
            <a:ext cx="12190413" cy="584735"/>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0" name="Google Shape;780;p15"/>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6"/>
          <p:cNvSpPr/>
          <p:nvPr/>
        </p:nvSpPr>
        <p:spPr>
          <a:xfrm>
            <a:off x="7488936" y="0"/>
            <a:ext cx="4769844"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pic>
        <p:nvPicPr>
          <p:cNvPr descr="Logo, icon&#10;&#10;Description automatically generated" id="786" name="Google Shape;786;p16"/>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787" name="Google Shape;787;p16"/>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788" name="Google Shape;788;p16"/>
          <p:cNvSpPr/>
          <p:nvPr/>
        </p:nvSpPr>
        <p:spPr>
          <a:xfrm>
            <a:off x="543925" y="2002425"/>
            <a:ext cx="6061200" cy="4191900"/>
          </a:xfrm>
          <a:prstGeom prst="rect">
            <a:avLst/>
          </a:prstGeom>
          <a:noFill/>
          <a:ln>
            <a:noFill/>
          </a:ln>
        </p:spPr>
        <p:txBody>
          <a:bodyPr anchorCtr="0" anchor="t" bIns="63975" lIns="127950" spcFirstLastPara="1" rIns="127950" wrap="square" tIns="63975">
            <a:spAutoFit/>
          </a:bodyPr>
          <a:lstStyle/>
          <a:p>
            <a:pPr indent="0" lvl="0" marL="0" marR="0" rtl="0" algn="just">
              <a:lnSpc>
                <a:spcPct val="150000"/>
              </a:lnSpc>
              <a:spcBef>
                <a:spcPts val="0"/>
              </a:spcBef>
              <a:spcAft>
                <a:spcPts val="0"/>
              </a:spcAft>
              <a:buClr>
                <a:srgbClr val="000000"/>
              </a:buClr>
              <a:buSzPts val="1600"/>
              <a:buFont typeface="Arial"/>
              <a:buNone/>
            </a:pPr>
            <a:r>
              <a:rPr i="0" lang="en-US" sz="1800" u="none" cap="none" strike="noStrike">
                <a:solidFill>
                  <a:srgbClr val="000000"/>
                </a:solidFill>
                <a:latin typeface="Source Sans Pro"/>
                <a:ea typeface="Source Sans Pro"/>
                <a:cs typeface="Source Sans Pro"/>
                <a:sym typeface="Source Sans Pro"/>
              </a:rPr>
              <a:t>Applications to be metered</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Total electrical energy</a:t>
            </a:r>
            <a:endParaRPr i="0" sz="14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Applicable end-uses:</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Common area lighting (outdoor, corridor, basement)</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Elevators</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Water pumps</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Basement car parking ventilation</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Electricity from power backup</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Electricity from renewable energy</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Lift pressurization system</a:t>
            </a:r>
            <a:endParaRPr i="0" sz="1400" u="none" cap="none" strike="noStrike">
              <a:solidFill>
                <a:srgbClr val="000000"/>
              </a:solidFill>
              <a:latin typeface="Source Sans Pro"/>
              <a:ea typeface="Source Sans Pro"/>
              <a:cs typeface="Source Sans Pro"/>
              <a:sym typeface="Source Sans Pro"/>
            </a:endParaRPr>
          </a:p>
        </p:txBody>
      </p:sp>
      <p:sp>
        <p:nvSpPr>
          <p:cNvPr id="789" name="Google Shape;789;p16"/>
          <p:cNvSpPr/>
          <p:nvPr/>
        </p:nvSpPr>
        <p:spPr>
          <a:xfrm>
            <a:off x="7648000" y="2002425"/>
            <a:ext cx="4451700" cy="3899100"/>
          </a:xfrm>
          <a:prstGeom prst="rect">
            <a:avLst/>
          </a:prstGeom>
          <a:noFill/>
          <a:ln>
            <a:noFill/>
          </a:ln>
        </p:spPr>
        <p:txBody>
          <a:bodyPr anchorCtr="0" anchor="t" bIns="63975" lIns="127950" spcFirstLastPara="1" rIns="127950" wrap="square" tIns="63975">
            <a:spAutoFit/>
          </a:bodyPr>
          <a:lstStyle/>
          <a:p>
            <a:pPr indent="0" lvl="0" marL="0" marR="0" rtl="0" algn="l">
              <a:lnSpc>
                <a:spcPct val="150000"/>
              </a:lnSpc>
              <a:spcBef>
                <a:spcPts val="0"/>
              </a:spcBef>
              <a:spcAft>
                <a:spcPts val="0"/>
              </a:spcAft>
              <a:buClr>
                <a:srgbClr val="000000"/>
              </a:buClr>
              <a:buSzPts val="1600"/>
              <a:buFont typeface="Arial"/>
              <a:buNone/>
            </a:pPr>
            <a:r>
              <a:rPr lang="en-US" sz="1800">
                <a:solidFill>
                  <a:schemeClr val="lt1"/>
                </a:solidFill>
                <a:latin typeface="Source Sans Pro"/>
                <a:ea typeface="Source Sans Pro"/>
                <a:cs typeface="Source Sans Pro"/>
                <a:sym typeface="Source Sans Pro"/>
              </a:rPr>
              <a:t>Minimum parameters meters should show</a:t>
            </a:r>
            <a:endParaRPr b="0" i="0" sz="1400" u="none" cap="none" strike="noStrike">
              <a:solidFill>
                <a:schemeClr val="lt1"/>
              </a:solidFill>
              <a:latin typeface="Arial"/>
              <a:ea typeface="Arial"/>
              <a:cs typeface="Arial"/>
              <a:sym typeface="Arial"/>
            </a:endParaRPr>
          </a:p>
          <a:p>
            <a:pPr indent="-330200" lvl="0" marL="457200" marR="0" rtl="0" algn="just">
              <a:lnSpc>
                <a:spcPct val="150000"/>
              </a:lnSpc>
              <a:spcBef>
                <a:spcPts val="0"/>
              </a:spcBef>
              <a:spcAft>
                <a:spcPts val="0"/>
              </a:spcAft>
              <a:buClr>
                <a:schemeClr val="lt1"/>
              </a:buClr>
              <a:buSzPts val="1600"/>
              <a:buFont typeface="Source Sans Pro"/>
              <a:buChar char="●"/>
            </a:pPr>
            <a:r>
              <a:rPr lang="en-US" sz="1600">
                <a:solidFill>
                  <a:schemeClr val="lt1"/>
                </a:solidFill>
                <a:latin typeface="Source Sans Pro"/>
                <a:ea typeface="Source Sans Pro"/>
                <a:cs typeface="Source Sans Pro"/>
                <a:sym typeface="Source Sans Pro"/>
              </a:rPr>
              <a:t>Current in each phase (and the neutral wire).</a:t>
            </a:r>
            <a:endParaRPr sz="1600">
              <a:solidFill>
                <a:schemeClr val="lt1"/>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lang="en-US" sz="1600">
                <a:solidFill>
                  <a:schemeClr val="lt1"/>
                </a:solidFill>
                <a:latin typeface="Source Sans Pro"/>
                <a:ea typeface="Source Sans Pro"/>
                <a:cs typeface="Source Sans Pro"/>
                <a:sym typeface="Source Sans Pro"/>
              </a:rPr>
              <a:t>Voltage between phases and between each phase and neutral.</a:t>
            </a:r>
            <a:endParaRPr sz="1600">
              <a:solidFill>
                <a:schemeClr val="lt1"/>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lang="en-US" sz="1600">
                <a:solidFill>
                  <a:schemeClr val="lt1"/>
                </a:solidFill>
                <a:latin typeface="Source Sans Pro"/>
                <a:ea typeface="Source Sans Pro"/>
                <a:cs typeface="Source Sans Pro"/>
                <a:sym typeface="Source Sans Pro"/>
              </a:rPr>
              <a:t>Total Harmonic Distortion (THD), which indicates electrical system quality and ensures the transformers are running efficiently.</a:t>
            </a:r>
            <a:endParaRPr b="0" i="0" sz="1400" u="none" cap="none" strike="noStrike">
              <a:solidFill>
                <a:schemeClr val="lt1"/>
              </a:solidFill>
              <a:latin typeface="Arial"/>
              <a:ea typeface="Arial"/>
              <a:cs typeface="Arial"/>
              <a:sym typeface="Arial"/>
            </a:endParaRPr>
          </a:p>
        </p:txBody>
      </p:sp>
      <p:sp>
        <p:nvSpPr>
          <p:cNvPr id="790" name="Google Shape;790;p16"/>
          <p:cNvSpPr txBox="1"/>
          <p:nvPr/>
        </p:nvSpPr>
        <p:spPr>
          <a:xfrm>
            <a:off x="402750" y="1128050"/>
            <a:ext cx="5860800" cy="523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800"/>
              <a:buFont typeface="Arial"/>
              <a:buNone/>
            </a:pPr>
            <a:r>
              <a:rPr i="0" lang="en-US" sz="2800" u="none" cap="none" strike="noStrike">
                <a:solidFill>
                  <a:srgbClr val="262626"/>
                </a:solidFill>
                <a:latin typeface="Archivo Narrow"/>
                <a:ea typeface="Archivo Narrow"/>
                <a:cs typeface="Archivo Narrow"/>
                <a:sym typeface="Archivo Narrow"/>
              </a:rPr>
              <a:t>5.2.2.2- E</a:t>
            </a:r>
            <a:r>
              <a:rPr lang="en-US" sz="2800">
                <a:solidFill>
                  <a:srgbClr val="262626"/>
                </a:solidFill>
                <a:latin typeface="Archivo Narrow"/>
                <a:ea typeface="Archivo Narrow"/>
                <a:cs typeface="Archivo Narrow"/>
                <a:sym typeface="Archivo Narrow"/>
              </a:rPr>
              <a:t>nergy Monitoring</a:t>
            </a:r>
            <a:endParaRPr i="0" sz="1400" u="none" cap="none" strike="noStrike">
              <a:solidFill>
                <a:srgbClr val="000000"/>
              </a:solidFill>
              <a:latin typeface="Archivo Narrow"/>
              <a:ea typeface="Archivo Narrow"/>
              <a:cs typeface="Archivo Narrow"/>
              <a:sym typeface="Archivo Narrow"/>
            </a:endParaRPr>
          </a:p>
        </p:txBody>
      </p:sp>
      <p:sp>
        <p:nvSpPr>
          <p:cNvPr id="791" name="Google Shape;791;p16"/>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descr="Logo, icon&#10;&#10;Description automatically generated" id="796" name="Google Shape;796;p17"/>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797" name="Google Shape;797;p17"/>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cxnSp>
        <p:nvCxnSpPr>
          <p:cNvPr id="798" name="Google Shape;798;p17"/>
          <p:cNvCxnSpPr>
            <a:stCxn id="799" idx="3"/>
          </p:cNvCxnSpPr>
          <p:nvPr/>
        </p:nvCxnSpPr>
        <p:spPr>
          <a:xfrm>
            <a:off x="4775584" y="3310689"/>
            <a:ext cx="1634400" cy="0"/>
          </a:xfrm>
          <a:prstGeom prst="straightConnector1">
            <a:avLst/>
          </a:prstGeom>
          <a:noFill/>
          <a:ln cap="flat" cmpd="sng" w="12700">
            <a:solidFill>
              <a:schemeClr val="dk1"/>
            </a:solidFill>
            <a:prstDash val="solid"/>
            <a:round/>
            <a:headEnd len="sm" w="sm" type="none"/>
            <a:tailEnd len="med" w="med" type="triangle"/>
          </a:ln>
        </p:spPr>
      </p:cxnSp>
      <p:sp>
        <p:nvSpPr>
          <p:cNvPr id="800" name="Google Shape;800;p17"/>
          <p:cNvSpPr txBox="1"/>
          <p:nvPr/>
        </p:nvSpPr>
        <p:spPr>
          <a:xfrm>
            <a:off x="6466345" y="2122452"/>
            <a:ext cx="5137500" cy="218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600"/>
              <a:buFont typeface="Arial"/>
              <a:buNone/>
            </a:pPr>
            <a:r>
              <a:rPr b="1" i="0" lang="en-US" sz="1600" u="none" cap="none" strike="noStrike">
                <a:solidFill>
                  <a:srgbClr val="000000"/>
                </a:solidFill>
                <a:latin typeface="Source Sans Pro"/>
                <a:ea typeface="Source Sans Pro"/>
                <a:cs typeface="Source Sans Pro"/>
                <a:sym typeface="Source Sans Pro"/>
              </a:rPr>
              <a:t>Meter should be capable of: </a:t>
            </a:r>
            <a:endParaRPr i="0" sz="1400" u="none" cap="none" strike="noStrike">
              <a:solidFill>
                <a:srgbClr val="000000"/>
              </a:solidFill>
              <a:latin typeface="Source Sans Pro"/>
              <a:ea typeface="Source Sans Pro"/>
              <a:cs typeface="Source Sans Pro"/>
              <a:sym typeface="Source Sans Pro"/>
            </a:endParaRPr>
          </a:p>
          <a:p>
            <a:pPr indent="-285750" lvl="0" marL="28575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Collecting data every 15 minutes.</a:t>
            </a:r>
            <a:endParaRPr i="0" sz="1400" u="none" cap="none" strike="noStrike">
              <a:solidFill>
                <a:srgbClr val="000000"/>
              </a:solidFill>
              <a:latin typeface="Source Sans Pro"/>
              <a:ea typeface="Source Sans Pro"/>
              <a:cs typeface="Source Sans Pro"/>
              <a:sym typeface="Source Sans Pro"/>
            </a:endParaRPr>
          </a:p>
          <a:p>
            <a:pPr indent="-285750" lvl="0" marL="28575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Providing summaries on hourly, daily, monthly, and yearly energy usage.</a:t>
            </a:r>
            <a:endParaRPr i="0" sz="1400" u="none" cap="none" strike="noStrike">
              <a:solidFill>
                <a:srgbClr val="000000"/>
              </a:solidFill>
              <a:latin typeface="Source Sans Pro"/>
              <a:ea typeface="Source Sans Pro"/>
              <a:cs typeface="Source Sans Pro"/>
              <a:sym typeface="Source Sans Pro"/>
            </a:endParaRPr>
          </a:p>
          <a:p>
            <a:pPr indent="-285750" lvl="0" marL="28575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Storing data for at least 36 months.</a:t>
            </a:r>
            <a:endParaRPr i="0" sz="1400" u="none" cap="none" strike="noStrike">
              <a:solidFill>
                <a:srgbClr val="000000"/>
              </a:solidFill>
              <a:latin typeface="Source Sans Pro"/>
              <a:ea typeface="Source Sans Pro"/>
              <a:cs typeface="Source Sans Pro"/>
              <a:sym typeface="Source Sans Pro"/>
            </a:endParaRPr>
          </a:p>
          <a:p>
            <a:pPr indent="-285750" lvl="0" marL="28575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Sending data to a building's control system.</a:t>
            </a:r>
            <a:endParaRPr i="0" sz="1400" u="none" cap="none" strike="noStrike">
              <a:solidFill>
                <a:srgbClr val="000000"/>
              </a:solidFill>
              <a:latin typeface="Source Sans Pro"/>
              <a:ea typeface="Source Sans Pro"/>
              <a:cs typeface="Source Sans Pro"/>
              <a:sym typeface="Source Sans Pro"/>
            </a:endParaRPr>
          </a:p>
        </p:txBody>
      </p:sp>
      <p:pic>
        <p:nvPicPr>
          <p:cNvPr id="799" name="Google Shape;799;p17"/>
          <p:cNvPicPr preferRelativeResize="0"/>
          <p:nvPr/>
        </p:nvPicPr>
        <p:blipFill rotWithShape="1">
          <a:blip r:embed="rId5">
            <a:alphaModFix/>
          </a:blip>
          <a:srcRect b="0" l="0" r="0" t="0"/>
          <a:stretch/>
        </p:blipFill>
        <p:spPr>
          <a:xfrm>
            <a:off x="1201772" y="1523783"/>
            <a:ext cx="3573812" cy="3573812"/>
          </a:xfrm>
          <a:prstGeom prst="rect">
            <a:avLst/>
          </a:prstGeom>
          <a:noFill/>
          <a:ln>
            <a:noFill/>
          </a:ln>
        </p:spPr>
      </p:pic>
      <p:sp>
        <p:nvSpPr>
          <p:cNvPr id="801" name="Google Shape;801;p17"/>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802" name="Google Shape;802;p17"/>
          <p:cNvSpPr txBox="1"/>
          <p:nvPr/>
        </p:nvSpPr>
        <p:spPr>
          <a:xfrm>
            <a:off x="1201777" y="5270275"/>
            <a:ext cx="3078000" cy="2307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source:Indiamart, </a:t>
            </a:r>
            <a:r>
              <a:rPr i="1" lang="en-US" sz="900" u="sng">
                <a:solidFill>
                  <a:schemeClr val="hlink"/>
                </a:solidFill>
                <a:latin typeface="Source Sans Pro"/>
                <a:ea typeface="Source Sans Pro"/>
                <a:cs typeface="Source Sans Pro"/>
                <a:sym typeface="Source Sans Pro"/>
                <a:hlinkClick r:id="rId6"/>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
        <p:nvSpPr>
          <p:cNvPr id="803" name="Google Shape;803;p17"/>
          <p:cNvSpPr/>
          <p:nvPr/>
        </p:nvSpPr>
        <p:spPr>
          <a:xfrm>
            <a:off x="-675" y="5564400"/>
            <a:ext cx="12233400" cy="1240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ulius Sans One"/>
              <a:ea typeface="Julius Sans One"/>
              <a:cs typeface="Julius Sans One"/>
              <a:sym typeface="Julius Sans On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8"/>
          <p:cNvSpPr/>
          <p:nvPr/>
        </p:nvSpPr>
        <p:spPr>
          <a:xfrm>
            <a:off x="0" y="1644350"/>
            <a:ext cx="12233100" cy="856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Source Sans Pro"/>
              <a:ea typeface="Source Sans Pro"/>
              <a:cs typeface="Source Sans Pro"/>
              <a:sym typeface="Source Sans Pro"/>
            </a:endParaRPr>
          </a:p>
        </p:txBody>
      </p:sp>
      <p:sp>
        <p:nvSpPr>
          <p:cNvPr id="809" name="Google Shape;809;p18"/>
          <p:cNvSpPr txBox="1"/>
          <p:nvPr/>
        </p:nvSpPr>
        <p:spPr>
          <a:xfrm>
            <a:off x="402761" y="990125"/>
            <a:ext cx="100878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5.2.2.3- ELECTRIC VEHICLE CHARGING SYSTEM </a:t>
            </a:r>
            <a:endParaRPr i="0" sz="2400" u="none" cap="none" strike="noStrike">
              <a:solidFill>
                <a:srgbClr val="000000"/>
              </a:solidFill>
              <a:latin typeface="Archivo Narrow"/>
              <a:ea typeface="Archivo Narrow"/>
              <a:cs typeface="Archivo Narrow"/>
              <a:sym typeface="Archivo Narrow"/>
            </a:endParaRPr>
          </a:p>
        </p:txBody>
      </p:sp>
      <p:pic>
        <p:nvPicPr>
          <p:cNvPr descr="Logo, icon&#10;&#10;Description automatically generated" id="810" name="Google Shape;810;p18"/>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811" name="Google Shape;811;p18"/>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812" name="Google Shape;812;p18"/>
          <p:cNvSpPr txBox="1"/>
          <p:nvPr/>
        </p:nvSpPr>
        <p:spPr>
          <a:xfrm>
            <a:off x="490275" y="1758338"/>
            <a:ext cx="11420400" cy="628500"/>
          </a:xfrm>
          <a:prstGeom prst="rect">
            <a:avLst/>
          </a:prstGeom>
          <a:noFill/>
          <a:ln>
            <a:noFill/>
          </a:ln>
        </p:spPr>
        <p:txBody>
          <a:bodyPr anchorCtr="0" anchor="t" bIns="0" lIns="0" spcFirstLastPara="1" rIns="0" wrap="square" tIns="12700">
            <a:spAutoFit/>
          </a:bodyPr>
          <a:lstStyle/>
          <a:p>
            <a:pPr indent="0" lvl="0" marL="0" marR="0" rtl="0" algn="just">
              <a:lnSpc>
                <a:spcPct val="150000"/>
              </a:lnSpc>
              <a:spcBef>
                <a:spcPts val="0"/>
              </a:spcBef>
              <a:spcAft>
                <a:spcPts val="0"/>
              </a:spcAft>
              <a:buNone/>
            </a:pPr>
            <a:r>
              <a:rPr i="0" lang="en-US" sz="1600" u="none" cap="none" strike="noStrike">
                <a:solidFill>
                  <a:schemeClr val="lt1"/>
                </a:solidFill>
                <a:latin typeface="Source Sans Pro"/>
                <a:ea typeface="Source Sans Pro"/>
                <a:cs typeface="Source Sans Pro"/>
                <a:sym typeface="Source Sans Pro"/>
              </a:rPr>
              <a:t>If an Electric Vehicle Charging Infrastructure is installed, it must comply with the revised guidelines issued by the Ministry of Power for EV Charging Infrastructure on January 15, 2022, or any subsequent amendments.</a:t>
            </a:r>
            <a:endParaRPr i="0" sz="1600" u="none" cap="none" strike="noStrike">
              <a:solidFill>
                <a:schemeClr val="lt1"/>
              </a:solidFill>
              <a:latin typeface="Source Sans Pro"/>
              <a:ea typeface="Source Sans Pro"/>
              <a:cs typeface="Source Sans Pro"/>
              <a:sym typeface="Source Sans Pro"/>
            </a:endParaRPr>
          </a:p>
        </p:txBody>
      </p:sp>
      <p:graphicFrame>
        <p:nvGraphicFramePr>
          <p:cNvPr id="813" name="Google Shape;813;p18"/>
          <p:cNvGraphicFramePr/>
          <p:nvPr/>
        </p:nvGraphicFramePr>
        <p:xfrm>
          <a:off x="490275" y="3335621"/>
          <a:ext cx="3000000" cy="3000000"/>
        </p:xfrm>
        <a:graphic>
          <a:graphicData uri="http://schemas.openxmlformats.org/drawingml/2006/table">
            <a:tbl>
              <a:tblPr>
                <a:noFill/>
                <a:tableStyleId>{991C5D08-FA97-4C84-B4A8-250404695844}</a:tableStyleId>
              </a:tblPr>
              <a:tblGrid>
                <a:gridCol w="2423250"/>
                <a:gridCol w="5380075"/>
              </a:tblGrid>
              <a:tr h="42395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Building Type</a:t>
                      </a:r>
                      <a:endParaRPr sz="14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Plotted House</a:t>
                      </a:r>
                      <a:endParaRPr sz="14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404650">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Ownership of Station</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Private (Owner)</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5950">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Connection and Metering</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Domestic meter</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3400">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Type of Charger</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Slow chargers as per owner's specific requirements</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5950">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Modes of Charging</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AC (Single charging gun)</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6500">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Norms of Provisions</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Min. 1 SC and additional provisions as per the owner individual.</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pSp>
        <p:nvGrpSpPr>
          <p:cNvPr id="814" name="Google Shape;814;p18"/>
          <p:cNvGrpSpPr/>
          <p:nvPr/>
        </p:nvGrpSpPr>
        <p:grpSpPr>
          <a:xfrm>
            <a:off x="8626362" y="2693354"/>
            <a:ext cx="3375312" cy="3950208"/>
            <a:chOff x="8626362" y="2693354"/>
            <a:chExt cx="3375312" cy="3950208"/>
          </a:xfrm>
        </p:grpSpPr>
        <p:pic>
          <p:nvPicPr>
            <p:cNvPr descr="Car Delta 15kW EV Charging Station, VRLA at Rs 400000 in New Delhi | ID:  2850158321573" id="815" name="Google Shape;815;p18"/>
            <p:cNvPicPr preferRelativeResize="0"/>
            <p:nvPr/>
          </p:nvPicPr>
          <p:blipFill rotWithShape="1">
            <a:blip r:embed="rId5">
              <a:alphaModFix/>
            </a:blip>
            <a:srcRect b="4133" l="25401" r="12732" t="7600"/>
            <a:stretch/>
          </p:blipFill>
          <p:spPr>
            <a:xfrm>
              <a:off x="8626362" y="2693354"/>
              <a:ext cx="2768726" cy="3950208"/>
            </a:xfrm>
            <a:prstGeom prst="rect">
              <a:avLst/>
            </a:prstGeom>
            <a:noFill/>
            <a:ln>
              <a:noFill/>
            </a:ln>
          </p:spPr>
        </p:pic>
        <p:sp>
          <p:nvSpPr>
            <p:cNvPr id="816" name="Google Shape;816;p18"/>
            <p:cNvSpPr txBox="1"/>
            <p:nvPr/>
          </p:nvSpPr>
          <p:spPr>
            <a:xfrm>
              <a:off x="10672974" y="2693375"/>
              <a:ext cx="1328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Single charging gun</a:t>
              </a:r>
              <a:endParaRPr i="0" sz="1600" u="none" cap="none" strike="noStrike">
                <a:solidFill>
                  <a:srgbClr val="000000"/>
                </a:solidFill>
                <a:latin typeface="Source Sans Pro"/>
                <a:ea typeface="Source Sans Pro"/>
                <a:cs typeface="Source Sans Pro"/>
                <a:sym typeface="Source Sans Pro"/>
              </a:endParaRPr>
            </a:p>
          </p:txBody>
        </p:sp>
        <p:cxnSp>
          <p:nvCxnSpPr>
            <p:cNvPr id="817" name="Google Shape;817;p18"/>
            <p:cNvCxnSpPr/>
            <p:nvPr/>
          </p:nvCxnSpPr>
          <p:spPr>
            <a:xfrm rot="10800000">
              <a:off x="10810972" y="3275087"/>
              <a:ext cx="0" cy="458700"/>
            </a:xfrm>
            <a:prstGeom prst="straightConnector1">
              <a:avLst/>
            </a:prstGeom>
            <a:noFill/>
            <a:ln cap="flat" cmpd="sng" w="12700">
              <a:solidFill>
                <a:srgbClr val="363B48"/>
              </a:solidFill>
              <a:prstDash val="solid"/>
              <a:round/>
              <a:headEnd len="sm" w="sm" type="none"/>
              <a:tailEnd len="med" w="med" type="triangle"/>
            </a:ln>
          </p:spPr>
        </p:cxnSp>
      </p:grpSp>
      <p:sp>
        <p:nvSpPr>
          <p:cNvPr id="818" name="Google Shape;818;p18"/>
          <p:cNvSpPr/>
          <p:nvPr/>
        </p:nvSpPr>
        <p:spPr>
          <a:xfrm>
            <a:off x="402750" y="2853850"/>
            <a:ext cx="7957200" cy="481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Guidelines issued by the Ministry of Power for EV Charging Infrastructure: </a:t>
            </a:r>
            <a:endParaRPr i="0" sz="1400" u="none" cap="none" strike="noStrike">
              <a:solidFill>
                <a:srgbClr val="000000"/>
              </a:solidFill>
              <a:latin typeface="Source Sans Pro"/>
              <a:ea typeface="Source Sans Pro"/>
              <a:cs typeface="Source Sans Pro"/>
              <a:sym typeface="Source Sans Pro"/>
            </a:endParaRPr>
          </a:p>
        </p:txBody>
      </p:sp>
      <p:sp>
        <p:nvSpPr>
          <p:cNvPr id="819" name="Google Shape;819;p18"/>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820" name="Google Shape;820;p18"/>
          <p:cNvSpPr txBox="1"/>
          <p:nvPr/>
        </p:nvSpPr>
        <p:spPr>
          <a:xfrm>
            <a:off x="5215589" y="5906025"/>
            <a:ext cx="30780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S</a:t>
            </a:r>
            <a:r>
              <a:rPr i="1" lang="en-US" sz="900">
                <a:solidFill>
                  <a:srgbClr val="595959"/>
                </a:solidFill>
                <a:latin typeface="Source Sans Pro"/>
                <a:ea typeface="Source Sans Pro"/>
                <a:cs typeface="Source Sans Pro"/>
                <a:sym typeface="Source Sans Pro"/>
              </a:rPr>
              <a:t>ource:Ministry of Power, </a:t>
            </a:r>
            <a:r>
              <a:rPr i="1" lang="en-US" sz="900" u="sng">
                <a:solidFill>
                  <a:schemeClr val="hlink"/>
                </a:solidFill>
                <a:latin typeface="Source Sans Pro"/>
                <a:ea typeface="Source Sans Pro"/>
                <a:cs typeface="Source Sans Pro"/>
                <a:sym typeface="Source Sans Pro"/>
                <a:hlinkClick r:id="rId6"/>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
        <p:nvSpPr>
          <p:cNvPr id="821" name="Google Shape;821;p18"/>
          <p:cNvSpPr txBox="1"/>
          <p:nvPr/>
        </p:nvSpPr>
        <p:spPr>
          <a:xfrm>
            <a:off x="8910744" y="6520825"/>
            <a:ext cx="13287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Freepik,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9"/>
          <p:cNvSpPr/>
          <p:nvPr/>
        </p:nvSpPr>
        <p:spPr>
          <a:xfrm>
            <a:off x="6070673" y="0"/>
            <a:ext cx="6119700" cy="68580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7" name="Google Shape;827;p19"/>
          <p:cNvSpPr txBox="1"/>
          <p:nvPr/>
        </p:nvSpPr>
        <p:spPr>
          <a:xfrm>
            <a:off x="402750" y="1112500"/>
            <a:ext cx="68610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800"/>
              <a:buFont typeface="Arial"/>
              <a:buNone/>
            </a:pPr>
            <a:r>
              <a:rPr i="0" lang="en-US" sz="2400" u="none" cap="none" strike="noStrike">
                <a:solidFill>
                  <a:schemeClr val="dk2"/>
                </a:solidFill>
                <a:latin typeface="Archivo Narrow"/>
                <a:ea typeface="Archivo Narrow"/>
                <a:cs typeface="Archivo Narrow"/>
                <a:sym typeface="Archivo Narrow"/>
              </a:rPr>
              <a:t>5.2.2.4- E</a:t>
            </a:r>
            <a:r>
              <a:rPr lang="en-US" sz="2400">
                <a:solidFill>
                  <a:schemeClr val="dk2"/>
                </a:solidFill>
                <a:latin typeface="Archivo Narrow"/>
                <a:ea typeface="Archivo Narrow"/>
                <a:cs typeface="Archivo Narrow"/>
                <a:sym typeface="Archivo Narrow"/>
              </a:rPr>
              <a:t>lectrical Systems</a:t>
            </a:r>
            <a:endParaRPr i="0" sz="2400" u="none" cap="none" strike="noStrike">
              <a:solidFill>
                <a:schemeClr val="dk2"/>
              </a:solidFill>
              <a:latin typeface="Archivo Narrow"/>
              <a:ea typeface="Archivo Narrow"/>
              <a:cs typeface="Archivo Narrow"/>
              <a:sym typeface="Archivo Narrow"/>
            </a:endParaRPr>
          </a:p>
        </p:txBody>
      </p:sp>
      <p:pic>
        <p:nvPicPr>
          <p:cNvPr descr="gbpn-logo_white.png" id="828" name="Google Shape;828;p19"/>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829" name="Google Shape;829;p19"/>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830" name="Google Shape;830;p19"/>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sp>
        <p:nvSpPr>
          <p:cNvPr id="831" name="Google Shape;831;p19"/>
          <p:cNvSpPr/>
          <p:nvPr/>
        </p:nvSpPr>
        <p:spPr>
          <a:xfrm>
            <a:off x="6141275" y="1682750"/>
            <a:ext cx="5769300" cy="4194600"/>
          </a:xfrm>
          <a:prstGeom prst="rect">
            <a:avLst/>
          </a:prstGeom>
          <a:noFill/>
          <a:ln>
            <a:noFill/>
          </a:ln>
        </p:spPr>
        <p:txBody>
          <a:bodyPr anchorCtr="0" anchor="t" bIns="63975" lIns="127950" spcFirstLastPara="1" rIns="127950" wrap="square" tIns="63975">
            <a:spAutoFit/>
          </a:bodyPr>
          <a:lstStyle/>
          <a:p>
            <a:pPr indent="-285750" lvl="0" marL="285750" marR="0" rtl="0" algn="just">
              <a:lnSpc>
                <a:spcPct val="150000"/>
              </a:lnSpc>
              <a:spcBef>
                <a:spcPts val="0"/>
              </a:spcBef>
              <a:spcAft>
                <a:spcPts val="0"/>
              </a:spcAft>
              <a:buClr>
                <a:schemeClr val="lt1"/>
              </a:buClr>
              <a:buSzPts val="1600"/>
              <a:buFont typeface="Noto Sans Symbols"/>
              <a:buChar char="❏"/>
            </a:pPr>
            <a:r>
              <a:rPr i="0" lang="en-US" sz="1600" u="none" cap="none" strike="noStrike">
                <a:solidFill>
                  <a:schemeClr val="lt1"/>
                </a:solidFill>
                <a:latin typeface="Source Sans Pro"/>
                <a:ea typeface="Source Sans Pro"/>
                <a:cs typeface="Source Sans Pro"/>
                <a:sym typeface="Source Sans Pro"/>
              </a:rPr>
              <a:t>Why power loss occurs: When electricity flows through cables, some energy is lost as heat. This is called distribution loss.</a:t>
            </a:r>
            <a:endParaRPr i="0" sz="1600" u="none" cap="none" strike="noStrike">
              <a:solidFill>
                <a:srgbClr val="000000"/>
              </a:solidFill>
              <a:latin typeface="Source Sans Pro"/>
              <a:ea typeface="Source Sans Pro"/>
              <a:cs typeface="Source Sans Pro"/>
              <a:sym typeface="Source Sans Pro"/>
            </a:endParaRPr>
          </a:p>
          <a:p>
            <a:pPr indent="-285750" lvl="0" marL="28575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Cable Sizing: Using the right cable size helps keep energy loss below 3%, ensuring efficient power use.</a:t>
            </a:r>
            <a:endParaRPr i="0" sz="1600" u="none" cap="none" strike="noStrike">
              <a:solidFill>
                <a:srgbClr val="000000"/>
              </a:solidFill>
              <a:latin typeface="Source Sans Pro"/>
              <a:ea typeface="Source Sans Pro"/>
              <a:cs typeface="Source Sans Pro"/>
              <a:sym typeface="Source Sans Pro"/>
            </a:endParaRPr>
          </a:p>
          <a:p>
            <a:pPr indent="-285750" lvl="0" marL="28575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Voltage drop (reduction in voltage as electricity travels) should be limited:</a:t>
            </a:r>
            <a:endParaRPr i="0" sz="16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Feeders: Max 2% drop.</a:t>
            </a:r>
            <a:endParaRPr i="0" sz="1600" u="none" cap="none" strike="noStrike">
              <a:solidFill>
                <a:srgbClr val="000000"/>
              </a:solidFill>
              <a:latin typeface="Source Sans Pro"/>
              <a:ea typeface="Source Sans Pro"/>
              <a:cs typeface="Source Sans Pro"/>
              <a:sym typeface="Source Sans Pro"/>
            </a:endParaRPr>
          </a:p>
          <a:p>
            <a:pPr indent="-330200" lvl="1" marL="91440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Branch Circuits: Max 3% drop.</a:t>
            </a:r>
            <a:endParaRPr i="0" sz="1600" u="none" cap="none" strike="noStrike">
              <a:solidFill>
                <a:srgbClr val="000000"/>
              </a:solidFill>
              <a:latin typeface="Source Sans Pro"/>
              <a:ea typeface="Source Sans Pro"/>
              <a:cs typeface="Source Sans Pro"/>
              <a:sym typeface="Source Sans Pro"/>
            </a:endParaRPr>
          </a:p>
          <a:p>
            <a:pPr indent="-285750" lvl="0" marL="28575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Proper management ensures reliable power delivery and reduces unnecessary energy waste.</a:t>
            </a:r>
            <a:endParaRPr i="0" sz="1600" u="none" cap="none" strike="noStrike">
              <a:solidFill>
                <a:srgbClr val="000000"/>
              </a:solidFill>
              <a:latin typeface="Source Sans Pro"/>
              <a:ea typeface="Source Sans Pro"/>
              <a:cs typeface="Source Sans Pro"/>
              <a:sym typeface="Source Sans Pro"/>
            </a:endParaRPr>
          </a:p>
        </p:txBody>
      </p:sp>
      <p:pic>
        <p:nvPicPr>
          <p:cNvPr descr="Electrical System in Buildings - Archtoolbox" id="832" name="Google Shape;832;p19"/>
          <p:cNvPicPr preferRelativeResize="0"/>
          <p:nvPr/>
        </p:nvPicPr>
        <p:blipFill rotWithShape="1">
          <a:blip r:embed="rId6">
            <a:alphaModFix/>
          </a:blip>
          <a:srcRect b="0" l="0" r="0" t="5503"/>
          <a:stretch/>
        </p:blipFill>
        <p:spPr>
          <a:xfrm>
            <a:off x="788728" y="1933484"/>
            <a:ext cx="4524003" cy="3291094"/>
          </a:xfrm>
          <a:prstGeom prst="rect">
            <a:avLst/>
          </a:prstGeom>
          <a:noFill/>
          <a:ln>
            <a:noFill/>
          </a:ln>
        </p:spPr>
      </p:pic>
      <p:sp>
        <p:nvSpPr>
          <p:cNvPr id="833" name="Google Shape;833;p19"/>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834" name="Google Shape;834;p19"/>
          <p:cNvSpPr txBox="1"/>
          <p:nvPr/>
        </p:nvSpPr>
        <p:spPr>
          <a:xfrm>
            <a:off x="2867753" y="5275000"/>
            <a:ext cx="19935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Archtoolbox,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
          <p:cNvSpPr/>
          <p:nvPr/>
        </p:nvSpPr>
        <p:spPr>
          <a:xfrm>
            <a:off x="5092400" y="994375"/>
            <a:ext cx="7098000" cy="4245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ulius Sans One"/>
              <a:ea typeface="Julius Sans One"/>
              <a:cs typeface="Julius Sans One"/>
              <a:sym typeface="Julius Sans One"/>
            </a:endParaRPr>
          </a:p>
        </p:txBody>
      </p:sp>
      <p:sp>
        <p:nvSpPr>
          <p:cNvPr id="195" name="Google Shape;195;p2"/>
          <p:cNvSpPr/>
          <p:nvPr/>
        </p:nvSpPr>
        <p:spPr>
          <a:xfrm>
            <a:off x="9425" y="1004500"/>
            <a:ext cx="5088600" cy="4245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ulius Sans One"/>
              <a:ea typeface="Julius Sans One"/>
              <a:cs typeface="Julius Sans One"/>
              <a:sym typeface="Julius Sans One"/>
            </a:endParaRPr>
          </a:p>
        </p:txBody>
      </p:sp>
      <p:sp>
        <p:nvSpPr>
          <p:cNvPr id="196" name="Google Shape;196;p2"/>
          <p:cNvSpPr txBox="1"/>
          <p:nvPr/>
        </p:nvSpPr>
        <p:spPr>
          <a:xfrm>
            <a:off x="5470825" y="3179500"/>
            <a:ext cx="6256500" cy="1616100"/>
          </a:xfrm>
          <a:prstGeom prst="rect">
            <a:avLst/>
          </a:prstGeom>
          <a:noFill/>
          <a:ln>
            <a:noFill/>
          </a:ln>
        </p:spPr>
        <p:txBody>
          <a:bodyPr anchorCtr="0" anchor="t" bIns="45700" lIns="45700" spcFirstLastPara="1" rIns="45700" wrap="square" tIns="45700">
            <a:spAutoFit/>
          </a:bodyPr>
          <a:lstStyle/>
          <a:p>
            <a:pPr indent="0" lvl="0" marL="0" marR="0" rtl="0" algn="just">
              <a:lnSpc>
                <a:spcPct val="150000"/>
              </a:lnSpc>
              <a:spcBef>
                <a:spcPts val="0"/>
              </a:spcBef>
              <a:spcAft>
                <a:spcPts val="0"/>
              </a:spcAft>
              <a:buClr>
                <a:srgbClr val="000000"/>
              </a:buClr>
              <a:buSzPts val="1600"/>
              <a:buFont typeface="Arial"/>
              <a:buNone/>
            </a:pPr>
            <a:r>
              <a:rPr lang="en-US" sz="1800">
                <a:solidFill>
                  <a:srgbClr val="3B3838"/>
                </a:solidFill>
                <a:latin typeface="Source Sans Pro"/>
                <a:ea typeface="Source Sans Pro"/>
                <a:cs typeface="Source Sans Pro"/>
                <a:sym typeface="Source Sans Pro"/>
              </a:rPr>
              <a:t>Provide guidelines for energy conservation in buildings after occupancy, using passive and active strategies, and integrating renewable energy. It covers key areas such as building envelope, services, electrical usage, and renewable systems.</a:t>
            </a:r>
            <a:endParaRPr b="0" i="0" sz="1400" u="none" cap="none" strike="noStrike">
              <a:solidFill>
                <a:srgbClr val="000000"/>
              </a:solidFill>
              <a:latin typeface="Arial"/>
              <a:ea typeface="Arial"/>
              <a:cs typeface="Arial"/>
              <a:sym typeface="Arial"/>
            </a:endParaRPr>
          </a:p>
        </p:txBody>
      </p:sp>
      <p:grpSp>
        <p:nvGrpSpPr>
          <p:cNvPr id="197" name="Google Shape;197;p2"/>
          <p:cNvGrpSpPr/>
          <p:nvPr/>
        </p:nvGrpSpPr>
        <p:grpSpPr>
          <a:xfrm>
            <a:off x="155572" y="1924146"/>
            <a:ext cx="4695476" cy="2702250"/>
            <a:chOff x="0" y="0"/>
            <a:chExt cx="3409932" cy="2087647"/>
          </a:xfrm>
        </p:grpSpPr>
        <p:sp>
          <p:nvSpPr>
            <p:cNvPr id="198" name="Google Shape;198;p2"/>
            <p:cNvSpPr/>
            <p:nvPr/>
          </p:nvSpPr>
          <p:spPr>
            <a:xfrm>
              <a:off x="2919398" y="582636"/>
              <a:ext cx="414335" cy="652490"/>
            </a:xfrm>
            <a:custGeom>
              <a:rect b="b" l="l" r="r" t="t"/>
              <a:pathLst>
                <a:path extrusionOk="0" h="21529" w="20632">
                  <a:moveTo>
                    <a:pt x="18716" y="0"/>
                  </a:moveTo>
                  <a:cubicBezTo>
                    <a:pt x="18716" y="0"/>
                    <a:pt x="14654" y="1843"/>
                    <a:pt x="10334" y="3129"/>
                  </a:cubicBezTo>
                  <a:cubicBezTo>
                    <a:pt x="6143" y="4371"/>
                    <a:pt x="275" y="7543"/>
                    <a:pt x="17" y="13071"/>
                  </a:cubicBezTo>
                  <a:cubicBezTo>
                    <a:pt x="-176" y="18600"/>
                    <a:pt x="1307" y="20529"/>
                    <a:pt x="920" y="21471"/>
                  </a:cubicBezTo>
                  <a:cubicBezTo>
                    <a:pt x="920" y="21471"/>
                    <a:pt x="3886" y="21600"/>
                    <a:pt x="4853" y="21471"/>
                  </a:cubicBezTo>
                  <a:cubicBezTo>
                    <a:pt x="8077" y="21171"/>
                    <a:pt x="15557" y="19371"/>
                    <a:pt x="18329" y="14957"/>
                  </a:cubicBezTo>
                  <a:cubicBezTo>
                    <a:pt x="21231" y="10457"/>
                    <a:pt x="21424" y="4971"/>
                    <a:pt x="18716" y="0"/>
                  </a:cubicBezTo>
                  <a:close/>
                </a:path>
              </a:pathLst>
            </a:cu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199" name="Google Shape;199;p2"/>
            <p:cNvSpPr/>
            <p:nvPr/>
          </p:nvSpPr>
          <p:spPr>
            <a:xfrm>
              <a:off x="2936859" y="582636"/>
              <a:ext cx="396873" cy="652490"/>
            </a:xfrm>
            <a:custGeom>
              <a:rect b="b" l="l" r="r" t="t"/>
              <a:pathLst>
                <a:path extrusionOk="0" h="21529" w="20765">
                  <a:moveTo>
                    <a:pt x="18340" y="14957"/>
                  </a:moveTo>
                  <a:cubicBezTo>
                    <a:pt x="21396" y="10457"/>
                    <a:pt x="21600" y="4971"/>
                    <a:pt x="18747" y="0"/>
                  </a:cubicBezTo>
                  <a:cubicBezTo>
                    <a:pt x="18747" y="0"/>
                    <a:pt x="13992" y="6300"/>
                    <a:pt x="10189" y="10457"/>
                  </a:cubicBezTo>
                  <a:cubicBezTo>
                    <a:pt x="6385" y="14614"/>
                    <a:pt x="0" y="21471"/>
                    <a:pt x="0" y="21471"/>
                  </a:cubicBezTo>
                  <a:cubicBezTo>
                    <a:pt x="0" y="21471"/>
                    <a:pt x="3125" y="21600"/>
                    <a:pt x="4143" y="21471"/>
                  </a:cubicBezTo>
                  <a:cubicBezTo>
                    <a:pt x="7540" y="21171"/>
                    <a:pt x="15419" y="19371"/>
                    <a:pt x="18340" y="14957"/>
                  </a:cubicBezTo>
                  <a:close/>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0" name="Google Shape;200;p2"/>
            <p:cNvSpPr/>
            <p:nvPr/>
          </p:nvSpPr>
          <p:spPr>
            <a:xfrm>
              <a:off x="860420" y="1116057"/>
              <a:ext cx="2373300" cy="971590"/>
            </a:xfrm>
            <a:custGeom>
              <a:rect b="b" l="l" r="r" t="t"/>
              <a:pathLst>
                <a:path extrusionOk="0" h="18243" w="21323">
                  <a:moveTo>
                    <a:pt x="21320" y="0"/>
                  </a:moveTo>
                  <a:cubicBezTo>
                    <a:pt x="21320" y="0"/>
                    <a:pt x="21600" y="10739"/>
                    <a:pt x="16839" y="16023"/>
                  </a:cubicBezTo>
                  <a:cubicBezTo>
                    <a:pt x="11821" y="21600"/>
                    <a:pt x="8087" y="15049"/>
                    <a:pt x="6955" y="13905"/>
                  </a:cubicBezTo>
                  <a:cubicBezTo>
                    <a:pt x="5823" y="12785"/>
                    <a:pt x="3653" y="9814"/>
                    <a:pt x="2521" y="9814"/>
                  </a:cubicBezTo>
                  <a:cubicBezTo>
                    <a:pt x="1389" y="9789"/>
                    <a:pt x="490" y="9814"/>
                    <a:pt x="0" y="8231"/>
                  </a:cubicBezTo>
                  <a:cubicBezTo>
                    <a:pt x="0" y="0"/>
                    <a:pt x="0" y="0"/>
                    <a:pt x="0" y="0"/>
                  </a:cubicBezTo>
                  <a:cubicBezTo>
                    <a:pt x="21320" y="0"/>
                    <a:pt x="21320" y="0"/>
                    <a:pt x="21320" y="0"/>
                  </a:cubicBezTo>
                </a:path>
              </a:pathLst>
            </a:custGeom>
            <a:solidFill>
              <a:srgbClr val="ECEDE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1" name="Google Shape;201;p2"/>
            <p:cNvSpPr/>
            <p:nvPr/>
          </p:nvSpPr>
          <p:spPr>
            <a:xfrm>
              <a:off x="2185976" y="541359"/>
              <a:ext cx="1035045" cy="1333554"/>
            </a:xfrm>
            <a:custGeom>
              <a:rect b="b" l="l" r="r" t="t"/>
              <a:pathLst>
                <a:path extrusionOk="0" h="21579" w="20597">
                  <a:moveTo>
                    <a:pt x="16963" y="1660"/>
                  </a:moveTo>
                  <a:cubicBezTo>
                    <a:pt x="16963" y="1660"/>
                    <a:pt x="16377" y="1324"/>
                    <a:pt x="16255" y="1240"/>
                  </a:cubicBezTo>
                  <a:cubicBezTo>
                    <a:pt x="16108" y="1135"/>
                    <a:pt x="16060" y="1093"/>
                    <a:pt x="15986" y="1093"/>
                  </a:cubicBezTo>
                  <a:cubicBezTo>
                    <a:pt x="15889" y="1093"/>
                    <a:pt x="15352" y="925"/>
                    <a:pt x="15327" y="1009"/>
                  </a:cubicBezTo>
                  <a:cubicBezTo>
                    <a:pt x="15303" y="1072"/>
                    <a:pt x="15059" y="1072"/>
                    <a:pt x="15059" y="1072"/>
                  </a:cubicBezTo>
                  <a:cubicBezTo>
                    <a:pt x="14815" y="1009"/>
                    <a:pt x="14815" y="1009"/>
                    <a:pt x="14815" y="1009"/>
                  </a:cubicBezTo>
                  <a:cubicBezTo>
                    <a:pt x="14815" y="1009"/>
                    <a:pt x="14839" y="861"/>
                    <a:pt x="14571" y="861"/>
                  </a:cubicBezTo>
                  <a:cubicBezTo>
                    <a:pt x="14302" y="861"/>
                    <a:pt x="14302" y="798"/>
                    <a:pt x="14205" y="777"/>
                  </a:cubicBezTo>
                  <a:cubicBezTo>
                    <a:pt x="14132" y="735"/>
                    <a:pt x="13985" y="672"/>
                    <a:pt x="13985" y="672"/>
                  </a:cubicBezTo>
                  <a:cubicBezTo>
                    <a:pt x="13985" y="672"/>
                    <a:pt x="13790" y="735"/>
                    <a:pt x="13887" y="840"/>
                  </a:cubicBezTo>
                  <a:cubicBezTo>
                    <a:pt x="13912" y="882"/>
                    <a:pt x="13936" y="882"/>
                    <a:pt x="13961" y="882"/>
                  </a:cubicBezTo>
                  <a:cubicBezTo>
                    <a:pt x="13985" y="882"/>
                    <a:pt x="13985" y="861"/>
                    <a:pt x="13961" y="925"/>
                  </a:cubicBezTo>
                  <a:cubicBezTo>
                    <a:pt x="13936" y="1051"/>
                    <a:pt x="13814" y="1030"/>
                    <a:pt x="13765" y="1009"/>
                  </a:cubicBezTo>
                  <a:cubicBezTo>
                    <a:pt x="13717" y="967"/>
                    <a:pt x="13717" y="967"/>
                    <a:pt x="13619" y="946"/>
                  </a:cubicBezTo>
                  <a:cubicBezTo>
                    <a:pt x="13497" y="925"/>
                    <a:pt x="13497" y="925"/>
                    <a:pt x="13448" y="904"/>
                  </a:cubicBezTo>
                  <a:cubicBezTo>
                    <a:pt x="13375" y="882"/>
                    <a:pt x="13326" y="840"/>
                    <a:pt x="13326" y="882"/>
                  </a:cubicBezTo>
                  <a:cubicBezTo>
                    <a:pt x="13326" y="946"/>
                    <a:pt x="13351" y="946"/>
                    <a:pt x="13253" y="946"/>
                  </a:cubicBezTo>
                  <a:cubicBezTo>
                    <a:pt x="13131" y="925"/>
                    <a:pt x="13180" y="925"/>
                    <a:pt x="13058" y="925"/>
                  </a:cubicBezTo>
                  <a:cubicBezTo>
                    <a:pt x="12960" y="904"/>
                    <a:pt x="12814" y="904"/>
                    <a:pt x="12814" y="904"/>
                  </a:cubicBezTo>
                  <a:cubicBezTo>
                    <a:pt x="12814" y="904"/>
                    <a:pt x="12740" y="861"/>
                    <a:pt x="12692" y="840"/>
                  </a:cubicBezTo>
                  <a:cubicBezTo>
                    <a:pt x="12643" y="819"/>
                    <a:pt x="12618" y="798"/>
                    <a:pt x="12521" y="819"/>
                  </a:cubicBezTo>
                  <a:cubicBezTo>
                    <a:pt x="12399" y="819"/>
                    <a:pt x="12325" y="882"/>
                    <a:pt x="12252" y="882"/>
                  </a:cubicBezTo>
                  <a:cubicBezTo>
                    <a:pt x="12203" y="882"/>
                    <a:pt x="12203" y="861"/>
                    <a:pt x="12130" y="861"/>
                  </a:cubicBezTo>
                  <a:cubicBezTo>
                    <a:pt x="12057" y="861"/>
                    <a:pt x="12203" y="819"/>
                    <a:pt x="12057" y="861"/>
                  </a:cubicBezTo>
                  <a:cubicBezTo>
                    <a:pt x="11935" y="925"/>
                    <a:pt x="11862" y="925"/>
                    <a:pt x="11788" y="904"/>
                  </a:cubicBezTo>
                  <a:cubicBezTo>
                    <a:pt x="11715" y="861"/>
                    <a:pt x="11642" y="819"/>
                    <a:pt x="11642" y="819"/>
                  </a:cubicBezTo>
                  <a:cubicBezTo>
                    <a:pt x="11764" y="756"/>
                    <a:pt x="11764" y="756"/>
                    <a:pt x="11764" y="756"/>
                  </a:cubicBezTo>
                  <a:cubicBezTo>
                    <a:pt x="11618" y="672"/>
                    <a:pt x="11618" y="672"/>
                    <a:pt x="11618" y="672"/>
                  </a:cubicBezTo>
                  <a:cubicBezTo>
                    <a:pt x="11618" y="672"/>
                    <a:pt x="11642" y="651"/>
                    <a:pt x="11544" y="630"/>
                  </a:cubicBezTo>
                  <a:cubicBezTo>
                    <a:pt x="11520" y="630"/>
                    <a:pt x="11520" y="630"/>
                    <a:pt x="11520" y="630"/>
                  </a:cubicBezTo>
                  <a:cubicBezTo>
                    <a:pt x="11520" y="630"/>
                    <a:pt x="11520" y="630"/>
                    <a:pt x="11471" y="630"/>
                  </a:cubicBezTo>
                  <a:cubicBezTo>
                    <a:pt x="11374" y="609"/>
                    <a:pt x="11398" y="567"/>
                    <a:pt x="11374" y="609"/>
                  </a:cubicBezTo>
                  <a:cubicBezTo>
                    <a:pt x="11349" y="651"/>
                    <a:pt x="11252" y="693"/>
                    <a:pt x="11374" y="714"/>
                  </a:cubicBezTo>
                  <a:cubicBezTo>
                    <a:pt x="11471" y="756"/>
                    <a:pt x="11471" y="777"/>
                    <a:pt x="11471" y="798"/>
                  </a:cubicBezTo>
                  <a:cubicBezTo>
                    <a:pt x="11471" y="819"/>
                    <a:pt x="11471" y="798"/>
                    <a:pt x="11447" y="798"/>
                  </a:cubicBezTo>
                  <a:cubicBezTo>
                    <a:pt x="11447" y="798"/>
                    <a:pt x="11422" y="798"/>
                    <a:pt x="11471" y="819"/>
                  </a:cubicBezTo>
                  <a:cubicBezTo>
                    <a:pt x="11569" y="882"/>
                    <a:pt x="11642" y="904"/>
                    <a:pt x="11593" y="925"/>
                  </a:cubicBezTo>
                  <a:cubicBezTo>
                    <a:pt x="11569" y="946"/>
                    <a:pt x="11349" y="925"/>
                    <a:pt x="11349" y="925"/>
                  </a:cubicBezTo>
                  <a:cubicBezTo>
                    <a:pt x="11349" y="925"/>
                    <a:pt x="11276" y="861"/>
                    <a:pt x="11252" y="925"/>
                  </a:cubicBezTo>
                  <a:cubicBezTo>
                    <a:pt x="11227" y="988"/>
                    <a:pt x="11203" y="988"/>
                    <a:pt x="11154" y="988"/>
                  </a:cubicBezTo>
                  <a:cubicBezTo>
                    <a:pt x="11129" y="988"/>
                    <a:pt x="11056" y="967"/>
                    <a:pt x="11056" y="988"/>
                  </a:cubicBezTo>
                  <a:cubicBezTo>
                    <a:pt x="11056" y="1030"/>
                    <a:pt x="11129" y="1051"/>
                    <a:pt x="11081" y="1072"/>
                  </a:cubicBezTo>
                  <a:cubicBezTo>
                    <a:pt x="11007" y="1093"/>
                    <a:pt x="11081" y="1072"/>
                    <a:pt x="11007" y="1093"/>
                  </a:cubicBezTo>
                  <a:cubicBezTo>
                    <a:pt x="10934" y="1114"/>
                    <a:pt x="10885" y="1093"/>
                    <a:pt x="10788" y="1114"/>
                  </a:cubicBezTo>
                  <a:cubicBezTo>
                    <a:pt x="10690" y="1114"/>
                    <a:pt x="10617" y="1114"/>
                    <a:pt x="10617" y="1114"/>
                  </a:cubicBezTo>
                  <a:cubicBezTo>
                    <a:pt x="10471" y="1030"/>
                    <a:pt x="10471" y="1030"/>
                    <a:pt x="10471" y="1030"/>
                  </a:cubicBezTo>
                  <a:cubicBezTo>
                    <a:pt x="10471" y="1030"/>
                    <a:pt x="10446" y="1009"/>
                    <a:pt x="10397" y="946"/>
                  </a:cubicBezTo>
                  <a:cubicBezTo>
                    <a:pt x="10324" y="882"/>
                    <a:pt x="10275" y="840"/>
                    <a:pt x="10300" y="819"/>
                  </a:cubicBezTo>
                  <a:cubicBezTo>
                    <a:pt x="10300" y="798"/>
                    <a:pt x="10300" y="756"/>
                    <a:pt x="10373" y="756"/>
                  </a:cubicBezTo>
                  <a:cubicBezTo>
                    <a:pt x="10446" y="777"/>
                    <a:pt x="10519" y="798"/>
                    <a:pt x="10568" y="819"/>
                  </a:cubicBezTo>
                  <a:cubicBezTo>
                    <a:pt x="10617" y="840"/>
                    <a:pt x="10739" y="882"/>
                    <a:pt x="10763" y="882"/>
                  </a:cubicBezTo>
                  <a:cubicBezTo>
                    <a:pt x="10788" y="882"/>
                    <a:pt x="10812" y="882"/>
                    <a:pt x="10861" y="882"/>
                  </a:cubicBezTo>
                  <a:cubicBezTo>
                    <a:pt x="10885" y="882"/>
                    <a:pt x="10934" y="861"/>
                    <a:pt x="10959" y="861"/>
                  </a:cubicBezTo>
                  <a:cubicBezTo>
                    <a:pt x="11007" y="861"/>
                    <a:pt x="11007" y="861"/>
                    <a:pt x="11007" y="861"/>
                  </a:cubicBezTo>
                  <a:cubicBezTo>
                    <a:pt x="11105" y="819"/>
                    <a:pt x="11105" y="819"/>
                    <a:pt x="11105" y="819"/>
                  </a:cubicBezTo>
                  <a:cubicBezTo>
                    <a:pt x="11129" y="756"/>
                    <a:pt x="11129" y="756"/>
                    <a:pt x="11129" y="756"/>
                  </a:cubicBezTo>
                  <a:cubicBezTo>
                    <a:pt x="11032" y="651"/>
                    <a:pt x="11032" y="651"/>
                    <a:pt x="11032" y="651"/>
                  </a:cubicBezTo>
                  <a:cubicBezTo>
                    <a:pt x="10885" y="588"/>
                    <a:pt x="10739" y="546"/>
                    <a:pt x="10739" y="546"/>
                  </a:cubicBezTo>
                  <a:cubicBezTo>
                    <a:pt x="10593" y="483"/>
                    <a:pt x="10593" y="483"/>
                    <a:pt x="10593" y="483"/>
                  </a:cubicBezTo>
                  <a:cubicBezTo>
                    <a:pt x="10593" y="483"/>
                    <a:pt x="10300" y="357"/>
                    <a:pt x="10178" y="336"/>
                  </a:cubicBezTo>
                  <a:cubicBezTo>
                    <a:pt x="10080" y="315"/>
                    <a:pt x="10007" y="294"/>
                    <a:pt x="9934" y="294"/>
                  </a:cubicBezTo>
                  <a:cubicBezTo>
                    <a:pt x="9860" y="294"/>
                    <a:pt x="9738" y="252"/>
                    <a:pt x="9738" y="252"/>
                  </a:cubicBezTo>
                  <a:cubicBezTo>
                    <a:pt x="9738" y="252"/>
                    <a:pt x="9689" y="147"/>
                    <a:pt x="9567" y="168"/>
                  </a:cubicBezTo>
                  <a:cubicBezTo>
                    <a:pt x="9445" y="168"/>
                    <a:pt x="9275" y="189"/>
                    <a:pt x="9250" y="168"/>
                  </a:cubicBezTo>
                  <a:cubicBezTo>
                    <a:pt x="9226" y="147"/>
                    <a:pt x="9104" y="63"/>
                    <a:pt x="9055" y="63"/>
                  </a:cubicBezTo>
                  <a:cubicBezTo>
                    <a:pt x="9006" y="63"/>
                    <a:pt x="8811" y="21"/>
                    <a:pt x="8811" y="21"/>
                  </a:cubicBezTo>
                  <a:cubicBezTo>
                    <a:pt x="8811" y="21"/>
                    <a:pt x="8835" y="0"/>
                    <a:pt x="8713" y="0"/>
                  </a:cubicBezTo>
                  <a:cubicBezTo>
                    <a:pt x="8616" y="0"/>
                    <a:pt x="8372" y="0"/>
                    <a:pt x="8372" y="0"/>
                  </a:cubicBezTo>
                  <a:cubicBezTo>
                    <a:pt x="8298" y="0"/>
                    <a:pt x="8298" y="0"/>
                    <a:pt x="8298" y="0"/>
                  </a:cubicBezTo>
                  <a:cubicBezTo>
                    <a:pt x="8298" y="0"/>
                    <a:pt x="7957" y="63"/>
                    <a:pt x="7835" y="63"/>
                  </a:cubicBezTo>
                  <a:cubicBezTo>
                    <a:pt x="7737" y="63"/>
                    <a:pt x="7639" y="63"/>
                    <a:pt x="7615" y="63"/>
                  </a:cubicBezTo>
                  <a:cubicBezTo>
                    <a:pt x="7591" y="63"/>
                    <a:pt x="7493" y="63"/>
                    <a:pt x="7468" y="105"/>
                  </a:cubicBezTo>
                  <a:cubicBezTo>
                    <a:pt x="7444" y="168"/>
                    <a:pt x="7444" y="210"/>
                    <a:pt x="7371" y="189"/>
                  </a:cubicBezTo>
                  <a:cubicBezTo>
                    <a:pt x="7298" y="168"/>
                    <a:pt x="7176" y="105"/>
                    <a:pt x="7176" y="105"/>
                  </a:cubicBezTo>
                  <a:cubicBezTo>
                    <a:pt x="7176" y="105"/>
                    <a:pt x="7151" y="126"/>
                    <a:pt x="7102" y="168"/>
                  </a:cubicBezTo>
                  <a:cubicBezTo>
                    <a:pt x="7078" y="168"/>
                    <a:pt x="7054" y="168"/>
                    <a:pt x="7054" y="168"/>
                  </a:cubicBezTo>
                  <a:cubicBezTo>
                    <a:pt x="7029" y="147"/>
                    <a:pt x="7029" y="147"/>
                    <a:pt x="7029" y="189"/>
                  </a:cubicBezTo>
                  <a:cubicBezTo>
                    <a:pt x="7054" y="273"/>
                    <a:pt x="7151" y="315"/>
                    <a:pt x="7054" y="357"/>
                  </a:cubicBezTo>
                  <a:cubicBezTo>
                    <a:pt x="7005" y="378"/>
                    <a:pt x="7005" y="378"/>
                    <a:pt x="7005" y="378"/>
                  </a:cubicBezTo>
                  <a:cubicBezTo>
                    <a:pt x="7005" y="378"/>
                    <a:pt x="7029" y="357"/>
                    <a:pt x="6956" y="420"/>
                  </a:cubicBezTo>
                  <a:cubicBezTo>
                    <a:pt x="6809" y="504"/>
                    <a:pt x="6736" y="525"/>
                    <a:pt x="6736" y="546"/>
                  </a:cubicBezTo>
                  <a:cubicBezTo>
                    <a:pt x="6712" y="567"/>
                    <a:pt x="6565" y="756"/>
                    <a:pt x="6492" y="798"/>
                  </a:cubicBezTo>
                  <a:cubicBezTo>
                    <a:pt x="6419" y="840"/>
                    <a:pt x="6321" y="861"/>
                    <a:pt x="6321" y="861"/>
                  </a:cubicBezTo>
                  <a:cubicBezTo>
                    <a:pt x="6321" y="861"/>
                    <a:pt x="6199" y="819"/>
                    <a:pt x="6102" y="840"/>
                  </a:cubicBezTo>
                  <a:cubicBezTo>
                    <a:pt x="6028" y="861"/>
                    <a:pt x="5931" y="904"/>
                    <a:pt x="5858" y="946"/>
                  </a:cubicBezTo>
                  <a:cubicBezTo>
                    <a:pt x="5784" y="988"/>
                    <a:pt x="5833" y="988"/>
                    <a:pt x="5711" y="1009"/>
                  </a:cubicBezTo>
                  <a:cubicBezTo>
                    <a:pt x="5687" y="1009"/>
                    <a:pt x="5638" y="1009"/>
                    <a:pt x="5589" y="1009"/>
                  </a:cubicBezTo>
                  <a:cubicBezTo>
                    <a:pt x="5540" y="1009"/>
                    <a:pt x="5516" y="1009"/>
                    <a:pt x="5516" y="1030"/>
                  </a:cubicBezTo>
                  <a:cubicBezTo>
                    <a:pt x="5492" y="1051"/>
                    <a:pt x="5321" y="1345"/>
                    <a:pt x="5418" y="1408"/>
                  </a:cubicBezTo>
                  <a:cubicBezTo>
                    <a:pt x="5516" y="1471"/>
                    <a:pt x="5516" y="1492"/>
                    <a:pt x="5516" y="1534"/>
                  </a:cubicBezTo>
                  <a:cubicBezTo>
                    <a:pt x="5492" y="1555"/>
                    <a:pt x="5492" y="1555"/>
                    <a:pt x="5492" y="1555"/>
                  </a:cubicBezTo>
                  <a:cubicBezTo>
                    <a:pt x="5492" y="1534"/>
                    <a:pt x="5492" y="1534"/>
                    <a:pt x="5492" y="1576"/>
                  </a:cubicBezTo>
                  <a:cubicBezTo>
                    <a:pt x="5492" y="1639"/>
                    <a:pt x="5467" y="1576"/>
                    <a:pt x="5492" y="1639"/>
                  </a:cubicBezTo>
                  <a:cubicBezTo>
                    <a:pt x="5516" y="1681"/>
                    <a:pt x="5614" y="1786"/>
                    <a:pt x="5638" y="1786"/>
                  </a:cubicBezTo>
                  <a:cubicBezTo>
                    <a:pt x="5687" y="1807"/>
                    <a:pt x="5784" y="1828"/>
                    <a:pt x="5784" y="1828"/>
                  </a:cubicBezTo>
                  <a:cubicBezTo>
                    <a:pt x="5784" y="1828"/>
                    <a:pt x="5906" y="1828"/>
                    <a:pt x="5980" y="1849"/>
                  </a:cubicBezTo>
                  <a:cubicBezTo>
                    <a:pt x="6028" y="1849"/>
                    <a:pt x="6102" y="1849"/>
                    <a:pt x="6151" y="1828"/>
                  </a:cubicBezTo>
                  <a:cubicBezTo>
                    <a:pt x="6175" y="1828"/>
                    <a:pt x="6224" y="1807"/>
                    <a:pt x="6273" y="1786"/>
                  </a:cubicBezTo>
                  <a:cubicBezTo>
                    <a:pt x="6297" y="1786"/>
                    <a:pt x="6395" y="1723"/>
                    <a:pt x="6395" y="1723"/>
                  </a:cubicBezTo>
                  <a:cubicBezTo>
                    <a:pt x="6395" y="1723"/>
                    <a:pt x="6419" y="1681"/>
                    <a:pt x="6468" y="1660"/>
                  </a:cubicBezTo>
                  <a:cubicBezTo>
                    <a:pt x="6492" y="1660"/>
                    <a:pt x="6565" y="1660"/>
                    <a:pt x="6565" y="1660"/>
                  </a:cubicBezTo>
                  <a:cubicBezTo>
                    <a:pt x="6565" y="1660"/>
                    <a:pt x="6663" y="1660"/>
                    <a:pt x="6687" y="1702"/>
                  </a:cubicBezTo>
                  <a:cubicBezTo>
                    <a:pt x="6687" y="1723"/>
                    <a:pt x="6687" y="1723"/>
                    <a:pt x="6687" y="1702"/>
                  </a:cubicBezTo>
                  <a:cubicBezTo>
                    <a:pt x="6687" y="1702"/>
                    <a:pt x="6687" y="1702"/>
                    <a:pt x="6687" y="1744"/>
                  </a:cubicBezTo>
                  <a:cubicBezTo>
                    <a:pt x="6687" y="1807"/>
                    <a:pt x="6687" y="1807"/>
                    <a:pt x="6712" y="1849"/>
                  </a:cubicBezTo>
                  <a:cubicBezTo>
                    <a:pt x="6736" y="1870"/>
                    <a:pt x="6809" y="1891"/>
                    <a:pt x="6834" y="1933"/>
                  </a:cubicBezTo>
                  <a:cubicBezTo>
                    <a:pt x="6834" y="1996"/>
                    <a:pt x="6858" y="2017"/>
                    <a:pt x="6883" y="2038"/>
                  </a:cubicBezTo>
                  <a:cubicBezTo>
                    <a:pt x="6883" y="2080"/>
                    <a:pt x="6956" y="2059"/>
                    <a:pt x="6956" y="2101"/>
                  </a:cubicBezTo>
                  <a:cubicBezTo>
                    <a:pt x="6932" y="2122"/>
                    <a:pt x="6785" y="2164"/>
                    <a:pt x="6785" y="2164"/>
                  </a:cubicBezTo>
                  <a:cubicBezTo>
                    <a:pt x="6785" y="2164"/>
                    <a:pt x="6712" y="2206"/>
                    <a:pt x="6663" y="2206"/>
                  </a:cubicBezTo>
                  <a:cubicBezTo>
                    <a:pt x="6639" y="2185"/>
                    <a:pt x="6639" y="2206"/>
                    <a:pt x="6639" y="2206"/>
                  </a:cubicBezTo>
                  <a:cubicBezTo>
                    <a:pt x="6614" y="2206"/>
                    <a:pt x="6614" y="2227"/>
                    <a:pt x="6614" y="2185"/>
                  </a:cubicBezTo>
                  <a:cubicBezTo>
                    <a:pt x="6614" y="2143"/>
                    <a:pt x="6639" y="2143"/>
                    <a:pt x="6639" y="2143"/>
                  </a:cubicBezTo>
                  <a:cubicBezTo>
                    <a:pt x="6639" y="2143"/>
                    <a:pt x="6639" y="2143"/>
                    <a:pt x="6614" y="2101"/>
                  </a:cubicBezTo>
                  <a:cubicBezTo>
                    <a:pt x="6565" y="2017"/>
                    <a:pt x="6565" y="2017"/>
                    <a:pt x="6565" y="2017"/>
                  </a:cubicBezTo>
                  <a:cubicBezTo>
                    <a:pt x="6565" y="1933"/>
                    <a:pt x="6541" y="1891"/>
                    <a:pt x="6541" y="1891"/>
                  </a:cubicBezTo>
                  <a:cubicBezTo>
                    <a:pt x="6541" y="1891"/>
                    <a:pt x="6517" y="1870"/>
                    <a:pt x="6443" y="1891"/>
                  </a:cubicBezTo>
                  <a:cubicBezTo>
                    <a:pt x="6395" y="1933"/>
                    <a:pt x="6321" y="1933"/>
                    <a:pt x="6273" y="1954"/>
                  </a:cubicBezTo>
                  <a:cubicBezTo>
                    <a:pt x="6248" y="1975"/>
                    <a:pt x="6151" y="1975"/>
                    <a:pt x="6151" y="1975"/>
                  </a:cubicBezTo>
                  <a:cubicBezTo>
                    <a:pt x="6151" y="1975"/>
                    <a:pt x="6077" y="1933"/>
                    <a:pt x="6053" y="1996"/>
                  </a:cubicBezTo>
                  <a:cubicBezTo>
                    <a:pt x="6028" y="2080"/>
                    <a:pt x="6053" y="2038"/>
                    <a:pt x="6028" y="2080"/>
                  </a:cubicBezTo>
                  <a:cubicBezTo>
                    <a:pt x="6004" y="2143"/>
                    <a:pt x="6028" y="2227"/>
                    <a:pt x="6028" y="2227"/>
                  </a:cubicBezTo>
                  <a:cubicBezTo>
                    <a:pt x="6053" y="2269"/>
                    <a:pt x="6053" y="2269"/>
                    <a:pt x="6077" y="2269"/>
                  </a:cubicBezTo>
                  <a:cubicBezTo>
                    <a:pt x="6077" y="2269"/>
                    <a:pt x="6077" y="2269"/>
                    <a:pt x="6077" y="2311"/>
                  </a:cubicBezTo>
                  <a:cubicBezTo>
                    <a:pt x="6053" y="2395"/>
                    <a:pt x="6102" y="2437"/>
                    <a:pt x="6102" y="2437"/>
                  </a:cubicBezTo>
                  <a:cubicBezTo>
                    <a:pt x="6175" y="2479"/>
                    <a:pt x="6175" y="2479"/>
                    <a:pt x="6175" y="2479"/>
                  </a:cubicBezTo>
                  <a:cubicBezTo>
                    <a:pt x="6175" y="2479"/>
                    <a:pt x="6321" y="2563"/>
                    <a:pt x="6199" y="2584"/>
                  </a:cubicBezTo>
                  <a:cubicBezTo>
                    <a:pt x="6102" y="2584"/>
                    <a:pt x="6077" y="2584"/>
                    <a:pt x="6053" y="2584"/>
                  </a:cubicBezTo>
                  <a:cubicBezTo>
                    <a:pt x="6004" y="2605"/>
                    <a:pt x="5589" y="2626"/>
                    <a:pt x="5516" y="2668"/>
                  </a:cubicBezTo>
                  <a:cubicBezTo>
                    <a:pt x="5418" y="2732"/>
                    <a:pt x="5418" y="2732"/>
                    <a:pt x="5369" y="2795"/>
                  </a:cubicBezTo>
                  <a:cubicBezTo>
                    <a:pt x="5321" y="2858"/>
                    <a:pt x="5321" y="2921"/>
                    <a:pt x="5223" y="2963"/>
                  </a:cubicBezTo>
                  <a:cubicBezTo>
                    <a:pt x="5125" y="3005"/>
                    <a:pt x="5003" y="3047"/>
                    <a:pt x="5003" y="3047"/>
                  </a:cubicBezTo>
                  <a:cubicBezTo>
                    <a:pt x="5003" y="3047"/>
                    <a:pt x="4930" y="3026"/>
                    <a:pt x="4881" y="3110"/>
                  </a:cubicBezTo>
                  <a:cubicBezTo>
                    <a:pt x="4857" y="3131"/>
                    <a:pt x="4857" y="3131"/>
                    <a:pt x="4857" y="3131"/>
                  </a:cubicBezTo>
                  <a:cubicBezTo>
                    <a:pt x="4857" y="3131"/>
                    <a:pt x="4857" y="3131"/>
                    <a:pt x="4833" y="3173"/>
                  </a:cubicBezTo>
                  <a:cubicBezTo>
                    <a:pt x="4784" y="3257"/>
                    <a:pt x="4711" y="3257"/>
                    <a:pt x="4662" y="3278"/>
                  </a:cubicBezTo>
                  <a:cubicBezTo>
                    <a:pt x="4613" y="3278"/>
                    <a:pt x="4588" y="3278"/>
                    <a:pt x="4564" y="3299"/>
                  </a:cubicBezTo>
                  <a:cubicBezTo>
                    <a:pt x="4540" y="3299"/>
                    <a:pt x="4540" y="3299"/>
                    <a:pt x="4564" y="3278"/>
                  </a:cubicBezTo>
                  <a:cubicBezTo>
                    <a:pt x="4564" y="3278"/>
                    <a:pt x="4588" y="3257"/>
                    <a:pt x="4515" y="3299"/>
                  </a:cubicBezTo>
                  <a:cubicBezTo>
                    <a:pt x="4442" y="3383"/>
                    <a:pt x="4515" y="3425"/>
                    <a:pt x="4393" y="3404"/>
                  </a:cubicBezTo>
                  <a:cubicBezTo>
                    <a:pt x="4271" y="3383"/>
                    <a:pt x="4344" y="3404"/>
                    <a:pt x="4271" y="3383"/>
                  </a:cubicBezTo>
                  <a:cubicBezTo>
                    <a:pt x="4222" y="3362"/>
                    <a:pt x="4149" y="3341"/>
                    <a:pt x="4149" y="3341"/>
                  </a:cubicBezTo>
                  <a:cubicBezTo>
                    <a:pt x="4149" y="3341"/>
                    <a:pt x="4149" y="3320"/>
                    <a:pt x="4100" y="3341"/>
                  </a:cubicBezTo>
                  <a:cubicBezTo>
                    <a:pt x="4052" y="3362"/>
                    <a:pt x="4052" y="3362"/>
                    <a:pt x="4052" y="3362"/>
                  </a:cubicBezTo>
                  <a:cubicBezTo>
                    <a:pt x="4052" y="3446"/>
                    <a:pt x="4052" y="3446"/>
                    <a:pt x="4052" y="3446"/>
                  </a:cubicBezTo>
                  <a:cubicBezTo>
                    <a:pt x="4052" y="3446"/>
                    <a:pt x="4076" y="3488"/>
                    <a:pt x="4052" y="3509"/>
                  </a:cubicBezTo>
                  <a:cubicBezTo>
                    <a:pt x="4027" y="3509"/>
                    <a:pt x="4174" y="3509"/>
                    <a:pt x="4027" y="3509"/>
                  </a:cubicBezTo>
                  <a:cubicBezTo>
                    <a:pt x="3856" y="3530"/>
                    <a:pt x="3783" y="3530"/>
                    <a:pt x="3783" y="3530"/>
                  </a:cubicBezTo>
                  <a:cubicBezTo>
                    <a:pt x="3783" y="3530"/>
                    <a:pt x="3759" y="3488"/>
                    <a:pt x="3685" y="3509"/>
                  </a:cubicBezTo>
                  <a:cubicBezTo>
                    <a:pt x="3637" y="3530"/>
                    <a:pt x="3661" y="3530"/>
                    <a:pt x="3661" y="3509"/>
                  </a:cubicBezTo>
                  <a:cubicBezTo>
                    <a:pt x="3661" y="3509"/>
                    <a:pt x="3685" y="3509"/>
                    <a:pt x="3588" y="3551"/>
                  </a:cubicBezTo>
                  <a:cubicBezTo>
                    <a:pt x="3466" y="3593"/>
                    <a:pt x="3466" y="3593"/>
                    <a:pt x="3466" y="3593"/>
                  </a:cubicBezTo>
                  <a:cubicBezTo>
                    <a:pt x="3466" y="3593"/>
                    <a:pt x="3393" y="3656"/>
                    <a:pt x="3393" y="3698"/>
                  </a:cubicBezTo>
                  <a:cubicBezTo>
                    <a:pt x="3368" y="3698"/>
                    <a:pt x="3368" y="3698"/>
                    <a:pt x="3344" y="3698"/>
                  </a:cubicBezTo>
                  <a:cubicBezTo>
                    <a:pt x="3344" y="3698"/>
                    <a:pt x="3344" y="3698"/>
                    <a:pt x="3368" y="3719"/>
                  </a:cubicBezTo>
                  <a:cubicBezTo>
                    <a:pt x="3441" y="3761"/>
                    <a:pt x="3466" y="3740"/>
                    <a:pt x="3515" y="3761"/>
                  </a:cubicBezTo>
                  <a:cubicBezTo>
                    <a:pt x="3539" y="3782"/>
                    <a:pt x="3563" y="3761"/>
                    <a:pt x="3612" y="3782"/>
                  </a:cubicBezTo>
                  <a:cubicBezTo>
                    <a:pt x="3661" y="3803"/>
                    <a:pt x="3710" y="3782"/>
                    <a:pt x="3710" y="3824"/>
                  </a:cubicBezTo>
                  <a:cubicBezTo>
                    <a:pt x="3734" y="3845"/>
                    <a:pt x="3710" y="3845"/>
                    <a:pt x="3710" y="3845"/>
                  </a:cubicBezTo>
                  <a:cubicBezTo>
                    <a:pt x="3685" y="3845"/>
                    <a:pt x="3685" y="3824"/>
                    <a:pt x="3734" y="3866"/>
                  </a:cubicBezTo>
                  <a:cubicBezTo>
                    <a:pt x="3807" y="3908"/>
                    <a:pt x="3807" y="3908"/>
                    <a:pt x="3807" y="3908"/>
                  </a:cubicBezTo>
                  <a:cubicBezTo>
                    <a:pt x="3807" y="3908"/>
                    <a:pt x="3978" y="3866"/>
                    <a:pt x="4027" y="3929"/>
                  </a:cubicBezTo>
                  <a:cubicBezTo>
                    <a:pt x="4052" y="3971"/>
                    <a:pt x="3905" y="4055"/>
                    <a:pt x="4003" y="4118"/>
                  </a:cubicBezTo>
                  <a:cubicBezTo>
                    <a:pt x="4100" y="4160"/>
                    <a:pt x="4149" y="4139"/>
                    <a:pt x="4149" y="4181"/>
                  </a:cubicBezTo>
                  <a:cubicBezTo>
                    <a:pt x="4149" y="4202"/>
                    <a:pt x="4149" y="4265"/>
                    <a:pt x="4125" y="4328"/>
                  </a:cubicBezTo>
                  <a:cubicBezTo>
                    <a:pt x="4100" y="4370"/>
                    <a:pt x="4100" y="4391"/>
                    <a:pt x="4100" y="4412"/>
                  </a:cubicBezTo>
                  <a:cubicBezTo>
                    <a:pt x="4100" y="4454"/>
                    <a:pt x="4100" y="4518"/>
                    <a:pt x="4100" y="4518"/>
                  </a:cubicBezTo>
                  <a:cubicBezTo>
                    <a:pt x="4100" y="4518"/>
                    <a:pt x="4027" y="4602"/>
                    <a:pt x="3832" y="4623"/>
                  </a:cubicBezTo>
                  <a:cubicBezTo>
                    <a:pt x="3612" y="4623"/>
                    <a:pt x="3344" y="4644"/>
                    <a:pt x="3173" y="4602"/>
                  </a:cubicBezTo>
                  <a:cubicBezTo>
                    <a:pt x="3002" y="4560"/>
                    <a:pt x="2929" y="4560"/>
                    <a:pt x="2929" y="4560"/>
                  </a:cubicBezTo>
                  <a:cubicBezTo>
                    <a:pt x="2929" y="4560"/>
                    <a:pt x="2904" y="4560"/>
                    <a:pt x="2831" y="4560"/>
                  </a:cubicBezTo>
                  <a:cubicBezTo>
                    <a:pt x="2782" y="4560"/>
                    <a:pt x="2709" y="4539"/>
                    <a:pt x="2685" y="4539"/>
                  </a:cubicBezTo>
                  <a:cubicBezTo>
                    <a:pt x="2660" y="4539"/>
                    <a:pt x="2587" y="4602"/>
                    <a:pt x="2587" y="4602"/>
                  </a:cubicBezTo>
                  <a:cubicBezTo>
                    <a:pt x="2587" y="4602"/>
                    <a:pt x="2538" y="4602"/>
                    <a:pt x="2489" y="4623"/>
                  </a:cubicBezTo>
                  <a:cubicBezTo>
                    <a:pt x="2441" y="4644"/>
                    <a:pt x="2392" y="4644"/>
                    <a:pt x="2392" y="4644"/>
                  </a:cubicBezTo>
                  <a:cubicBezTo>
                    <a:pt x="2392" y="4644"/>
                    <a:pt x="2343" y="4707"/>
                    <a:pt x="2343" y="4770"/>
                  </a:cubicBezTo>
                  <a:cubicBezTo>
                    <a:pt x="2343" y="4833"/>
                    <a:pt x="2367" y="5001"/>
                    <a:pt x="2367" y="5043"/>
                  </a:cubicBezTo>
                  <a:cubicBezTo>
                    <a:pt x="2367" y="5106"/>
                    <a:pt x="2319" y="5106"/>
                    <a:pt x="2319" y="5169"/>
                  </a:cubicBezTo>
                  <a:cubicBezTo>
                    <a:pt x="2319" y="5211"/>
                    <a:pt x="2343" y="5211"/>
                    <a:pt x="2343" y="5253"/>
                  </a:cubicBezTo>
                  <a:cubicBezTo>
                    <a:pt x="2367" y="5274"/>
                    <a:pt x="2367" y="5274"/>
                    <a:pt x="2367" y="5274"/>
                  </a:cubicBezTo>
                  <a:cubicBezTo>
                    <a:pt x="2392" y="5274"/>
                    <a:pt x="2392" y="5253"/>
                    <a:pt x="2367" y="5316"/>
                  </a:cubicBezTo>
                  <a:cubicBezTo>
                    <a:pt x="2343" y="5379"/>
                    <a:pt x="2416" y="5337"/>
                    <a:pt x="2343" y="5379"/>
                  </a:cubicBezTo>
                  <a:cubicBezTo>
                    <a:pt x="2294" y="5442"/>
                    <a:pt x="2270" y="5568"/>
                    <a:pt x="2221" y="5610"/>
                  </a:cubicBezTo>
                  <a:cubicBezTo>
                    <a:pt x="2148" y="5631"/>
                    <a:pt x="2148" y="5715"/>
                    <a:pt x="2148" y="5715"/>
                  </a:cubicBezTo>
                  <a:cubicBezTo>
                    <a:pt x="2245" y="5799"/>
                    <a:pt x="2245" y="5799"/>
                    <a:pt x="2245" y="5799"/>
                  </a:cubicBezTo>
                  <a:cubicBezTo>
                    <a:pt x="2270" y="5841"/>
                    <a:pt x="2270" y="5841"/>
                    <a:pt x="2270" y="5841"/>
                  </a:cubicBezTo>
                  <a:cubicBezTo>
                    <a:pt x="2270" y="5841"/>
                    <a:pt x="2270" y="5946"/>
                    <a:pt x="2221" y="5988"/>
                  </a:cubicBezTo>
                  <a:cubicBezTo>
                    <a:pt x="2197" y="6051"/>
                    <a:pt x="2172" y="6009"/>
                    <a:pt x="2197" y="6093"/>
                  </a:cubicBezTo>
                  <a:cubicBezTo>
                    <a:pt x="2197" y="6156"/>
                    <a:pt x="2172" y="6177"/>
                    <a:pt x="2221" y="6198"/>
                  </a:cubicBezTo>
                  <a:cubicBezTo>
                    <a:pt x="2245" y="6219"/>
                    <a:pt x="2294" y="6240"/>
                    <a:pt x="2343" y="6219"/>
                  </a:cubicBezTo>
                  <a:cubicBezTo>
                    <a:pt x="2367" y="6219"/>
                    <a:pt x="2538" y="6198"/>
                    <a:pt x="2538" y="6198"/>
                  </a:cubicBezTo>
                  <a:cubicBezTo>
                    <a:pt x="2538" y="6135"/>
                    <a:pt x="2538" y="6135"/>
                    <a:pt x="2538" y="6135"/>
                  </a:cubicBezTo>
                  <a:cubicBezTo>
                    <a:pt x="2660" y="6135"/>
                    <a:pt x="2660" y="6135"/>
                    <a:pt x="2660" y="6135"/>
                  </a:cubicBezTo>
                  <a:cubicBezTo>
                    <a:pt x="2734" y="6114"/>
                    <a:pt x="2807" y="6114"/>
                    <a:pt x="2807" y="6135"/>
                  </a:cubicBezTo>
                  <a:cubicBezTo>
                    <a:pt x="2831" y="6156"/>
                    <a:pt x="2831" y="6177"/>
                    <a:pt x="2831" y="6198"/>
                  </a:cubicBezTo>
                  <a:cubicBezTo>
                    <a:pt x="2831" y="6240"/>
                    <a:pt x="2831" y="6240"/>
                    <a:pt x="2831" y="6240"/>
                  </a:cubicBezTo>
                  <a:cubicBezTo>
                    <a:pt x="2904" y="6304"/>
                    <a:pt x="2904" y="6304"/>
                    <a:pt x="2904" y="6304"/>
                  </a:cubicBezTo>
                  <a:cubicBezTo>
                    <a:pt x="2929" y="6388"/>
                    <a:pt x="2978" y="6346"/>
                    <a:pt x="2929" y="6388"/>
                  </a:cubicBezTo>
                  <a:cubicBezTo>
                    <a:pt x="2904" y="6409"/>
                    <a:pt x="2904" y="6409"/>
                    <a:pt x="2904" y="6409"/>
                  </a:cubicBezTo>
                  <a:cubicBezTo>
                    <a:pt x="2904" y="6409"/>
                    <a:pt x="2904" y="6409"/>
                    <a:pt x="2880" y="6430"/>
                  </a:cubicBezTo>
                  <a:cubicBezTo>
                    <a:pt x="2856" y="6493"/>
                    <a:pt x="2904" y="6535"/>
                    <a:pt x="2831" y="6577"/>
                  </a:cubicBezTo>
                  <a:cubicBezTo>
                    <a:pt x="2831" y="6598"/>
                    <a:pt x="2807" y="6598"/>
                    <a:pt x="2807" y="6598"/>
                  </a:cubicBezTo>
                  <a:cubicBezTo>
                    <a:pt x="2807" y="6598"/>
                    <a:pt x="2831" y="6577"/>
                    <a:pt x="2782" y="6619"/>
                  </a:cubicBezTo>
                  <a:cubicBezTo>
                    <a:pt x="2734" y="6703"/>
                    <a:pt x="2587" y="6850"/>
                    <a:pt x="2465" y="6871"/>
                  </a:cubicBezTo>
                  <a:cubicBezTo>
                    <a:pt x="2343" y="6913"/>
                    <a:pt x="2270" y="6976"/>
                    <a:pt x="2270" y="6976"/>
                  </a:cubicBezTo>
                  <a:cubicBezTo>
                    <a:pt x="2270" y="6976"/>
                    <a:pt x="2221" y="6997"/>
                    <a:pt x="2148" y="7060"/>
                  </a:cubicBezTo>
                  <a:cubicBezTo>
                    <a:pt x="2075" y="7102"/>
                    <a:pt x="2075" y="7207"/>
                    <a:pt x="2050" y="7249"/>
                  </a:cubicBezTo>
                  <a:cubicBezTo>
                    <a:pt x="2026" y="7291"/>
                    <a:pt x="2026" y="7354"/>
                    <a:pt x="1977" y="7375"/>
                  </a:cubicBezTo>
                  <a:cubicBezTo>
                    <a:pt x="1953" y="7417"/>
                    <a:pt x="1928" y="7375"/>
                    <a:pt x="1904" y="7417"/>
                  </a:cubicBezTo>
                  <a:cubicBezTo>
                    <a:pt x="1879" y="7459"/>
                    <a:pt x="1904" y="7606"/>
                    <a:pt x="1904" y="7627"/>
                  </a:cubicBezTo>
                  <a:cubicBezTo>
                    <a:pt x="1904" y="7669"/>
                    <a:pt x="1977" y="7606"/>
                    <a:pt x="1904" y="7732"/>
                  </a:cubicBezTo>
                  <a:cubicBezTo>
                    <a:pt x="1831" y="7837"/>
                    <a:pt x="1855" y="7837"/>
                    <a:pt x="1782" y="7900"/>
                  </a:cubicBezTo>
                  <a:cubicBezTo>
                    <a:pt x="1733" y="7963"/>
                    <a:pt x="1635" y="8005"/>
                    <a:pt x="1586" y="8047"/>
                  </a:cubicBezTo>
                  <a:cubicBezTo>
                    <a:pt x="1562" y="8089"/>
                    <a:pt x="1538" y="8132"/>
                    <a:pt x="1464" y="8153"/>
                  </a:cubicBezTo>
                  <a:cubicBezTo>
                    <a:pt x="1440" y="8153"/>
                    <a:pt x="1440" y="8153"/>
                    <a:pt x="1416" y="8153"/>
                  </a:cubicBezTo>
                  <a:cubicBezTo>
                    <a:pt x="1391" y="8132"/>
                    <a:pt x="1391" y="8132"/>
                    <a:pt x="1342" y="8153"/>
                  </a:cubicBezTo>
                  <a:cubicBezTo>
                    <a:pt x="1318" y="8174"/>
                    <a:pt x="1269" y="8153"/>
                    <a:pt x="1245" y="8153"/>
                  </a:cubicBezTo>
                  <a:cubicBezTo>
                    <a:pt x="1196" y="8153"/>
                    <a:pt x="1147" y="8153"/>
                    <a:pt x="1147" y="8174"/>
                  </a:cubicBezTo>
                  <a:cubicBezTo>
                    <a:pt x="1123" y="8237"/>
                    <a:pt x="1025" y="8468"/>
                    <a:pt x="976" y="8510"/>
                  </a:cubicBezTo>
                  <a:cubicBezTo>
                    <a:pt x="903" y="8552"/>
                    <a:pt x="830" y="8531"/>
                    <a:pt x="805" y="8594"/>
                  </a:cubicBezTo>
                  <a:cubicBezTo>
                    <a:pt x="805" y="8636"/>
                    <a:pt x="781" y="8699"/>
                    <a:pt x="781" y="8720"/>
                  </a:cubicBezTo>
                  <a:cubicBezTo>
                    <a:pt x="757" y="8741"/>
                    <a:pt x="732" y="8783"/>
                    <a:pt x="732" y="8825"/>
                  </a:cubicBezTo>
                  <a:cubicBezTo>
                    <a:pt x="732" y="8888"/>
                    <a:pt x="830" y="8846"/>
                    <a:pt x="659" y="8951"/>
                  </a:cubicBezTo>
                  <a:cubicBezTo>
                    <a:pt x="464" y="9056"/>
                    <a:pt x="513" y="8972"/>
                    <a:pt x="464" y="9056"/>
                  </a:cubicBezTo>
                  <a:cubicBezTo>
                    <a:pt x="439" y="9119"/>
                    <a:pt x="439" y="9182"/>
                    <a:pt x="415" y="9203"/>
                  </a:cubicBezTo>
                  <a:cubicBezTo>
                    <a:pt x="415" y="9245"/>
                    <a:pt x="464" y="9203"/>
                    <a:pt x="391" y="9308"/>
                  </a:cubicBezTo>
                  <a:cubicBezTo>
                    <a:pt x="317" y="9413"/>
                    <a:pt x="366" y="9329"/>
                    <a:pt x="317" y="9413"/>
                  </a:cubicBezTo>
                  <a:cubicBezTo>
                    <a:pt x="293" y="9497"/>
                    <a:pt x="195" y="9644"/>
                    <a:pt x="195" y="9644"/>
                  </a:cubicBezTo>
                  <a:cubicBezTo>
                    <a:pt x="195" y="9644"/>
                    <a:pt x="195" y="9602"/>
                    <a:pt x="171" y="9686"/>
                  </a:cubicBezTo>
                  <a:cubicBezTo>
                    <a:pt x="122" y="9749"/>
                    <a:pt x="98" y="9812"/>
                    <a:pt x="122" y="9896"/>
                  </a:cubicBezTo>
                  <a:cubicBezTo>
                    <a:pt x="146" y="9981"/>
                    <a:pt x="171" y="9960"/>
                    <a:pt x="220" y="9981"/>
                  </a:cubicBezTo>
                  <a:cubicBezTo>
                    <a:pt x="268" y="10023"/>
                    <a:pt x="293" y="10002"/>
                    <a:pt x="293" y="10086"/>
                  </a:cubicBezTo>
                  <a:cubicBezTo>
                    <a:pt x="293" y="10170"/>
                    <a:pt x="293" y="10191"/>
                    <a:pt x="293" y="10233"/>
                  </a:cubicBezTo>
                  <a:cubicBezTo>
                    <a:pt x="293" y="10254"/>
                    <a:pt x="293" y="10254"/>
                    <a:pt x="317" y="10233"/>
                  </a:cubicBezTo>
                  <a:cubicBezTo>
                    <a:pt x="317" y="10233"/>
                    <a:pt x="317" y="10233"/>
                    <a:pt x="293" y="10275"/>
                  </a:cubicBezTo>
                  <a:cubicBezTo>
                    <a:pt x="244" y="10338"/>
                    <a:pt x="244" y="10401"/>
                    <a:pt x="244" y="10422"/>
                  </a:cubicBezTo>
                  <a:cubicBezTo>
                    <a:pt x="244" y="10443"/>
                    <a:pt x="244" y="10443"/>
                    <a:pt x="244" y="10443"/>
                  </a:cubicBezTo>
                  <a:cubicBezTo>
                    <a:pt x="244" y="10443"/>
                    <a:pt x="244" y="10422"/>
                    <a:pt x="268" y="10464"/>
                  </a:cubicBezTo>
                  <a:cubicBezTo>
                    <a:pt x="293" y="10527"/>
                    <a:pt x="317" y="10653"/>
                    <a:pt x="317" y="10716"/>
                  </a:cubicBezTo>
                  <a:cubicBezTo>
                    <a:pt x="317" y="10779"/>
                    <a:pt x="293" y="10737"/>
                    <a:pt x="268" y="10863"/>
                  </a:cubicBezTo>
                  <a:cubicBezTo>
                    <a:pt x="220" y="11010"/>
                    <a:pt x="244" y="10947"/>
                    <a:pt x="220" y="11010"/>
                  </a:cubicBezTo>
                  <a:cubicBezTo>
                    <a:pt x="220" y="11073"/>
                    <a:pt x="244" y="11073"/>
                    <a:pt x="195" y="11136"/>
                  </a:cubicBezTo>
                  <a:cubicBezTo>
                    <a:pt x="146" y="11199"/>
                    <a:pt x="122" y="11241"/>
                    <a:pt x="98" y="11262"/>
                  </a:cubicBezTo>
                  <a:cubicBezTo>
                    <a:pt x="73" y="11262"/>
                    <a:pt x="73" y="11262"/>
                    <a:pt x="73" y="11241"/>
                  </a:cubicBezTo>
                  <a:cubicBezTo>
                    <a:pt x="73" y="11241"/>
                    <a:pt x="73" y="11220"/>
                    <a:pt x="49" y="11262"/>
                  </a:cubicBezTo>
                  <a:cubicBezTo>
                    <a:pt x="24" y="11325"/>
                    <a:pt x="0" y="11388"/>
                    <a:pt x="0" y="11388"/>
                  </a:cubicBezTo>
                  <a:cubicBezTo>
                    <a:pt x="73" y="11430"/>
                    <a:pt x="73" y="11430"/>
                    <a:pt x="73" y="11430"/>
                  </a:cubicBezTo>
                  <a:cubicBezTo>
                    <a:pt x="73" y="11430"/>
                    <a:pt x="98" y="11430"/>
                    <a:pt x="98" y="11472"/>
                  </a:cubicBezTo>
                  <a:cubicBezTo>
                    <a:pt x="98" y="11535"/>
                    <a:pt x="146" y="11746"/>
                    <a:pt x="146" y="11809"/>
                  </a:cubicBezTo>
                  <a:cubicBezTo>
                    <a:pt x="146" y="11872"/>
                    <a:pt x="171" y="11872"/>
                    <a:pt x="195" y="11956"/>
                  </a:cubicBezTo>
                  <a:cubicBezTo>
                    <a:pt x="220" y="12061"/>
                    <a:pt x="268" y="12019"/>
                    <a:pt x="342" y="12124"/>
                  </a:cubicBezTo>
                  <a:cubicBezTo>
                    <a:pt x="415" y="12229"/>
                    <a:pt x="464" y="12271"/>
                    <a:pt x="464" y="12271"/>
                  </a:cubicBezTo>
                  <a:cubicBezTo>
                    <a:pt x="561" y="12334"/>
                    <a:pt x="561" y="12334"/>
                    <a:pt x="561" y="12334"/>
                  </a:cubicBezTo>
                  <a:cubicBezTo>
                    <a:pt x="561" y="12334"/>
                    <a:pt x="586" y="12334"/>
                    <a:pt x="610" y="12397"/>
                  </a:cubicBezTo>
                  <a:cubicBezTo>
                    <a:pt x="635" y="12460"/>
                    <a:pt x="659" y="12481"/>
                    <a:pt x="708" y="12502"/>
                  </a:cubicBezTo>
                  <a:cubicBezTo>
                    <a:pt x="732" y="12544"/>
                    <a:pt x="732" y="12544"/>
                    <a:pt x="732" y="12544"/>
                  </a:cubicBezTo>
                  <a:cubicBezTo>
                    <a:pt x="879" y="12649"/>
                    <a:pt x="879" y="12649"/>
                    <a:pt x="879" y="12649"/>
                  </a:cubicBezTo>
                  <a:cubicBezTo>
                    <a:pt x="879" y="12649"/>
                    <a:pt x="952" y="12649"/>
                    <a:pt x="952" y="12733"/>
                  </a:cubicBezTo>
                  <a:cubicBezTo>
                    <a:pt x="952" y="12817"/>
                    <a:pt x="927" y="12880"/>
                    <a:pt x="976" y="12943"/>
                  </a:cubicBezTo>
                  <a:cubicBezTo>
                    <a:pt x="1025" y="12985"/>
                    <a:pt x="1098" y="13027"/>
                    <a:pt x="1098" y="13027"/>
                  </a:cubicBezTo>
                  <a:cubicBezTo>
                    <a:pt x="1098" y="13027"/>
                    <a:pt x="1098" y="13069"/>
                    <a:pt x="1123" y="13090"/>
                  </a:cubicBezTo>
                  <a:cubicBezTo>
                    <a:pt x="1147" y="13132"/>
                    <a:pt x="1464" y="13258"/>
                    <a:pt x="1513" y="13300"/>
                  </a:cubicBezTo>
                  <a:cubicBezTo>
                    <a:pt x="1562" y="13342"/>
                    <a:pt x="1562" y="13342"/>
                    <a:pt x="1586" y="13384"/>
                  </a:cubicBezTo>
                  <a:cubicBezTo>
                    <a:pt x="1635" y="13447"/>
                    <a:pt x="1684" y="13511"/>
                    <a:pt x="1684" y="13511"/>
                  </a:cubicBezTo>
                  <a:cubicBezTo>
                    <a:pt x="1684" y="13511"/>
                    <a:pt x="1757" y="13532"/>
                    <a:pt x="1782" y="13574"/>
                  </a:cubicBezTo>
                  <a:cubicBezTo>
                    <a:pt x="1806" y="13595"/>
                    <a:pt x="1855" y="13616"/>
                    <a:pt x="1904" y="13658"/>
                  </a:cubicBezTo>
                  <a:cubicBezTo>
                    <a:pt x="1953" y="13679"/>
                    <a:pt x="2050" y="13742"/>
                    <a:pt x="2050" y="13742"/>
                  </a:cubicBezTo>
                  <a:cubicBezTo>
                    <a:pt x="2050" y="13742"/>
                    <a:pt x="2123" y="13763"/>
                    <a:pt x="2148" y="13784"/>
                  </a:cubicBezTo>
                  <a:cubicBezTo>
                    <a:pt x="2172" y="13805"/>
                    <a:pt x="2367" y="13868"/>
                    <a:pt x="2416" y="13847"/>
                  </a:cubicBezTo>
                  <a:cubicBezTo>
                    <a:pt x="2441" y="13847"/>
                    <a:pt x="2489" y="13784"/>
                    <a:pt x="2489" y="13784"/>
                  </a:cubicBezTo>
                  <a:cubicBezTo>
                    <a:pt x="2489" y="13784"/>
                    <a:pt x="2538" y="13784"/>
                    <a:pt x="2587" y="13763"/>
                  </a:cubicBezTo>
                  <a:cubicBezTo>
                    <a:pt x="2612" y="13742"/>
                    <a:pt x="2612" y="13763"/>
                    <a:pt x="2587" y="13763"/>
                  </a:cubicBezTo>
                  <a:cubicBezTo>
                    <a:pt x="2587" y="13763"/>
                    <a:pt x="2587" y="13763"/>
                    <a:pt x="2636" y="13742"/>
                  </a:cubicBezTo>
                  <a:cubicBezTo>
                    <a:pt x="2734" y="13679"/>
                    <a:pt x="2758" y="13679"/>
                    <a:pt x="2807" y="13658"/>
                  </a:cubicBezTo>
                  <a:cubicBezTo>
                    <a:pt x="2831" y="13637"/>
                    <a:pt x="2904" y="13637"/>
                    <a:pt x="2904" y="13637"/>
                  </a:cubicBezTo>
                  <a:cubicBezTo>
                    <a:pt x="2904" y="13637"/>
                    <a:pt x="3124" y="13679"/>
                    <a:pt x="3271" y="13679"/>
                  </a:cubicBezTo>
                  <a:cubicBezTo>
                    <a:pt x="3393" y="13679"/>
                    <a:pt x="3441" y="13637"/>
                    <a:pt x="3466" y="13679"/>
                  </a:cubicBezTo>
                  <a:cubicBezTo>
                    <a:pt x="3515" y="13742"/>
                    <a:pt x="3539" y="13742"/>
                    <a:pt x="3588" y="13763"/>
                  </a:cubicBezTo>
                  <a:cubicBezTo>
                    <a:pt x="3612" y="13763"/>
                    <a:pt x="3661" y="13784"/>
                    <a:pt x="3710" y="13784"/>
                  </a:cubicBezTo>
                  <a:cubicBezTo>
                    <a:pt x="3734" y="13763"/>
                    <a:pt x="3783" y="13763"/>
                    <a:pt x="3807" y="13721"/>
                  </a:cubicBezTo>
                  <a:cubicBezTo>
                    <a:pt x="3832" y="13679"/>
                    <a:pt x="3734" y="13700"/>
                    <a:pt x="3832" y="13679"/>
                  </a:cubicBezTo>
                  <a:cubicBezTo>
                    <a:pt x="3954" y="13679"/>
                    <a:pt x="3929" y="13679"/>
                    <a:pt x="4003" y="13658"/>
                  </a:cubicBezTo>
                  <a:cubicBezTo>
                    <a:pt x="4052" y="13637"/>
                    <a:pt x="4198" y="13616"/>
                    <a:pt x="4222" y="13574"/>
                  </a:cubicBezTo>
                  <a:cubicBezTo>
                    <a:pt x="4271" y="13532"/>
                    <a:pt x="4344" y="13532"/>
                    <a:pt x="4344" y="13532"/>
                  </a:cubicBezTo>
                  <a:cubicBezTo>
                    <a:pt x="4344" y="13532"/>
                    <a:pt x="4466" y="13468"/>
                    <a:pt x="4515" y="13426"/>
                  </a:cubicBezTo>
                  <a:cubicBezTo>
                    <a:pt x="4588" y="13405"/>
                    <a:pt x="4637" y="13405"/>
                    <a:pt x="4735" y="13384"/>
                  </a:cubicBezTo>
                  <a:cubicBezTo>
                    <a:pt x="4833" y="13384"/>
                    <a:pt x="4857" y="13363"/>
                    <a:pt x="4930" y="13363"/>
                  </a:cubicBezTo>
                  <a:cubicBezTo>
                    <a:pt x="5003" y="13384"/>
                    <a:pt x="5199" y="13384"/>
                    <a:pt x="5223" y="13384"/>
                  </a:cubicBezTo>
                  <a:cubicBezTo>
                    <a:pt x="5272" y="13405"/>
                    <a:pt x="5369" y="13426"/>
                    <a:pt x="5369" y="13426"/>
                  </a:cubicBezTo>
                  <a:cubicBezTo>
                    <a:pt x="5369" y="13426"/>
                    <a:pt x="5394" y="13447"/>
                    <a:pt x="5394" y="13489"/>
                  </a:cubicBezTo>
                  <a:cubicBezTo>
                    <a:pt x="5394" y="13553"/>
                    <a:pt x="5418" y="13595"/>
                    <a:pt x="5418" y="13595"/>
                  </a:cubicBezTo>
                  <a:cubicBezTo>
                    <a:pt x="5418" y="13595"/>
                    <a:pt x="5467" y="13595"/>
                    <a:pt x="5467" y="13637"/>
                  </a:cubicBezTo>
                  <a:cubicBezTo>
                    <a:pt x="5492" y="13679"/>
                    <a:pt x="5492" y="13679"/>
                    <a:pt x="5492" y="13721"/>
                  </a:cubicBezTo>
                  <a:cubicBezTo>
                    <a:pt x="5492" y="13763"/>
                    <a:pt x="5492" y="13784"/>
                    <a:pt x="5540" y="13805"/>
                  </a:cubicBezTo>
                  <a:cubicBezTo>
                    <a:pt x="5589" y="13847"/>
                    <a:pt x="5638" y="13868"/>
                    <a:pt x="5711" y="13868"/>
                  </a:cubicBezTo>
                  <a:cubicBezTo>
                    <a:pt x="5760" y="13868"/>
                    <a:pt x="5931" y="13868"/>
                    <a:pt x="5955" y="13847"/>
                  </a:cubicBezTo>
                  <a:cubicBezTo>
                    <a:pt x="6004" y="13826"/>
                    <a:pt x="5931" y="13826"/>
                    <a:pt x="6004" y="13826"/>
                  </a:cubicBezTo>
                  <a:cubicBezTo>
                    <a:pt x="6028" y="13826"/>
                    <a:pt x="6053" y="13826"/>
                    <a:pt x="6077" y="13826"/>
                  </a:cubicBezTo>
                  <a:cubicBezTo>
                    <a:pt x="6102" y="13826"/>
                    <a:pt x="6126" y="13826"/>
                    <a:pt x="6151" y="13826"/>
                  </a:cubicBezTo>
                  <a:cubicBezTo>
                    <a:pt x="6175" y="13805"/>
                    <a:pt x="6175" y="13805"/>
                    <a:pt x="6175" y="13805"/>
                  </a:cubicBezTo>
                  <a:cubicBezTo>
                    <a:pt x="6175" y="13805"/>
                    <a:pt x="6224" y="13742"/>
                    <a:pt x="6273" y="13763"/>
                  </a:cubicBezTo>
                  <a:cubicBezTo>
                    <a:pt x="6321" y="13784"/>
                    <a:pt x="6346" y="13805"/>
                    <a:pt x="6346" y="13847"/>
                  </a:cubicBezTo>
                  <a:cubicBezTo>
                    <a:pt x="6346" y="13868"/>
                    <a:pt x="6346" y="13868"/>
                    <a:pt x="6346" y="13868"/>
                  </a:cubicBezTo>
                  <a:cubicBezTo>
                    <a:pt x="6346" y="13868"/>
                    <a:pt x="6419" y="13952"/>
                    <a:pt x="6468" y="13994"/>
                  </a:cubicBezTo>
                  <a:cubicBezTo>
                    <a:pt x="6517" y="14015"/>
                    <a:pt x="6541" y="14057"/>
                    <a:pt x="6541" y="14057"/>
                  </a:cubicBezTo>
                  <a:cubicBezTo>
                    <a:pt x="6541" y="14057"/>
                    <a:pt x="6565" y="14120"/>
                    <a:pt x="6541" y="14183"/>
                  </a:cubicBezTo>
                  <a:cubicBezTo>
                    <a:pt x="6541" y="14267"/>
                    <a:pt x="6541" y="14267"/>
                    <a:pt x="6541" y="14309"/>
                  </a:cubicBezTo>
                  <a:cubicBezTo>
                    <a:pt x="6541" y="14351"/>
                    <a:pt x="6468" y="14435"/>
                    <a:pt x="6443" y="14477"/>
                  </a:cubicBezTo>
                  <a:cubicBezTo>
                    <a:pt x="6419" y="14498"/>
                    <a:pt x="6395" y="14519"/>
                    <a:pt x="6419" y="14561"/>
                  </a:cubicBezTo>
                  <a:cubicBezTo>
                    <a:pt x="6443" y="14624"/>
                    <a:pt x="6395" y="14582"/>
                    <a:pt x="6443" y="14624"/>
                  </a:cubicBezTo>
                  <a:cubicBezTo>
                    <a:pt x="6468" y="14645"/>
                    <a:pt x="6492" y="14645"/>
                    <a:pt x="6492" y="14645"/>
                  </a:cubicBezTo>
                  <a:cubicBezTo>
                    <a:pt x="6492" y="14624"/>
                    <a:pt x="6492" y="14624"/>
                    <a:pt x="6492" y="14666"/>
                  </a:cubicBezTo>
                  <a:cubicBezTo>
                    <a:pt x="6492" y="14729"/>
                    <a:pt x="6492" y="14729"/>
                    <a:pt x="6492" y="14729"/>
                  </a:cubicBezTo>
                  <a:cubicBezTo>
                    <a:pt x="6443" y="14813"/>
                    <a:pt x="6395" y="14813"/>
                    <a:pt x="6395" y="14876"/>
                  </a:cubicBezTo>
                  <a:cubicBezTo>
                    <a:pt x="6395" y="14918"/>
                    <a:pt x="6492" y="14876"/>
                    <a:pt x="6395" y="14918"/>
                  </a:cubicBezTo>
                  <a:cubicBezTo>
                    <a:pt x="6321" y="14960"/>
                    <a:pt x="6321" y="14960"/>
                    <a:pt x="6321" y="14960"/>
                  </a:cubicBezTo>
                  <a:cubicBezTo>
                    <a:pt x="6321" y="14960"/>
                    <a:pt x="6321" y="14981"/>
                    <a:pt x="6321" y="15086"/>
                  </a:cubicBezTo>
                  <a:cubicBezTo>
                    <a:pt x="6321" y="15191"/>
                    <a:pt x="6346" y="15170"/>
                    <a:pt x="6395" y="15233"/>
                  </a:cubicBezTo>
                  <a:cubicBezTo>
                    <a:pt x="6443" y="15318"/>
                    <a:pt x="6419" y="15360"/>
                    <a:pt x="6443" y="15402"/>
                  </a:cubicBezTo>
                  <a:cubicBezTo>
                    <a:pt x="6468" y="15444"/>
                    <a:pt x="6565" y="15465"/>
                    <a:pt x="6614" y="15507"/>
                  </a:cubicBezTo>
                  <a:cubicBezTo>
                    <a:pt x="6639" y="15549"/>
                    <a:pt x="6834" y="15633"/>
                    <a:pt x="6834" y="15633"/>
                  </a:cubicBezTo>
                  <a:cubicBezTo>
                    <a:pt x="6834" y="15633"/>
                    <a:pt x="6907" y="15717"/>
                    <a:pt x="6932" y="15780"/>
                  </a:cubicBezTo>
                  <a:cubicBezTo>
                    <a:pt x="6956" y="15864"/>
                    <a:pt x="6956" y="15927"/>
                    <a:pt x="6956" y="15927"/>
                  </a:cubicBezTo>
                  <a:cubicBezTo>
                    <a:pt x="7029" y="15969"/>
                    <a:pt x="7029" y="15969"/>
                    <a:pt x="7029" y="15969"/>
                  </a:cubicBezTo>
                  <a:cubicBezTo>
                    <a:pt x="7029" y="15969"/>
                    <a:pt x="7078" y="16116"/>
                    <a:pt x="7078" y="16200"/>
                  </a:cubicBezTo>
                  <a:cubicBezTo>
                    <a:pt x="7078" y="16263"/>
                    <a:pt x="7029" y="16263"/>
                    <a:pt x="7078" y="16326"/>
                  </a:cubicBezTo>
                  <a:cubicBezTo>
                    <a:pt x="7151" y="16368"/>
                    <a:pt x="7127" y="16326"/>
                    <a:pt x="7151" y="16368"/>
                  </a:cubicBezTo>
                  <a:cubicBezTo>
                    <a:pt x="7176" y="16410"/>
                    <a:pt x="7176" y="16452"/>
                    <a:pt x="7176" y="16494"/>
                  </a:cubicBezTo>
                  <a:cubicBezTo>
                    <a:pt x="7176" y="16536"/>
                    <a:pt x="7224" y="16578"/>
                    <a:pt x="7224" y="16578"/>
                  </a:cubicBezTo>
                  <a:cubicBezTo>
                    <a:pt x="7224" y="16578"/>
                    <a:pt x="7322" y="16557"/>
                    <a:pt x="7322" y="16620"/>
                  </a:cubicBezTo>
                  <a:cubicBezTo>
                    <a:pt x="7322" y="16683"/>
                    <a:pt x="7371" y="16683"/>
                    <a:pt x="7322" y="16725"/>
                  </a:cubicBezTo>
                  <a:cubicBezTo>
                    <a:pt x="7298" y="16746"/>
                    <a:pt x="7298" y="16746"/>
                    <a:pt x="7273" y="16725"/>
                  </a:cubicBezTo>
                  <a:cubicBezTo>
                    <a:pt x="7249" y="16725"/>
                    <a:pt x="7249" y="16704"/>
                    <a:pt x="7224" y="16788"/>
                  </a:cubicBezTo>
                  <a:cubicBezTo>
                    <a:pt x="7200" y="16914"/>
                    <a:pt x="7200" y="16914"/>
                    <a:pt x="7200" y="16914"/>
                  </a:cubicBezTo>
                  <a:cubicBezTo>
                    <a:pt x="7273" y="17040"/>
                    <a:pt x="7273" y="17040"/>
                    <a:pt x="7273" y="17040"/>
                  </a:cubicBezTo>
                  <a:cubicBezTo>
                    <a:pt x="7273" y="17040"/>
                    <a:pt x="7371" y="17146"/>
                    <a:pt x="7371" y="17188"/>
                  </a:cubicBezTo>
                  <a:cubicBezTo>
                    <a:pt x="7371" y="17230"/>
                    <a:pt x="7346" y="17314"/>
                    <a:pt x="7371" y="17356"/>
                  </a:cubicBezTo>
                  <a:cubicBezTo>
                    <a:pt x="7371" y="17398"/>
                    <a:pt x="7395" y="17335"/>
                    <a:pt x="7395" y="17461"/>
                  </a:cubicBezTo>
                  <a:cubicBezTo>
                    <a:pt x="7371" y="17566"/>
                    <a:pt x="7200" y="17587"/>
                    <a:pt x="7200" y="17608"/>
                  </a:cubicBezTo>
                  <a:cubicBezTo>
                    <a:pt x="7200" y="17629"/>
                    <a:pt x="7054" y="17902"/>
                    <a:pt x="7029" y="17986"/>
                  </a:cubicBezTo>
                  <a:cubicBezTo>
                    <a:pt x="7005" y="18070"/>
                    <a:pt x="6980" y="18070"/>
                    <a:pt x="6932" y="18154"/>
                  </a:cubicBezTo>
                  <a:cubicBezTo>
                    <a:pt x="6858" y="18259"/>
                    <a:pt x="6761" y="18196"/>
                    <a:pt x="6785" y="18280"/>
                  </a:cubicBezTo>
                  <a:cubicBezTo>
                    <a:pt x="6809" y="18364"/>
                    <a:pt x="6809" y="18364"/>
                    <a:pt x="6809" y="18427"/>
                  </a:cubicBezTo>
                  <a:cubicBezTo>
                    <a:pt x="6834" y="18511"/>
                    <a:pt x="6834" y="18700"/>
                    <a:pt x="6834" y="18784"/>
                  </a:cubicBezTo>
                  <a:cubicBezTo>
                    <a:pt x="6834" y="18889"/>
                    <a:pt x="6907" y="18932"/>
                    <a:pt x="6956" y="19016"/>
                  </a:cubicBezTo>
                  <a:cubicBezTo>
                    <a:pt x="7005" y="19100"/>
                    <a:pt x="7078" y="19163"/>
                    <a:pt x="7078" y="19184"/>
                  </a:cubicBezTo>
                  <a:cubicBezTo>
                    <a:pt x="7078" y="19205"/>
                    <a:pt x="7200" y="19352"/>
                    <a:pt x="7249" y="19457"/>
                  </a:cubicBezTo>
                  <a:cubicBezTo>
                    <a:pt x="7322" y="19541"/>
                    <a:pt x="7346" y="19520"/>
                    <a:pt x="7346" y="19625"/>
                  </a:cubicBezTo>
                  <a:cubicBezTo>
                    <a:pt x="7346" y="19730"/>
                    <a:pt x="7322" y="19814"/>
                    <a:pt x="7322" y="19856"/>
                  </a:cubicBezTo>
                  <a:cubicBezTo>
                    <a:pt x="7322" y="19919"/>
                    <a:pt x="7371" y="20024"/>
                    <a:pt x="7371" y="20024"/>
                  </a:cubicBezTo>
                  <a:cubicBezTo>
                    <a:pt x="7371" y="20024"/>
                    <a:pt x="7420" y="20339"/>
                    <a:pt x="7468" y="20423"/>
                  </a:cubicBezTo>
                  <a:cubicBezTo>
                    <a:pt x="7517" y="20486"/>
                    <a:pt x="7591" y="20591"/>
                    <a:pt x="7664" y="20612"/>
                  </a:cubicBezTo>
                  <a:cubicBezTo>
                    <a:pt x="7688" y="20612"/>
                    <a:pt x="7713" y="20612"/>
                    <a:pt x="7713" y="20612"/>
                  </a:cubicBezTo>
                  <a:cubicBezTo>
                    <a:pt x="7713" y="20591"/>
                    <a:pt x="7713" y="20570"/>
                    <a:pt x="7737" y="20633"/>
                  </a:cubicBezTo>
                  <a:cubicBezTo>
                    <a:pt x="7761" y="20739"/>
                    <a:pt x="7737" y="20718"/>
                    <a:pt x="7761" y="20802"/>
                  </a:cubicBezTo>
                  <a:cubicBezTo>
                    <a:pt x="7786" y="20886"/>
                    <a:pt x="7810" y="20886"/>
                    <a:pt x="7859" y="20928"/>
                  </a:cubicBezTo>
                  <a:cubicBezTo>
                    <a:pt x="7883" y="20991"/>
                    <a:pt x="7908" y="20991"/>
                    <a:pt x="7932" y="21054"/>
                  </a:cubicBezTo>
                  <a:cubicBezTo>
                    <a:pt x="7957" y="21096"/>
                    <a:pt x="8005" y="21117"/>
                    <a:pt x="7957" y="21159"/>
                  </a:cubicBezTo>
                  <a:cubicBezTo>
                    <a:pt x="7908" y="21201"/>
                    <a:pt x="7859" y="21201"/>
                    <a:pt x="7859" y="21243"/>
                  </a:cubicBezTo>
                  <a:cubicBezTo>
                    <a:pt x="7859" y="21243"/>
                    <a:pt x="7835" y="21243"/>
                    <a:pt x="7835" y="21243"/>
                  </a:cubicBezTo>
                  <a:cubicBezTo>
                    <a:pt x="7835" y="21222"/>
                    <a:pt x="7835" y="21222"/>
                    <a:pt x="7859" y="21264"/>
                  </a:cubicBezTo>
                  <a:cubicBezTo>
                    <a:pt x="7908" y="21327"/>
                    <a:pt x="7908" y="21327"/>
                    <a:pt x="7908" y="21327"/>
                  </a:cubicBezTo>
                  <a:cubicBezTo>
                    <a:pt x="7908" y="21327"/>
                    <a:pt x="8005" y="21327"/>
                    <a:pt x="7957" y="21369"/>
                  </a:cubicBezTo>
                  <a:cubicBezTo>
                    <a:pt x="7932" y="21411"/>
                    <a:pt x="7957" y="21369"/>
                    <a:pt x="7932" y="21411"/>
                  </a:cubicBezTo>
                  <a:cubicBezTo>
                    <a:pt x="7908" y="21474"/>
                    <a:pt x="7883" y="21516"/>
                    <a:pt x="7883" y="21516"/>
                  </a:cubicBezTo>
                  <a:cubicBezTo>
                    <a:pt x="7883" y="21516"/>
                    <a:pt x="7908" y="21600"/>
                    <a:pt x="8103" y="21558"/>
                  </a:cubicBezTo>
                  <a:cubicBezTo>
                    <a:pt x="8103" y="21558"/>
                    <a:pt x="8127" y="21579"/>
                    <a:pt x="8225" y="21579"/>
                  </a:cubicBezTo>
                  <a:cubicBezTo>
                    <a:pt x="8298" y="21579"/>
                    <a:pt x="8347" y="21558"/>
                    <a:pt x="8396" y="21537"/>
                  </a:cubicBezTo>
                  <a:cubicBezTo>
                    <a:pt x="8445" y="21516"/>
                    <a:pt x="8494" y="21474"/>
                    <a:pt x="8518" y="21474"/>
                  </a:cubicBezTo>
                  <a:cubicBezTo>
                    <a:pt x="8567" y="21474"/>
                    <a:pt x="8591" y="21495"/>
                    <a:pt x="8689" y="21474"/>
                  </a:cubicBezTo>
                  <a:cubicBezTo>
                    <a:pt x="8762" y="21453"/>
                    <a:pt x="8762" y="21453"/>
                    <a:pt x="8762" y="21453"/>
                  </a:cubicBezTo>
                  <a:cubicBezTo>
                    <a:pt x="8762" y="21453"/>
                    <a:pt x="8884" y="21369"/>
                    <a:pt x="8957" y="21369"/>
                  </a:cubicBezTo>
                  <a:cubicBezTo>
                    <a:pt x="9055" y="21369"/>
                    <a:pt x="9128" y="21327"/>
                    <a:pt x="9153" y="21327"/>
                  </a:cubicBezTo>
                  <a:cubicBezTo>
                    <a:pt x="9201" y="21327"/>
                    <a:pt x="9177" y="21390"/>
                    <a:pt x="9250" y="21369"/>
                  </a:cubicBezTo>
                  <a:cubicBezTo>
                    <a:pt x="9299" y="21369"/>
                    <a:pt x="9397" y="21327"/>
                    <a:pt x="9397" y="21327"/>
                  </a:cubicBezTo>
                  <a:cubicBezTo>
                    <a:pt x="9397" y="21327"/>
                    <a:pt x="9470" y="21306"/>
                    <a:pt x="9519" y="21285"/>
                  </a:cubicBezTo>
                  <a:cubicBezTo>
                    <a:pt x="9543" y="21285"/>
                    <a:pt x="9592" y="21264"/>
                    <a:pt x="9641" y="21264"/>
                  </a:cubicBezTo>
                  <a:cubicBezTo>
                    <a:pt x="9665" y="21264"/>
                    <a:pt x="9812" y="21264"/>
                    <a:pt x="9860" y="21201"/>
                  </a:cubicBezTo>
                  <a:cubicBezTo>
                    <a:pt x="9909" y="21159"/>
                    <a:pt x="10568" y="20612"/>
                    <a:pt x="10641" y="20549"/>
                  </a:cubicBezTo>
                  <a:cubicBezTo>
                    <a:pt x="10690" y="20507"/>
                    <a:pt x="10690" y="20465"/>
                    <a:pt x="10763" y="20402"/>
                  </a:cubicBezTo>
                  <a:cubicBezTo>
                    <a:pt x="10812" y="20318"/>
                    <a:pt x="10885" y="20297"/>
                    <a:pt x="10934" y="20234"/>
                  </a:cubicBezTo>
                  <a:cubicBezTo>
                    <a:pt x="10959" y="20150"/>
                    <a:pt x="11007" y="20150"/>
                    <a:pt x="11007" y="20066"/>
                  </a:cubicBezTo>
                  <a:cubicBezTo>
                    <a:pt x="11032" y="19982"/>
                    <a:pt x="11056" y="19835"/>
                    <a:pt x="11056" y="19835"/>
                  </a:cubicBezTo>
                  <a:cubicBezTo>
                    <a:pt x="11056" y="19835"/>
                    <a:pt x="11129" y="19814"/>
                    <a:pt x="11178" y="19772"/>
                  </a:cubicBezTo>
                  <a:cubicBezTo>
                    <a:pt x="11252" y="19730"/>
                    <a:pt x="11398" y="19646"/>
                    <a:pt x="11447" y="19625"/>
                  </a:cubicBezTo>
                  <a:cubicBezTo>
                    <a:pt x="11496" y="19604"/>
                    <a:pt x="11544" y="19562"/>
                    <a:pt x="11593" y="19541"/>
                  </a:cubicBezTo>
                  <a:cubicBezTo>
                    <a:pt x="11642" y="19520"/>
                    <a:pt x="11691" y="19478"/>
                    <a:pt x="11715" y="19436"/>
                  </a:cubicBezTo>
                  <a:cubicBezTo>
                    <a:pt x="11715" y="19373"/>
                    <a:pt x="11715" y="19310"/>
                    <a:pt x="11740" y="19268"/>
                  </a:cubicBezTo>
                  <a:cubicBezTo>
                    <a:pt x="11764" y="19226"/>
                    <a:pt x="11813" y="19163"/>
                    <a:pt x="11813" y="19142"/>
                  </a:cubicBezTo>
                  <a:cubicBezTo>
                    <a:pt x="11837" y="19121"/>
                    <a:pt x="11862" y="19100"/>
                    <a:pt x="11813" y="19058"/>
                  </a:cubicBezTo>
                  <a:cubicBezTo>
                    <a:pt x="11788" y="19016"/>
                    <a:pt x="11764" y="18995"/>
                    <a:pt x="11764" y="18974"/>
                  </a:cubicBezTo>
                  <a:cubicBezTo>
                    <a:pt x="11764" y="18953"/>
                    <a:pt x="11764" y="18911"/>
                    <a:pt x="11764" y="18911"/>
                  </a:cubicBezTo>
                  <a:cubicBezTo>
                    <a:pt x="11764" y="18911"/>
                    <a:pt x="11691" y="18889"/>
                    <a:pt x="11691" y="18847"/>
                  </a:cubicBezTo>
                  <a:cubicBezTo>
                    <a:pt x="11691" y="18826"/>
                    <a:pt x="11691" y="18721"/>
                    <a:pt x="11691" y="18721"/>
                  </a:cubicBezTo>
                  <a:cubicBezTo>
                    <a:pt x="11691" y="18721"/>
                    <a:pt x="11862" y="18553"/>
                    <a:pt x="12008" y="18448"/>
                  </a:cubicBezTo>
                  <a:cubicBezTo>
                    <a:pt x="12130" y="18343"/>
                    <a:pt x="12179" y="18301"/>
                    <a:pt x="12301" y="18217"/>
                  </a:cubicBezTo>
                  <a:cubicBezTo>
                    <a:pt x="12447" y="18133"/>
                    <a:pt x="12350" y="18196"/>
                    <a:pt x="12447" y="18133"/>
                  </a:cubicBezTo>
                  <a:cubicBezTo>
                    <a:pt x="12521" y="18091"/>
                    <a:pt x="12692" y="18049"/>
                    <a:pt x="12692" y="18049"/>
                  </a:cubicBezTo>
                  <a:cubicBezTo>
                    <a:pt x="12692" y="18049"/>
                    <a:pt x="12862" y="17860"/>
                    <a:pt x="12936" y="17776"/>
                  </a:cubicBezTo>
                  <a:cubicBezTo>
                    <a:pt x="13009" y="17713"/>
                    <a:pt x="13082" y="17629"/>
                    <a:pt x="13082" y="17545"/>
                  </a:cubicBezTo>
                  <a:cubicBezTo>
                    <a:pt x="13082" y="17482"/>
                    <a:pt x="13033" y="17419"/>
                    <a:pt x="13058" y="17356"/>
                  </a:cubicBezTo>
                  <a:cubicBezTo>
                    <a:pt x="13082" y="17293"/>
                    <a:pt x="13131" y="16956"/>
                    <a:pt x="13131" y="16914"/>
                  </a:cubicBezTo>
                  <a:cubicBezTo>
                    <a:pt x="13131" y="16893"/>
                    <a:pt x="13277" y="16788"/>
                    <a:pt x="13180" y="16746"/>
                  </a:cubicBezTo>
                  <a:cubicBezTo>
                    <a:pt x="13106" y="16683"/>
                    <a:pt x="13033" y="16641"/>
                    <a:pt x="13033" y="16536"/>
                  </a:cubicBezTo>
                  <a:cubicBezTo>
                    <a:pt x="13033" y="16452"/>
                    <a:pt x="13009" y="16368"/>
                    <a:pt x="13009" y="16347"/>
                  </a:cubicBezTo>
                  <a:cubicBezTo>
                    <a:pt x="13009" y="16326"/>
                    <a:pt x="13009" y="16242"/>
                    <a:pt x="13009" y="16242"/>
                  </a:cubicBezTo>
                  <a:cubicBezTo>
                    <a:pt x="13009" y="16242"/>
                    <a:pt x="13058" y="16158"/>
                    <a:pt x="13058" y="16116"/>
                  </a:cubicBezTo>
                  <a:cubicBezTo>
                    <a:pt x="13058" y="16095"/>
                    <a:pt x="13058" y="15990"/>
                    <a:pt x="13058" y="15990"/>
                  </a:cubicBezTo>
                  <a:cubicBezTo>
                    <a:pt x="13058" y="15990"/>
                    <a:pt x="13106" y="15969"/>
                    <a:pt x="13106" y="15948"/>
                  </a:cubicBezTo>
                  <a:cubicBezTo>
                    <a:pt x="13106" y="15906"/>
                    <a:pt x="13033" y="15864"/>
                    <a:pt x="13033" y="15864"/>
                  </a:cubicBezTo>
                  <a:cubicBezTo>
                    <a:pt x="13033" y="15864"/>
                    <a:pt x="12984" y="15801"/>
                    <a:pt x="13009" y="15780"/>
                  </a:cubicBezTo>
                  <a:cubicBezTo>
                    <a:pt x="13033" y="15759"/>
                    <a:pt x="13106" y="15717"/>
                    <a:pt x="13106" y="15717"/>
                  </a:cubicBezTo>
                  <a:cubicBezTo>
                    <a:pt x="13155" y="15675"/>
                    <a:pt x="13155" y="15549"/>
                    <a:pt x="13155" y="15549"/>
                  </a:cubicBezTo>
                  <a:cubicBezTo>
                    <a:pt x="13180" y="15465"/>
                    <a:pt x="13180" y="15465"/>
                    <a:pt x="13180" y="15465"/>
                  </a:cubicBezTo>
                  <a:cubicBezTo>
                    <a:pt x="13180" y="15465"/>
                    <a:pt x="13399" y="15023"/>
                    <a:pt x="13619" y="14897"/>
                  </a:cubicBezTo>
                  <a:cubicBezTo>
                    <a:pt x="13814" y="14771"/>
                    <a:pt x="14107" y="14246"/>
                    <a:pt x="14254" y="14162"/>
                  </a:cubicBezTo>
                  <a:cubicBezTo>
                    <a:pt x="14376" y="14078"/>
                    <a:pt x="14498" y="14036"/>
                    <a:pt x="14620" y="13910"/>
                  </a:cubicBezTo>
                  <a:cubicBezTo>
                    <a:pt x="14766" y="13763"/>
                    <a:pt x="14839" y="13595"/>
                    <a:pt x="14839" y="13595"/>
                  </a:cubicBezTo>
                  <a:cubicBezTo>
                    <a:pt x="14839" y="13595"/>
                    <a:pt x="15132" y="13069"/>
                    <a:pt x="15181" y="12985"/>
                  </a:cubicBezTo>
                  <a:cubicBezTo>
                    <a:pt x="15254" y="12922"/>
                    <a:pt x="15352" y="12775"/>
                    <a:pt x="15376" y="12712"/>
                  </a:cubicBezTo>
                  <a:cubicBezTo>
                    <a:pt x="15425" y="12649"/>
                    <a:pt x="15498" y="12460"/>
                    <a:pt x="15498" y="12418"/>
                  </a:cubicBezTo>
                  <a:cubicBezTo>
                    <a:pt x="15523" y="12355"/>
                    <a:pt x="15474" y="12313"/>
                    <a:pt x="15474" y="12292"/>
                  </a:cubicBezTo>
                  <a:cubicBezTo>
                    <a:pt x="15474" y="12271"/>
                    <a:pt x="15474" y="12229"/>
                    <a:pt x="15498" y="12208"/>
                  </a:cubicBezTo>
                  <a:cubicBezTo>
                    <a:pt x="15523" y="12187"/>
                    <a:pt x="15523" y="12124"/>
                    <a:pt x="15523" y="12124"/>
                  </a:cubicBezTo>
                  <a:cubicBezTo>
                    <a:pt x="15474" y="12103"/>
                    <a:pt x="15474" y="12103"/>
                    <a:pt x="15474" y="12103"/>
                  </a:cubicBezTo>
                  <a:cubicBezTo>
                    <a:pt x="15474" y="11998"/>
                    <a:pt x="15474" y="11998"/>
                    <a:pt x="15474" y="11998"/>
                  </a:cubicBezTo>
                  <a:cubicBezTo>
                    <a:pt x="15449" y="11893"/>
                    <a:pt x="15449" y="11893"/>
                    <a:pt x="15449" y="11893"/>
                  </a:cubicBezTo>
                  <a:cubicBezTo>
                    <a:pt x="15449" y="11893"/>
                    <a:pt x="15425" y="11830"/>
                    <a:pt x="15376" y="11893"/>
                  </a:cubicBezTo>
                  <a:cubicBezTo>
                    <a:pt x="15303" y="11977"/>
                    <a:pt x="15230" y="11998"/>
                    <a:pt x="15230" y="11998"/>
                  </a:cubicBezTo>
                  <a:cubicBezTo>
                    <a:pt x="15230" y="11998"/>
                    <a:pt x="15157" y="12019"/>
                    <a:pt x="15059" y="12019"/>
                  </a:cubicBezTo>
                  <a:cubicBezTo>
                    <a:pt x="14961" y="12019"/>
                    <a:pt x="14888" y="12019"/>
                    <a:pt x="14839" y="12061"/>
                  </a:cubicBezTo>
                  <a:cubicBezTo>
                    <a:pt x="14766" y="12082"/>
                    <a:pt x="14693" y="12124"/>
                    <a:pt x="14693" y="12124"/>
                  </a:cubicBezTo>
                  <a:cubicBezTo>
                    <a:pt x="14693" y="12124"/>
                    <a:pt x="14620" y="12124"/>
                    <a:pt x="14571" y="12124"/>
                  </a:cubicBezTo>
                  <a:cubicBezTo>
                    <a:pt x="14522" y="12145"/>
                    <a:pt x="14449" y="12187"/>
                    <a:pt x="14449" y="12187"/>
                  </a:cubicBezTo>
                  <a:cubicBezTo>
                    <a:pt x="14302" y="12229"/>
                    <a:pt x="14302" y="12229"/>
                    <a:pt x="14302" y="12229"/>
                  </a:cubicBezTo>
                  <a:cubicBezTo>
                    <a:pt x="14302" y="12229"/>
                    <a:pt x="14083" y="12250"/>
                    <a:pt x="14083" y="12208"/>
                  </a:cubicBezTo>
                  <a:cubicBezTo>
                    <a:pt x="14083" y="12187"/>
                    <a:pt x="14058" y="12061"/>
                    <a:pt x="14058" y="12040"/>
                  </a:cubicBezTo>
                  <a:cubicBezTo>
                    <a:pt x="14034" y="12019"/>
                    <a:pt x="13936" y="12019"/>
                    <a:pt x="14009" y="11956"/>
                  </a:cubicBezTo>
                  <a:cubicBezTo>
                    <a:pt x="14058" y="11893"/>
                    <a:pt x="14058" y="11746"/>
                    <a:pt x="14107" y="11746"/>
                  </a:cubicBezTo>
                  <a:cubicBezTo>
                    <a:pt x="14132" y="11746"/>
                    <a:pt x="14205" y="11704"/>
                    <a:pt x="14254" y="11704"/>
                  </a:cubicBezTo>
                  <a:cubicBezTo>
                    <a:pt x="14278" y="11704"/>
                    <a:pt x="14327" y="11725"/>
                    <a:pt x="14376" y="11704"/>
                  </a:cubicBezTo>
                  <a:cubicBezTo>
                    <a:pt x="14449" y="11704"/>
                    <a:pt x="14522" y="11598"/>
                    <a:pt x="14546" y="11598"/>
                  </a:cubicBezTo>
                  <a:cubicBezTo>
                    <a:pt x="14571" y="11598"/>
                    <a:pt x="14644" y="11577"/>
                    <a:pt x="14717" y="11577"/>
                  </a:cubicBezTo>
                  <a:cubicBezTo>
                    <a:pt x="14791" y="11577"/>
                    <a:pt x="14864" y="11577"/>
                    <a:pt x="14888" y="11556"/>
                  </a:cubicBezTo>
                  <a:cubicBezTo>
                    <a:pt x="14937" y="11556"/>
                    <a:pt x="15010" y="11493"/>
                    <a:pt x="15010" y="11493"/>
                  </a:cubicBezTo>
                  <a:cubicBezTo>
                    <a:pt x="15108" y="11451"/>
                    <a:pt x="15108" y="11451"/>
                    <a:pt x="15108" y="11451"/>
                  </a:cubicBezTo>
                  <a:cubicBezTo>
                    <a:pt x="15108" y="11451"/>
                    <a:pt x="15157" y="11325"/>
                    <a:pt x="15303" y="11325"/>
                  </a:cubicBezTo>
                  <a:cubicBezTo>
                    <a:pt x="15425" y="11304"/>
                    <a:pt x="15523" y="11220"/>
                    <a:pt x="15596" y="11115"/>
                  </a:cubicBezTo>
                  <a:cubicBezTo>
                    <a:pt x="15669" y="11010"/>
                    <a:pt x="15620" y="10989"/>
                    <a:pt x="15718" y="10926"/>
                  </a:cubicBezTo>
                  <a:cubicBezTo>
                    <a:pt x="15816" y="10863"/>
                    <a:pt x="15816" y="10842"/>
                    <a:pt x="15864" y="10821"/>
                  </a:cubicBezTo>
                  <a:cubicBezTo>
                    <a:pt x="15938" y="10779"/>
                    <a:pt x="15938" y="10758"/>
                    <a:pt x="15986" y="10758"/>
                  </a:cubicBezTo>
                  <a:cubicBezTo>
                    <a:pt x="16060" y="10779"/>
                    <a:pt x="15938" y="10800"/>
                    <a:pt x="16060" y="10779"/>
                  </a:cubicBezTo>
                  <a:cubicBezTo>
                    <a:pt x="16182" y="10737"/>
                    <a:pt x="16157" y="10695"/>
                    <a:pt x="16182" y="10674"/>
                  </a:cubicBezTo>
                  <a:cubicBezTo>
                    <a:pt x="16231" y="10653"/>
                    <a:pt x="16304" y="10590"/>
                    <a:pt x="16304" y="10590"/>
                  </a:cubicBezTo>
                  <a:cubicBezTo>
                    <a:pt x="16304" y="10590"/>
                    <a:pt x="16353" y="10548"/>
                    <a:pt x="16377" y="10506"/>
                  </a:cubicBezTo>
                  <a:cubicBezTo>
                    <a:pt x="16426" y="10464"/>
                    <a:pt x="16475" y="10380"/>
                    <a:pt x="16475" y="10380"/>
                  </a:cubicBezTo>
                  <a:cubicBezTo>
                    <a:pt x="16475" y="10380"/>
                    <a:pt x="16572" y="10338"/>
                    <a:pt x="16572" y="10254"/>
                  </a:cubicBezTo>
                  <a:cubicBezTo>
                    <a:pt x="16572" y="10170"/>
                    <a:pt x="16548" y="10128"/>
                    <a:pt x="16572" y="10107"/>
                  </a:cubicBezTo>
                  <a:cubicBezTo>
                    <a:pt x="16597" y="10086"/>
                    <a:pt x="16645" y="10086"/>
                    <a:pt x="16645" y="10086"/>
                  </a:cubicBezTo>
                  <a:cubicBezTo>
                    <a:pt x="16645" y="10086"/>
                    <a:pt x="16694" y="10065"/>
                    <a:pt x="16694" y="10044"/>
                  </a:cubicBezTo>
                  <a:cubicBezTo>
                    <a:pt x="16719" y="10002"/>
                    <a:pt x="16694" y="9939"/>
                    <a:pt x="16719" y="9918"/>
                  </a:cubicBezTo>
                  <a:cubicBezTo>
                    <a:pt x="16743" y="9875"/>
                    <a:pt x="16792" y="9791"/>
                    <a:pt x="16792" y="9791"/>
                  </a:cubicBezTo>
                  <a:cubicBezTo>
                    <a:pt x="16743" y="9644"/>
                    <a:pt x="16743" y="9644"/>
                    <a:pt x="16743" y="9644"/>
                  </a:cubicBezTo>
                  <a:cubicBezTo>
                    <a:pt x="16743" y="9644"/>
                    <a:pt x="16670" y="9539"/>
                    <a:pt x="16645" y="9518"/>
                  </a:cubicBezTo>
                  <a:cubicBezTo>
                    <a:pt x="16645" y="9497"/>
                    <a:pt x="16548" y="9371"/>
                    <a:pt x="16548" y="9371"/>
                  </a:cubicBezTo>
                  <a:cubicBezTo>
                    <a:pt x="16377" y="9350"/>
                    <a:pt x="16377" y="9350"/>
                    <a:pt x="16377" y="9350"/>
                  </a:cubicBezTo>
                  <a:cubicBezTo>
                    <a:pt x="16231" y="9266"/>
                    <a:pt x="16231" y="9266"/>
                    <a:pt x="16231" y="9266"/>
                  </a:cubicBezTo>
                  <a:cubicBezTo>
                    <a:pt x="16231" y="9266"/>
                    <a:pt x="16084" y="9119"/>
                    <a:pt x="16108" y="9056"/>
                  </a:cubicBezTo>
                  <a:cubicBezTo>
                    <a:pt x="16157" y="8993"/>
                    <a:pt x="16157" y="8993"/>
                    <a:pt x="16157" y="8993"/>
                  </a:cubicBezTo>
                  <a:cubicBezTo>
                    <a:pt x="16157" y="8993"/>
                    <a:pt x="16108" y="8930"/>
                    <a:pt x="16084" y="8951"/>
                  </a:cubicBezTo>
                  <a:cubicBezTo>
                    <a:pt x="16060" y="8951"/>
                    <a:pt x="16060" y="8951"/>
                    <a:pt x="16035" y="8951"/>
                  </a:cubicBezTo>
                  <a:cubicBezTo>
                    <a:pt x="16035" y="8951"/>
                    <a:pt x="16011" y="8951"/>
                    <a:pt x="15986" y="8993"/>
                  </a:cubicBezTo>
                  <a:cubicBezTo>
                    <a:pt x="15962" y="9056"/>
                    <a:pt x="15938" y="9077"/>
                    <a:pt x="15913" y="9119"/>
                  </a:cubicBezTo>
                  <a:cubicBezTo>
                    <a:pt x="15913" y="9182"/>
                    <a:pt x="15913" y="9182"/>
                    <a:pt x="15840" y="9203"/>
                  </a:cubicBezTo>
                  <a:cubicBezTo>
                    <a:pt x="15742" y="9224"/>
                    <a:pt x="15791" y="9224"/>
                    <a:pt x="15694" y="9224"/>
                  </a:cubicBezTo>
                  <a:cubicBezTo>
                    <a:pt x="15620" y="9203"/>
                    <a:pt x="15474" y="9203"/>
                    <a:pt x="15474" y="9203"/>
                  </a:cubicBezTo>
                  <a:cubicBezTo>
                    <a:pt x="15474" y="9203"/>
                    <a:pt x="15449" y="9287"/>
                    <a:pt x="15425" y="9224"/>
                  </a:cubicBezTo>
                  <a:cubicBezTo>
                    <a:pt x="15401" y="9182"/>
                    <a:pt x="15303" y="9140"/>
                    <a:pt x="15352" y="9098"/>
                  </a:cubicBezTo>
                  <a:cubicBezTo>
                    <a:pt x="15401" y="9035"/>
                    <a:pt x="15401" y="8993"/>
                    <a:pt x="15401" y="8972"/>
                  </a:cubicBezTo>
                  <a:cubicBezTo>
                    <a:pt x="15401" y="8951"/>
                    <a:pt x="15352" y="8867"/>
                    <a:pt x="15352" y="8867"/>
                  </a:cubicBezTo>
                  <a:cubicBezTo>
                    <a:pt x="15254" y="8867"/>
                    <a:pt x="15157" y="8867"/>
                    <a:pt x="15157" y="8867"/>
                  </a:cubicBezTo>
                  <a:cubicBezTo>
                    <a:pt x="15157" y="8867"/>
                    <a:pt x="15132" y="8762"/>
                    <a:pt x="15132" y="8741"/>
                  </a:cubicBezTo>
                  <a:cubicBezTo>
                    <a:pt x="15132" y="8699"/>
                    <a:pt x="14961" y="8594"/>
                    <a:pt x="14961" y="8573"/>
                  </a:cubicBezTo>
                  <a:cubicBezTo>
                    <a:pt x="14961" y="8531"/>
                    <a:pt x="14815" y="8363"/>
                    <a:pt x="14766" y="8258"/>
                  </a:cubicBezTo>
                  <a:cubicBezTo>
                    <a:pt x="14717" y="8153"/>
                    <a:pt x="14644" y="8068"/>
                    <a:pt x="14644" y="8068"/>
                  </a:cubicBezTo>
                  <a:cubicBezTo>
                    <a:pt x="14644" y="8068"/>
                    <a:pt x="14522" y="8068"/>
                    <a:pt x="14620" y="8026"/>
                  </a:cubicBezTo>
                  <a:cubicBezTo>
                    <a:pt x="14693" y="7984"/>
                    <a:pt x="14742" y="7963"/>
                    <a:pt x="14791" y="7942"/>
                  </a:cubicBezTo>
                  <a:cubicBezTo>
                    <a:pt x="14839" y="7921"/>
                    <a:pt x="14693" y="7900"/>
                    <a:pt x="14839" y="7921"/>
                  </a:cubicBezTo>
                  <a:cubicBezTo>
                    <a:pt x="14986" y="7942"/>
                    <a:pt x="15035" y="7942"/>
                    <a:pt x="15059" y="8005"/>
                  </a:cubicBezTo>
                  <a:cubicBezTo>
                    <a:pt x="15108" y="8089"/>
                    <a:pt x="15108" y="8111"/>
                    <a:pt x="15132" y="8153"/>
                  </a:cubicBezTo>
                  <a:cubicBezTo>
                    <a:pt x="15157" y="8216"/>
                    <a:pt x="15157" y="8279"/>
                    <a:pt x="15181" y="8342"/>
                  </a:cubicBezTo>
                  <a:cubicBezTo>
                    <a:pt x="15230" y="8405"/>
                    <a:pt x="15230" y="8447"/>
                    <a:pt x="15279" y="8468"/>
                  </a:cubicBezTo>
                  <a:cubicBezTo>
                    <a:pt x="15327" y="8489"/>
                    <a:pt x="15352" y="8489"/>
                    <a:pt x="15401" y="8510"/>
                  </a:cubicBezTo>
                  <a:cubicBezTo>
                    <a:pt x="15449" y="8531"/>
                    <a:pt x="15572" y="8615"/>
                    <a:pt x="15572" y="8615"/>
                  </a:cubicBezTo>
                  <a:cubicBezTo>
                    <a:pt x="15572" y="8615"/>
                    <a:pt x="15742" y="8762"/>
                    <a:pt x="15816" y="8762"/>
                  </a:cubicBezTo>
                  <a:cubicBezTo>
                    <a:pt x="15864" y="8762"/>
                    <a:pt x="15913" y="8783"/>
                    <a:pt x="15986" y="8741"/>
                  </a:cubicBezTo>
                  <a:cubicBezTo>
                    <a:pt x="16060" y="8720"/>
                    <a:pt x="16084" y="8678"/>
                    <a:pt x="16108" y="8678"/>
                  </a:cubicBezTo>
                  <a:cubicBezTo>
                    <a:pt x="16157" y="8678"/>
                    <a:pt x="16353" y="8636"/>
                    <a:pt x="16377" y="8678"/>
                  </a:cubicBezTo>
                  <a:cubicBezTo>
                    <a:pt x="16377" y="8720"/>
                    <a:pt x="16377" y="8762"/>
                    <a:pt x="16377" y="8804"/>
                  </a:cubicBezTo>
                  <a:cubicBezTo>
                    <a:pt x="16377" y="8825"/>
                    <a:pt x="16377" y="8867"/>
                    <a:pt x="16401" y="8888"/>
                  </a:cubicBezTo>
                  <a:cubicBezTo>
                    <a:pt x="16426" y="8909"/>
                    <a:pt x="16670" y="9035"/>
                    <a:pt x="16670" y="9035"/>
                  </a:cubicBezTo>
                  <a:cubicBezTo>
                    <a:pt x="16865" y="9098"/>
                    <a:pt x="16865" y="9098"/>
                    <a:pt x="16865" y="9098"/>
                  </a:cubicBezTo>
                  <a:cubicBezTo>
                    <a:pt x="16865" y="9098"/>
                    <a:pt x="16963" y="9098"/>
                    <a:pt x="17012" y="9119"/>
                  </a:cubicBezTo>
                  <a:cubicBezTo>
                    <a:pt x="17060" y="9161"/>
                    <a:pt x="17158" y="9182"/>
                    <a:pt x="17182" y="9182"/>
                  </a:cubicBezTo>
                  <a:cubicBezTo>
                    <a:pt x="17207" y="9161"/>
                    <a:pt x="17280" y="9161"/>
                    <a:pt x="17304" y="9140"/>
                  </a:cubicBezTo>
                  <a:cubicBezTo>
                    <a:pt x="17329" y="9140"/>
                    <a:pt x="17451" y="9119"/>
                    <a:pt x="17451" y="9119"/>
                  </a:cubicBezTo>
                  <a:cubicBezTo>
                    <a:pt x="17451" y="9119"/>
                    <a:pt x="17622" y="9056"/>
                    <a:pt x="17695" y="9119"/>
                  </a:cubicBezTo>
                  <a:cubicBezTo>
                    <a:pt x="17768" y="9203"/>
                    <a:pt x="17793" y="9287"/>
                    <a:pt x="17841" y="9329"/>
                  </a:cubicBezTo>
                  <a:cubicBezTo>
                    <a:pt x="17866" y="9371"/>
                    <a:pt x="17963" y="9350"/>
                    <a:pt x="17963" y="9392"/>
                  </a:cubicBezTo>
                  <a:cubicBezTo>
                    <a:pt x="17963" y="9434"/>
                    <a:pt x="17963" y="9434"/>
                    <a:pt x="17963" y="9434"/>
                  </a:cubicBezTo>
                  <a:cubicBezTo>
                    <a:pt x="17988" y="9518"/>
                    <a:pt x="17988" y="9518"/>
                    <a:pt x="17988" y="9518"/>
                  </a:cubicBezTo>
                  <a:cubicBezTo>
                    <a:pt x="18037" y="9581"/>
                    <a:pt x="18037" y="9581"/>
                    <a:pt x="18037" y="9581"/>
                  </a:cubicBezTo>
                  <a:cubicBezTo>
                    <a:pt x="18037" y="9581"/>
                    <a:pt x="18085" y="9644"/>
                    <a:pt x="18061" y="9665"/>
                  </a:cubicBezTo>
                  <a:cubicBezTo>
                    <a:pt x="18037" y="9686"/>
                    <a:pt x="17988" y="9749"/>
                    <a:pt x="17988" y="9749"/>
                  </a:cubicBezTo>
                  <a:cubicBezTo>
                    <a:pt x="17988" y="9812"/>
                    <a:pt x="17988" y="9812"/>
                    <a:pt x="17988" y="9812"/>
                  </a:cubicBezTo>
                  <a:cubicBezTo>
                    <a:pt x="17988" y="9812"/>
                    <a:pt x="18061" y="9833"/>
                    <a:pt x="18061" y="9875"/>
                  </a:cubicBezTo>
                  <a:cubicBezTo>
                    <a:pt x="18061" y="9896"/>
                    <a:pt x="18110" y="9918"/>
                    <a:pt x="18110" y="9960"/>
                  </a:cubicBezTo>
                  <a:cubicBezTo>
                    <a:pt x="18110" y="10002"/>
                    <a:pt x="18134" y="10023"/>
                    <a:pt x="18183" y="10065"/>
                  </a:cubicBezTo>
                  <a:cubicBezTo>
                    <a:pt x="18232" y="10086"/>
                    <a:pt x="18305" y="10149"/>
                    <a:pt x="18354" y="10128"/>
                  </a:cubicBezTo>
                  <a:cubicBezTo>
                    <a:pt x="18378" y="10128"/>
                    <a:pt x="18452" y="10086"/>
                    <a:pt x="18452" y="10086"/>
                  </a:cubicBezTo>
                  <a:cubicBezTo>
                    <a:pt x="18452" y="10086"/>
                    <a:pt x="18476" y="10002"/>
                    <a:pt x="18500" y="9981"/>
                  </a:cubicBezTo>
                  <a:cubicBezTo>
                    <a:pt x="18525" y="9960"/>
                    <a:pt x="18525" y="9981"/>
                    <a:pt x="18525" y="10044"/>
                  </a:cubicBezTo>
                  <a:cubicBezTo>
                    <a:pt x="18525" y="10086"/>
                    <a:pt x="18525" y="10107"/>
                    <a:pt x="18525" y="10149"/>
                  </a:cubicBezTo>
                  <a:cubicBezTo>
                    <a:pt x="18525" y="10170"/>
                    <a:pt x="18574" y="10338"/>
                    <a:pt x="18574" y="10338"/>
                  </a:cubicBezTo>
                  <a:cubicBezTo>
                    <a:pt x="18549" y="10527"/>
                    <a:pt x="18549" y="10527"/>
                    <a:pt x="18549" y="10527"/>
                  </a:cubicBezTo>
                  <a:cubicBezTo>
                    <a:pt x="18549" y="10527"/>
                    <a:pt x="18622" y="10842"/>
                    <a:pt x="18647" y="10926"/>
                  </a:cubicBezTo>
                  <a:cubicBezTo>
                    <a:pt x="18671" y="11031"/>
                    <a:pt x="18818" y="11220"/>
                    <a:pt x="18818" y="11262"/>
                  </a:cubicBezTo>
                  <a:cubicBezTo>
                    <a:pt x="18818" y="11304"/>
                    <a:pt x="18866" y="11325"/>
                    <a:pt x="18866" y="11388"/>
                  </a:cubicBezTo>
                  <a:cubicBezTo>
                    <a:pt x="18866" y="11430"/>
                    <a:pt x="18842" y="11704"/>
                    <a:pt x="18891" y="11788"/>
                  </a:cubicBezTo>
                  <a:cubicBezTo>
                    <a:pt x="18940" y="11851"/>
                    <a:pt x="18964" y="11809"/>
                    <a:pt x="18988" y="11914"/>
                  </a:cubicBezTo>
                  <a:cubicBezTo>
                    <a:pt x="18988" y="12019"/>
                    <a:pt x="18988" y="12061"/>
                    <a:pt x="18988" y="12082"/>
                  </a:cubicBezTo>
                  <a:cubicBezTo>
                    <a:pt x="18988" y="12124"/>
                    <a:pt x="19013" y="12124"/>
                    <a:pt x="19013" y="12187"/>
                  </a:cubicBezTo>
                  <a:cubicBezTo>
                    <a:pt x="19013" y="12250"/>
                    <a:pt x="19013" y="12397"/>
                    <a:pt x="19013" y="12397"/>
                  </a:cubicBezTo>
                  <a:cubicBezTo>
                    <a:pt x="19013" y="12397"/>
                    <a:pt x="18964" y="12460"/>
                    <a:pt x="19037" y="12460"/>
                  </a:cubicBezTo>
                  <a:cubicBezTo>
                    <a:pt x="19086" y="12439"/>
                    <a:pt x="19111" y="12439"/>
                    <a:pt x="19111" y="12397"/>
                  </a:cubicBezTo>
                  <a:cubicBezTo>
                    <a:pt x="19111" y="12355"/>
                    <a:pt x="19184" y="12334"/>
                    <a:pt x="19184" y="12271"/>
                  </a:cubicBezTo>
                  <a:cubicBezTo>
                    <a:pt x="19208" y="12229"/>
                    <a:pt x="19184" y="12187"/>
                    <a:pt x="19208" y="12145"/>
                  </a:cubicBezTo>
                  <a:cubicBezTo>
                    <a:pt x="19233" y="12082"/>
                    <a:pt x="19257" y="12040"/>
                    <a:pt x="19281" y="12019"/>
                  </a:cubicBezTo>
                  <a:cubicBezTo>
                    <a:pt x="19306" y="11998"/>
                    <a:pt x="19355" y="11956"/>
                    <a:pt x="19355" y="11872"/>
                  </a:cubicBezTo>
                  <a:cubicBezTo>
                    <a:pt x="19355" y="11809"/>
                    <a:pt x="19355" y="11788"/>
                    <a:pt x="19355" y="11746"/>
                  </a:cubicBezTo>
                  <a:cubicBezTo>
                    <a:pt x="19355" y="11704"/>
                    <a:pt x="19330" y="11661"/>
                    <a:pt x="19379" y="11598"/>
                  </a:cubicBezTo>
                  <a:cubicBezTo>
                    <a:pt x="19428" y="11535"/>
                    <a:pt x="19428" y="11409"/>
                    <a:pt x="19428" y="11367"/>
                  </a:cubicBezTo>
                  <a:cubicBezTo>
                    <a:pt x="19428" y="11304"/>
                    <a:pt x="19355" y="11199"/>
                    <a:pt x="19403" y="11157"/>
                  </a:cubicBezTo>
                  <a:cubicBezTo>
                    <a:pt x="19428" y="11094"/>
                    <a:pt x="19477" y="11031"/>
                    <a:pt x="19501" y="10968"/>
                  </a:cubicBezTo>
                  <a:cubicBezTo>
                    <a:pt x="19550" y="10926"/>
                    <a:pt x="19599" y="10779"/>
                    <a:pt x="19623" y="10737"/>
                  </a:cubicBezTo>
                  <a:cubicBezTo>
                    <a:pt x="19647" y="10674"/>
                    <a:pt x="19721" y="10527"/>
                    <a:pt x="19721" y="10527"/>
                  </a:cubicBezTo>
                  <a:cubicBezTo>
                    <a:pt x="19721" y="10527"/>
                    <a:pt x="19818" y="10317"/>
                    <a:pt x="19818" y="10233"/>
                  </a:cubicBezTo>
                  <a:cubicBezTo>
                    <a:pt x="19818" y="10149"/>
                    <a:pt x="19794" y="10044"/>
                    <a:pt x="19794" y="10044"/>
                  </a:cubicBezTo>
                  <a:cubicBezTo>
                    <a:pt x="19794" y="10044"/>
                    <a:pt x="19818" y="9960"/>
                    <a:pt x="19867" y="9960"/>
                  </a:cubicBezTo>
                  <a:cubicBezTo>
                    <a:pt x="19892" y="9960"/>
                    <a:pt x="19892" y="10023"/>
                    <a:pt x="19965" y="9960"/>
                  </a:cubicBezTo>
                  <a:cubicBezTo>
                    <a:pt x="20014" y="9918"/>
                    <a:pt x="20014" y="9918"/>
                    <a:pt x="20014" y="9918"/>
                  </a:cubicBezTo>
                  <a:cubicBezTo>
                    <a:pt x="20014" y="9918"/>
                    <a:pt x="20038" y="9833"/>
                    <a:pt x="20087" y="9875"/>
                  </a:cubicBezTo>
                  <a:cubicBezTo>
                    <a:pt x="20111" y="9896"/>
                    <a:pt x="20160" y="10002"/>
                    <a:pt x="20136" y="10065"/>
                  </a:cubicBezTo>
                  <a:cubicBezTo>
                    <a:pt x="20136" y="10128"/>
                    <a:pt x="20136" y="10149"/>
                    <a:pt x="20136" y="10191"/>
                  </a:cubicBezTo>
                  <a:cubicBezTo>
                    <a:pt x="20136" y="10233"/>
                    <a:pt x="20136" y="10233"/>
                    <a:pt x="20184" y="10359"/>
                  </a:cubicBezTo>
                  <a:cubicBezTo>
                    <a:pt x="20233" y="10464"/>
                    <a:pt x="20306" y="10590"/>
                    <a:pt x="20306" y="10632"/>
                  </a:cubicBezTo>
                  <a:cubicBezTo>
                    <a:pt x="20306" y="10695"/>
                    <a:pt x="20306" y="10674"/>
                    <a:pt x="20306" y="10779"/>
                  </a:cubicBezTo>
                  <a:cubicBezTo>
                    <a:pt x="20331" y="10884"/>
                    <a:pt x="20331" y="10884"/>
                    <a:pt x="20331" y="10884"/>
                  </a:cubicBezTo>
                  <a:cubicBezTo>
                    <a:pt x="20404" y="10926"/>
                    <a:pt x="20404" y="10926"/>
                    <a:pt x="20404" y="10926"/>
                  </a:cubicBezTo>
                  <a:cubicBezTo>
                    <a:pt x="20428" y="11073"/>
                    <a:pt x="20428" y="11073"/>
                    <a:pt x="20428" y="11073"/>
                  </a:cubicBezTo>
                  <a:cubicBezTo>
                    <a:pt x="20428" y="11073"/>
                    <a:pt x="20428" y="11115"/>
                    <a:pt x="20428" y="11157"/>
                  </a:cubicBezTo>
                  <a:cubicBezTo>
                    <a:pt x="20404" y="11199"/>
                    <a:pt x="20453" y="11704"/>
                    <a:pt x="20453" y="11704"/>
                  </a:cubicBezTo>
                  <a:cubicBezTo>
                    <a:pt x="20453" y="11704"/>
                    <a:pt x="20428" y="11704"/>
                    <a:pt x="20428" y="11830"/>
                  </a:cubicBezTo>
                  <a:cubicBezTo>
                    <a:pt x="20428" y="11977"/>
                    <a:pt x="20453" y="12124"/>
                    <a:pt x="20453" y="12124"/>
                  </a:cubicBezTo>
                  <a:cubicBezTo>
                    <a:pt x="20477" y="12229"/>
                    <a:pt x="20477" y="12229"/>
                    <a:pt x="20477" y="12229"/>
                  </a:cubicBezTo>
                  <a:cubicBezTo>
                    <a:pt x="20477" y="12229"/>
                    <a:pt x="21600" y="6955"/>
                    <a:pt x="16963" y="1660"/>
                  </a:cubicBezTo>
                  <a:moveTo>
                    <a:pt x="11593" y="4391"/>
                  </a:moveTo>
                  <a:cubicBezTo>
                    <a:pt x="11593" y="4349"/>
                    <a:pt x="11618" y="4286"/>
                    <a:pt x="11642" y="4286"/>
                  </a:cubicBezTo>
                  <a:cubicBezTo>
                    <a:pt x="11691" y="4286"/>
                    <a:pt x="11715" y="4265"/>
                    <a:pt x="11764" y="4265"/>
                  </a:cubicBezTo>
                  <a:cubicBezTo>
                    <a:pt x="11788" y="4265"/>
                    <a:pt x="11764" y="4265"/>
                    <a:pt x="11837" y="4265"/>
                  </a:cubicBezTo>
                  <a:cubicBezTo>
                    <a:pt x="11886" y="4244"/>
                    <a:pt x="11886" y="4244"/>
                    <a:pt x="11911" y="4223"/>
                  </a:cubicBezTo>
                  <a:cubicBezTo>
                    <a:pt x="11935" y="4202"/>
                    <a:pt x="11886" y="4202"/>
                    <a:pt x="11935" y="4202"/>
                  </a:cubicBezTo>
                  <a:cubicBezTo>
                    <a:pt x="11984" y="4181"/>
                    <a:pt x="12057" y="4181"/>
                    <a:pt x="12057" y="4202"/>
                  </a:cubicBezTo>
                  <a:cubicBezTo>
                    <a:pt x="12081" y="4223"/>
                    <a:pt x="12081" y="4244"/>
                    <a:pt x="12081" y="4286"/>
                  </a:cubicBezTo>
                  <a:cubicBezTo>
                    <a:pt x="12057" y="4328"/>
                    <a:pt x="12033" y="4286"/>
                    <a:pt x="12057" y="4328"/>
                  </a:cubicBezTo>
                  <a:cubicBezTo>
                    <a:pt x="12081" y="4328"/>
                    <a:pt x="12081" y="4328"/>
                    <a:pt x="12081" y="4328"/>
                  </a:cubicBezTo>
                  <a:cubicBezTo>
                    <a:pt x="12081" y="4328"/>
                    <a:pt x="12081" y="4307"/>
                    <a:pt x="12081" y="4349"/>
                  </a:cubicBezTo>
                  <a:cubicBezTo>
                    <a:pt x="12106" y="4412"/>
                    <a:pt x="12130" y="4433"/>
                    <a:pt x="12081" y="4454"/>
                  </a:cubicBezTo>
                  <a:cubicBezTo>
                    <a:pt x="12057" y="4475"/>
                    <a:pt x="12057" y="4475"/>
                    <a:pt x="11984" y="4475"/>
                  </a:cubicBezTo>
                  <a:cubicBezTo>
                    <a:pt x="11911" y="4475"/>
                    <a:pt x="11911" y="4475"/>
                    <a:pt x="11813" y="4475"/>
                  </a:cubicBezTo>
                  <a:cubicBezTo>
                    <a:pt x="11740" y="4454"/>
                    <a:pt x="11691" y="4454"/>
                    <a:pt x="11666" y="4433"/>
                  </a:cubicBezTo>
                  <a:cubicBezTo>
                    <a:pt x="11642" y="4433"/>
                    <a:pt x="11569" y="4412"/>
                    <a:pt x="11593" y="4391"/>
                  </a:cubicBezTo>
                  <a:moveTo>
                    <a:pt x="10275" y="4938"/>
                  </a:moveTo>
                  <a:cubicBezTo>
                    <a:pt x="10300" y="4875"/>
                    <a:pt x="10324" y="4896"/>
                    <a:pt x="10348" y="4875"/>
                  </a:cubicBezTo>
                  <a:cubicBezTo>
                    <a:pt x="10373" y="4854"/>
                    <a:pt x="10422" y="4854"/>
                    <a:pt x="10422" y="4833"/>
                  </a:cubicBezTo>
                  <a:cubicBezTo>
                    <a:pt x="10446" y="4812"/>
                    <a:pt x="10446" y="4791"/>
                    <a:pt x="10422" y="4749"/>
                  </a:cubicBezTo>
                  <a:cubicBezTo>
                    <a:pt x="10397" y="4728"/>
                    <a:pt x="10446" y="4707"/>
                    <a:pt x="10446" y="4644"/>
                  </a:cubicBezTo>
                  <a:cubicBezTo>
                    <a:pt x="10471" y="4602"/>
                    <a:pt x="10471" y="4623"/>
                    <a:pt x="10495" y="4581"/>
                  </a:cubicBezTo>
                  <a:cubicBezTo>
                    <a:pt x="10519" y="4560"/>
                    <a:pt x="10544" y="4560"/>
                    <a:pt x="10568" y="4496"/>
                  </a:cubicBezTo>
                  <a:cubicBezTo>
                    <a:pt x="10617" y="4433"/>
                    <a:pt x="10568" y="4496"/>
                    <a:pt x="10617" y="4433"/>
                  </a:cubicBezTo>
                  <a:cubicBezTo>
                    <a:pt x="10641" y="4370"/>
                    <a:pt x="10641" y="4349"/>
                    <a:pt x="10641" y="4286"/>
                  </a:cubicBezTo>
                  <a:cubicBezTo>
                    <a:pt x="10641" y="4223"/>
                    <a:pt x="10715" y="4244"/>
                    <a:pt x="10788" y="4223"/>
                  </a:cubicBezTo>
                  <a:cubicBezTo>
                    <a:pt x="10837" y="4181"/>
                    <a:pt x="10837" y="4223"/>
                    <a:pt x="10837" y="4223"/>
                  </a:cubicBezTo>
                  <a:cubicBezTo>
                    <a:pt x="10910" y="4286"/>
                    <a:pt x="10910" y="4286"/>
                    <a:pt x="10910" y="4286"/>
                  </a:cubicBezTo>
                  <a:cubicBezTo>
                    <a:pt x="10910" y="4286"/>
                    <a:pt x="10983" y="4328"/>
                    <a:pt x="11081" y="4349"/>
                  </a:cubicBezTo>
                  <a:cubicBezTo>
                    <a:pt x="11178" y="4370"/>
                    <a:pt x="11081" y="4391"/>
                    <a:pt x="11081" y="4412"/>
                  </a:cubicBezTo>
                  <a:cubicBezTo>
                    <a:pt x="11081" y="4433"/>
                    <a:pt x="11129" y="4475"/>
                    <a:pt x="11154" y="4496"/>
                  </a:cubicBezTo>
                  <a:cubicBezTo>
                    <a:pt x="11178" y="4518"/>
                    <a:pt x="11203" y="4518"/>
                    <a:pt x="11252" y="4518"/>
                  </a:cubicBezTo>
                  <a:cubicBezTo>
                    <a:pt x="11276" y="4539"/>
                    <a:pt x="11252" y="4602"/>
                    <a:pt x="11252" y="4623"/>
                  </a:cubicBezTo>
                  <a:cubicBezTo>
                    <a:pt x="11252" y="4644"/>
                    <a:pt x="11325" y="4686"/>
                    <a:pt x="11349" y="4707"/>
                  </a:cubicBezTo>
                  <a:cubicBezTo>
                    <a:pt x="11374" y="4707"/>
                    <a:pt x="11374" y="4686"/>
                    <a:pt x="11422" y="4686"/>
                  </a:cubicBezTo>
                  <a:cubicBezTo>
                    <a:pt x="11471" y="4665"/>
                    <a:pt x="11496" y="4686"/>
                    <a:pt x="11544" y="4686"/>
                  </a:cubicBezTo>
                  <a:cubicBezTo>
                    <a:pt x="11569" y="4686"/>
                    <a:pt x="11593" y="4686"/>
                    <a:pt x="11642" y="4665"/>
                  </a:cubicBezTo>
                  <a:cubicBezTo>
                    <a:pt x="11666" y="4644"/>
                    <a:pt x="11715" y="4623"/>
                    <a:pt x="11764" y="4602"/>
                  </a:cubicBezTo>
                  <a:cubicBezTo>
                    <a:pt x="11813" y="4602"/>
                    <a:pt x="11886" y="4623"/>
                    <a:pt x="11911" y="4623"/>
                  </a:cubicBezTo>
                  <a:cubicBezTo>
                    <a:pt x="11935" y="4644"/>
                    <a:pt x="12033" y="4686"/>
                    <a:pt x="12106" y="4707"/>
                  </a:cubicBezTo>
                  <a:cubicBezTo>
                    <a:pt x="12179" y="4728"/>
                    <a:pt x="12203" y="4749"/>
                    <a:pt x="12252" y="4791"/>
                  </a:cubicBezTo>
                  <a:cubicBezTo>
                    <a:pt x="12301" y="4833"/>
                    <a:pt x="12350" y="4854"/>
                    <a:pt x="12374" y="4896"/>
                  </a:cubicBezTo>
                  <a:cubicBezTo>
                    <a:pt x="12423" y="4917"/>
                    <a:pt x="12521" y="4938"/>
                    <a:pt x="12569" y="4959"/>
                  </a:cubicBezTo>
                  <a:cubicBezTo>
                    <a:pt x="12618" y="4980"/>
                    <a:pt x="12692" y="5085"/>
                    <a:pt x="12740" y="5106"/>
                  </a:cubicBezTo>
                  <a:cubicBezTo>
                    <a:pt x="12765" y="5127"/>
                    <a:pt x="12838" y="5169"/>
                    <a:pt x="12887" y="5190"/>
                  </a:cubicBezTo>
                  <a:cubicBezTo>
                    <a:pt x="12911" y="5211"/>
                    <a:pt x="12911" y="5232"/>
                    <a:pt x="12960" y="5295"/>
                  </a:cubicBezTo>
                  <a:cubicBezTo>
                    <a:pt x="13009" y="5358"/>
                    <a:pt x="12936" y="5379"/>
                    <a:pt x="12936" y="5379"/>
                  </a:cubicBezTo>
                  <a:cubicBezTo>
                    <a:pt x="12936" y="5379"/>
                    <a:pt x="12862" y="5421"/>
                    <a:pt x="12838" y="5421"/>
                  </a:cubicBezTo>
                  <a:cubicBezTo>
                    <a:pt x="12814" y="5421"/>
                    <a:pt x="12789" y="5484"/>
                    <a:pt x="12765" y="5484"/>
                  </a:cubicBezTo>
                  <a:cubicBezTo>
                    <a:pt x="12740" y="5484"/>
                    <a:pt x="12667" y="5484"/>
                    <a:pt x="12618" y="5463"/>
                  </a:cubicBezTo>
                  <a:cubicBezTo>
                    <a:pt x="12545" y="5421"/>
                    <a:pt x="12618" y="5463"/>
                    <a:pt x="12569" y="5421"/>
                  </a:cubicBezTo>
                  <a:cubicBezTo>
                    <a:pt x="12521" y="5379"/>
                    <a:pt x="12545" y="5421"/>
                    <a:pt x="12496" y="5442"/>
                  </a:cubicBezTo>
                  <a:cubicBezTo>
                    <a:pt x="12447" y="5442"/>
                    <a:pt x="12472" y="5442"/>
                    <a:pt x="12447" y="5463"/>
                  </a:cubicBezTo>
                  <a:cubicBezTo>
                    <a:pt x="12423" y="5484"/>
                    <a:pt x="12399" y="5484"/>
                    <a:pt x="12350" y="5463"/>
                  </a:cubicBezTo>
                  <a:cubicBezTo>
                    <a:pt x="12350" y="5463"/>
                    <a:pt x="12130" y="5379"/>
                    <a:pt x="12106" y="5358"/>
                  </a:cubicBezTo>
                  <a:cubicBezTo>
                    <a:pt x="12081" y="5337"/>
                    <a:pt x="12008" y="5337"/>
                    <a:pt x="12008" y="5337"/>
                  </a:cubicBezTo>
                  <a:cubicBezTo>
                    <a:pt x="12008" y="5337"/>
                    <a:pt x="11788" y="5295"/>
                    <a:pt x="11764" y="5274"/>
                  </a:cubicBezTo>
                  <a:cubicBezTo>
                    <a:pt x="11740" y="5253"/>
                    <a:pt x="11740" y="5253"/>
                    <a:pt x="11691" y="5232"/>
                  </a:cubicBezTo>
                  <a:cubicBezTo>
                    <a:pt x="11642" y="5211"/>
                    <a:pt x="11593" y="5211"/>
                    <a:pt x="11544" y="5211"/>
                  </a:cubicBezTo>
                  <a:cubicBezTo>
                    <a:pt x="11520" y="5211"/>
                    <a:pt x="11496" y="5211"/>
                    <a:pt x="11471" y="5211"/>
                  </a:cubicBezTo>
                  <a:cubicBezTo>
                    <a:pt x="11422" y="5190"/>
                    <a:pt x="11252" y="5211"/>
                    <a:pt x="11178" y="5211"/>
                  </a:cubicBezTo>
                  <a:cubicBezTo>
                    <a:pt x="11129" y="5211"/>
                    <a:pt x="11105" y="5253"/>
                    <a:pt x="11105" y="5253"/>
                  </a:cubicBezTo>
                  <a:cubicBezTo>
                    <a:pt x="11105" y="5253"/>
                    <a:pt x="11032" y="5316"/>
                    <a:pt x="10959" y="5358"/>
                  </a:cubicBezTo>
                  <a:cubicBezTo>
                    <a:pt x="10885" y="5379"/>
                    <a:pt x="10861" y="5358"/>
                    <a:pt x="10812" y="5358"/>
                  </a:cubicBezTo>
                  <a:cubicBezTo>
                    <a:pt x="10788" y="5337"/>
                    <a:pt x="10666" y="5295"/>
                    <a:pt x="10617" y="5295"/>
                  </a:cubicBezTo>
                  <a:cubicBezTo>
                    <a:pt x="10568" y="5274"/>
                    <a:pt x="10495" y="5295"/>
                    <a:pt x="10397" y="5274"/>
                  </a:cubicBezTo>
                  <a:cubicBezTo>
                    <a:pt x="10300" y="5253"/>
                    <a:pt x="10324" y="5211"/>
                    <a:pt x="10300" y="5169"/>
                  </a:cubicBezTo>
                  <a:cubicBezTo>
                    <a:pt x="10300" y="5148"/>
                    <a:pt x="10275" y="5106"/>
                    <a:pt x="10251" y="5064"/>
                  </a:cubicBezTo>
                  <a:cubicBezTo>
                    <a:pt x="10251" y="5043"/>
                    <a:pt x="10251" y="4980"/>
                    <a:pt x="10275" y="4938"/>
                  </a:cubicBezTo>
                  <a:moveTo>
                    <a:pt x="7029" y="2353"/>
                  </a:moveTo>
                  <a:cubicBezTo>
                    <a:pt x="7078" y="2353"/>
                    <a:pt x="7151" y="2353"/>
                    <a:pt x="7224" y="2353"/>
                  </a:cubicBezTo>
                  <a:cubicBezTo>
                    <a:pt x="7298" y="2332"/>
                    <a:pt x="7395" y="2269"/>
                    <a:pt x="7395" y="2269"/>
                  </a:cubicBezTo>
                  <a:cubicBezTo>
                    <a:pt x="7395" y="2269"/>
                    <a:pt x="7395" y="2269"/>
                    <a:pt x="7395" y="2206"/>
                  </a:cubicBezTo>
                  <a:cubicBezTo>
                    <a:pt x="7420" y="2143"/>
                    <a:pt x="7591" y="2206"/>
                    <a:pt x="7664" y="2227"/>
                  </a:cubicBezTo>
                  <a:cubicBezTo>
                    <a:pt x="7786" y="2248"/>
                    <a:pt x="7761" y="2143"/>
                    <a:pt x="7761" y="2143"/>
                  </a:cubicBezTo>
                  <a:cubicBezTo>
                    <a:pt x="7761" y="2143"/>
                    <a:pt x="7761" y="2143"/>
                    <a:pt x="7761" y="2101"/>
                  </a:cubicBezTo>
                  <a:cubicBezTo>
                    <a:pt x="7737" y="2059"/>
                    <a:pt x="7737" y="2038"/>
                    <a:pt x="7737" y="2038"/>
                  </a:cubicBezTo>
                  <a:cubicBezTo>
                    <a:pt x="7713" y="1975"/>
                    <a:pt x="7713" y="1975"/>
                    <a:pt x="7713" y="1975"/>
                  </a:cubicBezTo>
                  <a:cubicBezTo>
                    <a:pt x="7713" y="1975"/>
                    <a:pt x="7713" y="1975"/>
                    <a:pt x="7688" y="1954"/>
                  </a:cubicBezTo>
                  <a:cubicBezTo>
                    <a:pt x="7639" y="1933"/>
                    <a:pt x="7639" y="1891"/>
                    <a:pt x="7639" y="1849"/>
                  </a:cubicBezTo>
                  <a:cubicBezTo>
                    <a:pt x="7639" y="1828"/>
                    <a:pt x="7713" y="1765"/>
                    <a:pt x="7713" y="1765"/>
                  </a:cubicBezTo>
                  <a:cubicBezTo>
                    <a:pt x="7713" y="1765"/>
                    <a:pt x="7761" y="1765"/>
                    <a:pt x="7932" y="1744"/>
                  </a:cubicBezTo>
                  <a:cubicBezTo>
                    <a:pt x="8079" y="1723"/>
                    <a:pt x="7932" y="1744"/>
                    <a:pt x="7981" y="1702"/>
                  </a:cubicBezTo>
                  <a:cubicBezTo>
                    <a:pt x="8054" y="1660"/>
                    <a:pt x="7981" y="1702"/>
                    <a:pt x="8079" y="1639"/>
                  </a:cubicBezTo>
                  <a:cubicBezTo>
                    <a:pt x="8152" y="1597"/>
                    <a:pt x="8079" y="1639"/>
                    <a:pt x="8005" y="1597"/>
                  </a:cubicBezTo>
                  <a:cubicBezTo>
                    <a:pt x="7981" y="1555"/>
                    <a:pt x="7981" y="1555"/>
                    <a:pt x="7981" y="1555"/>
                  </a:cubicBezTo>
                  <a:cubicBezTo>
                    <a:pt x="7981" y="1576"/>
                    <a:pt x="7981" y="1576"/>
                    <a:pt x="7957" y="1555"/>
                  </a:cubicBezTo>
                  <a:cubicBezTo>
                    <a:pt x="7908" y="1513"/>
                    <a:pt x="7932" y="1492"/>
                    <a:pt x="7908" y="1450"/>
                  </a:cubicBezTo>
                  <a:cubicBezTo>
                    <a:pt x="7883" y="1429"/>
                    <a:pt x="7835" y="1429"/>
                    <a:pt x="7713" y="1345"/>
                  </a:cubicBezTo>
                  <a:cubicBezTo>
                    <a:pt x="7664" y="1324"/>
                    <a:pt x="7664" y="1324"/>
                    <a:pt x="7688" y="1324"/>
                  </a:cubicBezTo>
                  <a:cubicBezTo>
                    <a:pt x="7688" y="1324"/>
                    <a:pt x="7737" y="1324"/>
                    <a:pt x="7737" y="1303"/>
                  </a:cubicBezTo>
                  <a:cubicBezTo>
                    <a:pt x="7737" y="1240"/>
                    <a:pt x="7737" y="1219"/>
                    <a:pt x="7737" y="1219"/>
                  </a:cubicBezTo>
                  <a:cubicBezTo>
                    <a:pt x="7737" y="1219"/>
                    <a:pt x="7810" y="1135"/>
                    <a:pt x="7859" y="1114"/>
                  </a:cubicBezTo>
                  <a:cubicBezTo>
                    <a:pt x="7932" y="1072"/>
                    <a:pt x="8030" y="1072"/>
                    <a:pt x="8103" y="1030"/>
                  </a:cubicBezTo>
                  <a:cubicBezTo>
                    <a:pt x="8176" y="1009"/>
                    <a:pt x="8201" y="988"/>
                    <a:pt x="8274" y="967"/>
                  </a:cubicBezTo>
                  <a:cubicBezTo>
                    <a:pt x="8323" y="946"/>
                    <a:pt x="8274" y="904"/>
                    <a:pt x="8298" y="819"/>
                  </a:cubicBezTo>
                  <a:cubicBezTo>
                    <a:pt x="8323" y="756"/>
                    <a:pt x="8347" y="777"/>
                    <a:pt x="8420" y="714"/>
                  </a:cubicBezTo>
                  <a:cubicBezTo>
                    <a:pt x="8469" y="651"/>
                    <a:pt x="8494" y="672"/>
                    <a:pt x="8494" y="672"/>
                  </a:cubicBezTo>
                  <a:cubicBezTo>
                    <a:pt x="8494" y="672"/>
                    <a:pt x="8664" y="651"/>
                    <a:pt x="8738" y="651"/>
                  </a:cubicBezTo>
                  <a:cubicBezTo>
                    <a:pt x="8811" y="651"/>
                    <a:pt x="8835" y="672"/>
                    <a:pt x="8884" y="735"/>
                  </a:cubicBezTo>
                  <a:cubicBezTo>
                    <a:pt x="8933" y="798"/>
                    <a:pt x="8835" y="798"/>
                    <a:pt x="8762" y="798"/>
                  </a:cubicBezTo>
                  <a:cubicBezTo>
                    <a:pt x="8664" y="798"/>
                    <a:pt x="8640" y="946"/>
                    <a:pt x="8567" y="967"/>
                  </a:cubicBezTo>
                  <a:cubicBezTo>
                    <a:pt x="8494" y="988"/>
                    <a:pt x="8445" y="1030"/>
                    <a:pt x="8445" y="1030"/>
                  </a:cubicBezTo>
                  <a:cubicBezTo>
                    <a:pt x="8445" y="1030"/>
                    <a:pt x="8396" y="1030"/>
                    <a:pt x="8323" y="1072"/>
                  </a:cubicBezTo>
                  <a:cubicBezTo>
                    <a:pt x="8274" y="1114"/>
                    <a:pt x="8347" y="1156"/>
                    <a:pt x="8347" y="1156"/>
                  </a:cubicBezTo>
                  <a:cubicBezTo>
                    <a:pt x="8347" y="1156"/>
                    <a:pt x="8347" y="1156"/>
                    <a:pt x="8396" y="1240"/>
                  </a:cubicBezTo>
                  <a:cubicBezTo>
                    <a:pt x="8420" y="1303"/>
                    <a:pt x="8396" y="1450"/>
                    <a:pt x="8396" y="1450"/>
                  </a:cubicBezTo>
                  <a:cubicBezTo>
                    <a:pt x="8420" y="1513"/>
                    <a:pt x="8420" y="1513"/>
                    <a:pt x="8420" y="1513"/>
                  </a:cubicBezTo>
                  <a:cubicBezTo>
                    <a:pt x="8542" y="1576"/>
                    <a:pt x="8542" y="1576"/>
                    <a:pt x="8542" y="1576"/>
                  </a:cubicBezTo>
                  <a:cubicBezTo>
                    <a:pt x="8542" y="1576"/>
                    <a:pt x="8689" y="1597"/>
                    <a:pt x="8835" y="1597"/>
                  </a:cubicBezTo>
                  <a:cubicBezTo>
                    <a:pt x="8982" y="1576"/>
                    <a:pt x="8957" y="1597"/>
                    <a:pt x="9031" y="1597"/>
                  </a:cubicBezTo>
                  <a:cubicBezTo>
                    <a:pt x="9128" y="1597"/>
                    <a:pt x="9153" y="1618"/>
                    <a:pt x="9323" y="1618"/>
                  </a:cubicBezTo>
                  <a:cubicBezTo>
                    <a:pt x="9494" y="1618"/>
                    <a:pt x="9421" y="1618"/>
                    <a:pt x="9470" y="1597"/>
                  </a:cubicBezTo>
                  <a:cubicBezTo>
                    <a:pt x="9494" y="1555"/>
                    <a:pt x="9616" y="1576"/>
                    <a:pt x="9616" y="1576"/>
                  </a:cubicBezTo>
                  <a:cubicBezTo>
                    <a:pt x="9616" y="1576"/>
                    <a:pt x="9714" y="1597"/>
                    <a:pt x="9763" y="1618"/>
                  </a:cubicBezTo>
                  <a:cubicBezTo>
                    <a:pt x="9812" y="1639"/>
                    <a:pt x="9714" y="1660"/>
                    <a:pt x="9714" y="1660"/>
                  </a:cubicBezTo>
                  <a:cubicBezTo>
                    <a:pt x="9714" y="1660"/>
                    <a:pt x="9689" y="1723"/>
                    <a:pt x="9665" y="1744"/>
                  </a:cubicBezTo>
                  <a:cubicBezTo>
                    <a:pt x="9641" y="1786"/>
                    <a:pt x="9470" y="1765"/>
                    <a:pt x="9470" y="1765"/>
                  </a:cubicBezTo>
                  <a:cubicBezTo>
                    <a:pt x="9397" y="1744"/>
                    <a:pt x="9397" y="1744"/>
                    <a:pt x="9397" y="1744"/>
                  </a:cubicBezTo>
                  <a:cubicBezTo>
                    <a:pt x="9226" y="1723"/>
                    <a:pt x="9226" y="1723"/>
                    <a:pt x="9226" y="1723"/>
                  </a:cubicBezTo>
                  <a:cubicBezTo>
                    <a:pt x="9226" y="1723"/>
                    <a:pt x="9104" y="1723"/>
                    <a:pt x="9055" y="1723"/>
                  </a:cubicBezTo>
                  <a:cubicBezTo>
                    <a:pt x="9006" y="1723"/>
                    <a:pt x="8933" y="1723"/>
                    <a:pt x="8884" y="1723"/>
                  </a:cubicBezTo>
                  <a:cubicBezTo>
                    <a:pt x="8835" y="1723"/>
                    <a:pt x="8786" y="1744"/>
                    <a:pt x="8738" y="1744"/>
                  </a:cubicBezTo>
                  <a:cubicBezTo>
                    <a:pt x="8689" y="1744"/>
                    <a:pt x="8664" y="1744"/>
                    <a:pt x="8591" y="1744"/>
                  </a:cubicBezTo>
                  <a:cubicBezTo>
                    <a:pt x="8542" y="1744"/>
                    <a:pt x="8494" y="1765"/>
                    <a:pt x="8494" y="1765"/>
                  </a:cubicBezTo>
                  <a:cubicBezTo>
                    <a:pt x="8567" y="1912"/>
                    <a:pt x="8567" y="1912"/>
                    <a:pt x="8567" y="1912"/>
                  </a:cubicBezTo>
                  <a:cubicBezTo>
                    <a:pt x="8567" y="1912"/>
                    <a:pt x="8542" y="1996"/>
                    <a:pt x="8445" y="2059"/>
                  </a:cubicBezTo>
                  <a:cubicBezTo>
                    <a:pt x="8347" y="2122"/>
                    <a:pt x="8469" y="2122"/>
                    <a:pt x="8469" y="2122"/>
                  </a:cubicBezTo>
                  <a:cubicBezTo>
                    <a:pt x="8469" y="2122"/>
                    <a:pt x="8542" y="2311"/>
                    <a:pt x="8518" y="2353"/>
                  </a:cubicBezTo>
                  <a:cubicBezTo>
                    <a:pt x="8518" y="2416"/>
                    <a:pt x="8420" y="2374"/>
                    <a:pt x="8420" y="2374"/>
                  </a:cubicBezTo>
                  <a:cubicBezTo>
                    <a:pt x="8420" y="2374"/>
                    <a:pt x="8201" y="2563"/>
                    <a:pt x="8127" y="2542"/>
                  </a:cubicBezTo>
                  <a:cubicBezTo>
                    <a:pt x="8079" y="2542"/>
                    <a:pt x="8079" y="2458"/>
                    <a:pt x="8054" y="2416"/>
                  </a:cubicBezTo>
                  <a:cubicBezTo>
                    <a:pt x="8005" y="2374"/>
                    <a:pt x="7957" y="2437"/>
                    <a:pt x="7859" y="2437"/>
                  </a:cubicBezTo>
                  <a:cubicBezTo>
                    <a:pt x="7786" y="2437"/>
                    <a:pt x="7737" y="2458"/>
                    <a:pt x="7664" y="2458"/>
                  </a:cubicBezTo>
                  <a:cubicBezTo>
                    <a:pt x="7591" y="2458"/>
                    <a:pt x="7615" y="2542"/>
                    <a:pt x="7542" y="2626"/>
                  </a:cubicBezTo>
                  <a:cubicBezTo>
                    <a:pt x="7468" y="2689"/>
                    <a:pt x="7273" y="2605"/>
                    <a:pt x="7224" y="2542"/>
                  </a:cubicBezTo>
                  <a:cubicBezTo>
                    <a:pt x="7176" y="2500"/>
                    <a:pt x="7176" y="2500"/>
                    <a:pt x="7176" y="2500"/>
                  </a:cubicBezTo>
                  <a:cubicBezTo>
                    <a:pt x="7176" y="2521"/>
                    <a:pt x="7176" y="2521"/>
                    <a:pt x="7127" y="2500"/>
                  </a:cubicBezTo>
                  <a:cubicBezTo>
                    <a:pt x="7054" y="2458"/>
                    <a:pt x="7029" y="2500"/>
                    <a:pt x="6907" y="2437"/>
                  </a:cubicBezTo>
                  <a:cubicBezTo>
                    <a:pt x="6809" y="2374"/>
                    <a:pt x="7005" y="2374"/>
                    <a:pt x="7029" y="2353"/>
                  </a:cubicBezTo>
                  <a:moveTo>
                    <a:pt x="4759" y="12082"/>
                  </a:moveTo>
                  <a:cubicBezTo>
                    <a:pt x="4735" y="12145"/>
                    <a:pt x="4735" y="12145"/>
                    <a:pt x="4735" y="12145"/>
                  </a:cubicBezTo>
                  <a:cubicBezTo>
                    <a:pt x="4735" y="12145"/>
                    <a:pt x="4686" y="12145"/>
                    <a:pt x="4662" y="12145"/>
                  </a:cubicBezTo>
                  <a:cubicBezTo>
                    <a:pt x="4637" y="12145"/>
                    <a:pt x="4564" y="12166"/>
                    <a:pt x="4564" y="12166"/>
                  </a:cubicBezTo>
                  <a:cubicBezTo>
                    <a:pt x="4564" y="12166"/>
                    <a:pt x="4491" y="12166"/>
                    <a:pt x="4466" y="12166"/>
                  </a:cubicBezTo>
                  <a:cubicBezTo>
                    <a:pt x="4442" y="12166"/>
                    <a:pt x="4442" y="12208"/>
                    <a:pt x="4442" y="12208"/>
                  </a:cubicBezTo>
                  <a:cubicBezTo>
                    <a:pt x="4418" y="12250"/>
                    <a:pt x="4418" y="12250"/>
                    <a:pt x="4418" y="12250"/>
                  </a:cubicBezTo>
                  <a:cubicBezTo>
                    <a:pt x="4418" y="12250"/>
                    <a:pt x="4369" y="12250"/>
                    <a:pt x="4320" y="12250"/>
                  </a:cubicBezTo>
                  <a:cubicBezTo>
                    <a:pt x="4271" y="12250"/>
                    <a:pt x="4296" y="12250"/>
                    <a:pt x="4271" y="12250"/>
                  </a:cubicBezTo>
                  <a:cubicBezTo>
                    <a:pt x="4222" y="12250"/>
                    <a:pt x="4247" y="12229"/>
                    <a:pt x="4247" y="12229"/>
                  </a:cubicBezTo>
                  <a:cubicBezTo>
                    <a:pt x="4247" y="12229"/>
                    <a:pt x="4247" y="12187"/>
                    <a:pt x="4222" y="12145"/>
                  </a:cubicBezTo>
                  <a:cubicBezTo>
                    <a:pt x="4198" y="12124"/>
                    <a:pt x="4222" y="12145"/>
                    <a:pt x="4149" y="12166"/>
                  </a:cubicBezTo>
                  <a:cubicBezTo>
                    <a:pt x="4052" y="12166"/>
                    <a:pt x="4149" y="12208"/>
                    <a:pt x="4149" y="12208"/>
                  </a:cubicBezTo>
                  <a:cubicBezTo>
                    <a:pt x="4149" y="12208"/>
                    <a:pt x="4149" y="12250"/>
                    <a:pt x="4125" y="12271"/>
                  </a:cubicBezTo>
                  <a:cubicBezTo>
                    <a:pt x="4100" y="12292"/>
                    <a:pt x="4100" y="12271"/>
                    <a:pt x="4052" y="12250"/>
                  </a:cubicBezTo>
                  <a:cubicBezTo>
                    <a:pt x="4027" y="12250"/>
                    <a:pt x="4027" y="12250"/>
                    <a:pt x="4027" y="12250"/>
                  </a:cubicBezTo>
                  <a:cubicBezTo>
                    <a:pt x="4027" y="12250"/>
                    <a:pt x="4027" y="12250"/>
                    <a:pt x="4027" y="12250"/>
                  </a:cubicBezTo>
                  <a:cubicBezTo>
                    <a:pt x="4003" y="12229"/>
                    <a:pt x="3978" y="12250"/>
                    <a:pt x="3954" y="12250"/>
                  </a:cubicBezTo>
                  <a:cubicBezTo>
                    <a:pt x="3905" y="12250"/>
                    <a:pt x="3905" y="12250"/>
                    <a:pt x="3856" y="12250"/>
                  </a:cubicBezTo>
                  <a:cubicBezTo>
                    <a:pt x="3807" y="12271"/>
                    <a:pt x="3783" y="12271"/>
                    <a:pt x="3661" y="12250"/>
                  </a:cubicBezTo>
                  <a:cubicBezTo>
                    <a:pt x="3563" y="12250"/>
                    <a:pt x="3612" y="12250"/>
                    <a:pt x="3563" y="12250"/>
                  </a:cubicBezTo>
                  <a:cubicBezTo>
                    <a:pt x="3515" y="12229"/>
                    <a:pt x="3515" y="12250"/>
                    <a:pt x="3466" y="12271"/>
                  </a:cubicBezTo>
                  <a:cubicBezTo>
                    <a:pt x="3441" y="12292"/>
                    <a:pt x="3466" y="12271"/>
                    <a:pt x="3466" y="12313"/>
                  </a:cubicBezTo>
                  <a:cubicBezTo>
                    <a:pt x="3466" y="12334"/>
                    <a:pt x="3466" y="12355"/>
                    <a:pt x="3466" y="12397"/>
                  </a:cubicBezTo>
                  <a:cubicBezTo>
                    <a:pt x="3466" y="12418"/>
                    <a:pt x="3490" y="12439"/>
                    <a:pt x="3466" y="12481"/>
                  </a:cubicBezTo>
                  <a:cubicBezTo>
                    <a:pt x="3466" y="12523"/>
                    <a:pt x="3466" y="12523"/>
                    <a:pt x="3466" y="12502"/>
                  </a:cubicBezTo>
                  <a:cubicBezTo>
                    <a:pt x="3466" y="12502"/>
                    <a:pt x="3466" y="12502"/>
                    <a:pt x="3466" y="12523"/>
                  </a:cubicBezTo>
                  <a:cubicBezTo>
                    <a:pt x="3441" y="12565"/>
                    <a:pt x="3393" y="12502"/>
                    <a:pt x="3393" y="12481"/>
                  </a:cubicBezTo>
                  <a:cubicBezTo>
                    <a:pt x="3393" y="12481"/>
                    <a:pt x="3393" y="12481"/>
                    <a:pt x="3393" y="12481"/>
                  </a:cubicBezTo>
                  <a:cubicBezTo>
                    <a:pt x="3368" y="12481"/>
                    <a:pt x="3368" y="12481"/>
                    <a:pt x="3344" y="12481"/>
                  </a:cubicBezTo>
                  <a:cubicBezTo>
                    <a:pt x="3271" y="12460"/>
                    <a:pt x="3295" y="12481"/>
                    <a:pt x="3271" y="12502"/>
                  </a:cubicBezTo>
                  <a:cubicBezTo>
                    <a:pt x="3246" y="12502"/>
                    <a:pt x="3222" y="12544"/>
                    <a:pt x="3222" y="12544"/>
                  </a:cubicBezTo>
                  <a:cubicBezTo>
                    <a:pt x="3222" y="12544"/>
                    <a:pt x="3222" y="12565"/>
                    <a:pt x="3197" y="12607"/>
                  </a:cubicBezTo>
                  <a:cubicBezTo>
                    <a:pt x="3173" y="12628"/>
                    <a:pt x="3148" y="12607"/>
                    <a:pt x="3124" y="12586"/>
                  </a:cubicBezTo>
                  <a:cubicBezTo>
                    <a:pt x="3100" y="12586"/>
                    <a:pt x="3075" y="12586"/>
                    <a:pt x="3026" y="12586"/>
                  </a:cubicBezTo>
                  <a:cubicBezTo>
                    <a:pt x="2978" y="12586"/>
                    <a:pt x="3002" y="12544"/>
                    <a:pt x="2978" y="12523"/>
                  </a:cubicBezTo>
                  <a:cubicBezTo>
                    <a:pt x="2978" y="12502"/>
                    <a:pt x="2929" y="12481"/>
                    <a:pt x="2929" y="12481"/>
                  </a:cubicBezTo>
                  <a:cubicBezTo>
                    <a:pt x="2929" y="12481"/>
                    <a:pt x="2929" y="12460"/>
                    <a:pt x="2929" y="12418"/>
                  </a:cubicBezTo>
                  <a:cubicBezTo>
                    <a:pt x="2904" y="12397"/>
                    <a:pt x="2880" y="12397"/>
                    <a:pt x="2831" y="12355"/>
                  </a:cubicBezTo>
                  <a:cubicBezTo>
                    <a:pt x="2807" y="12334"/>
                    <a:pt x="2856" y="12313"/>
                    <a:pt x="2880" y="12250"/>
                  </a:cubicBezTo>
                  <a:cubicBezTo>
                    <a:pt x="2880" y="12208"/>
                    <a:pt x="2880" y="12208"/>
                    <a:pt x="2880" y="12229"/>
                  </a:cubicBezTo>
                  <a:cubicBezTo>
                    <a:pt x="2880" y="12229"/>
                    <a:pt x="2880" y="12229"/>
                    <a:pt x="2904" y="12229"/>
                  </a:cubicBezTo>
                  <a:cubicBezTo>
                    <a:pt x="2904" y="12208"/>
                    <a:pt x="2929" y="12208"/>
                    <a:pt x="2929" y="12187"/>
                  </a:cubicBezTo>
                  <a:cubicBezTo>
                    <a:pt x="2953" y="12145"/>
                    <a:pt x="2929" y="12145"/>
                    <a:pt x="2929" y="12124"/>
                  </a:cubicBezTo>
                  <a:cubicBezTo>
                    <a:pt x="2929" y="12103"/>
                    <a:pt x="2953" y="12103"/>
                    <a:pt x="3002" y="12082"/>
                  </a:cubicBezTo>
                  <a:cubicBezTo>
                    <a:pt x="3051" y="12061"/>
                    <a:pt x="3051" y="12061"/>
                    <a:pt x="3075" y="12061"/>
                  </a:cubicBezTo>
                  <a:cubicBezTo>
                    <a:pt x="3075" y="12061"/>
                    <a:pt x="3075" y="12019"/>
                    <a:pt x="3124" y="11977"/>
                  </a:cubicBezTo>
                  <a:cubicBezTo>
                    <a:pt x="3148" y="11935"/>
                    <a:pt x="3148" y="11935"/>
                    <a:pt x="3148" y="11935"/>
                  </a:cubicBezTo>
                  <a:cubicBezTo>
                    <a:pt x="3148" y="11935"/>
                    <a:pt x="3148" y="11956"/>
                    <a:pt x="3148" y="11935"/>
                  </a:cubicBezTo>
                  <a:cubicBezTo>
                    <a:pt x="3197" y="11893"/>
                    <a:pt x="3148" y="11935"/>
                    <a:pt x="3173" y="11893"/>
                  </a:cubicBezTo>
                  <a:cubicBezTo>
                    <a:pt x="3197" y="11851"/>
                    <a:pt x="3173" y="11872"/>
                    <a:pt x="3173" y="11830"/>
                  </a:cubicBezTo>
                  <a:cubicBezTo>
                    <a:pt x="3173" y="11788"/>
                    <a:pt x="3173" y="11788"/>
                    <a:pt x="3197" y="11746"/>
                  </a:cubicBezTo>
                  <a:cubicBezTo>
                    <a:pt x="3197" y="11725"/>
                    <a:pt x="3197" y="11725"/>
                    <a:pt x="3197" y="11725"/>
                  </a:cubicBezTo>
                  <a:cubicBezTo>
                    <a:pt x="3197" y="11725"/>
                    <a:pt x="3222" y="11725"/>
                    <a:pt x="3246" y="11725"/>
                  </a:cubicBezTo>
                  <a:cubicBezTo>
                    <a:pt x="3271" y="11682"/>
                    <a:pt x="3246" y="11725"/>
                    <a:pt x="3271" y="11725"/>
                  </a:cubicBezTo>
                  <a:cubicBezTo>
                    <a:pt x="3295" y="11746"/>
                    <a:pt x="3319" y="11767"/>
                    <a:pt x="3368" y="11767"/>
                  </a:cubicBezTo>
                  <a:cubicBezTo>
                    <a:pt x="3393" y="11746"/>
                    <a:pt x="3393" y="11725"/>
                    <a:pt x="3466" y="11661"/>
                  </a:cubicBezTo>
                  <a:cubicBezTo>
                    <a:pt x="3563" y="11619"/>
                    <a:pt x="3515" y="11640"/>
                    <a:pt x="3539" y="11598"/>
                  </a:cubicBezTo>
                  <a:cubicBezTo>
                    <a:pt x="3563" y="11556"/>
                    <a:pt x="3563" y="11556"/>
                    <a:pt x="3588" y="11514"/>
                  </a:cubicBezTo>
                  <a:cubicBezTo>
                    <a:pt x="3612" y="11493"/>
                    <a:pt x="3637" y="11493"/>
                    <a:pt x="3637" y="11514"/>
                  </a:cubicBezTo>
                  <a:cubicBezTo>
                    <a:pt x="3661" y="11514"/>
                    <a:pt x="3661" y="11514"/>
                    <a:pt x="3661" y="11514"/>
                  </a:cubicBezTo>
                  <a:cubicBezTo>
                    <a:pt x="3685" y="11493"/>
                    <a:pt x="3710" y="11493"/>
                    <a:pt x="3734" y="11451"/>
                  </a:cubicBezTo>
                  <a:cubicBezTo>
                    <a:pt x="3759" y="11430"/>
                    <a:pt x="3759" y="11430"/>
                    <a:pt x="3783" y="11451"/>
                  </a:cubicBezTo>
                  <a:cubicBezTo>
                    <a:pt x="3783" y="11451"/>
                    <a:pt x="3807" y="11451"/>
                    <a:pt x="3832" y="11451"/>
                  </a:cubicBezTo>
                  <a:cubicBezTo>
                    <a:pt x="3881" y="11430"/>
                    <a:pt x="3881" y="11430"/>
                    <a:pt x="3905" y="11409"/>
                  </a:cubicBezTo>
                  <a:cubicBezTo>
                    <a:pt x="3929" y="11367"/>
                    <a:pt x="3954" y="11367"/>
                    <a:pt x="4003" y="11304"/>
                  </a:cubicBezTo>
                  <a:cubicBezTo>
                    <a:pt x="4027" y="11283"/>
                    <a:pt x="4052" y="11283"/>
                    <a:pt x="4100" y="11283"/>
                  </a:cubicBezTo>
                  <a:cubicBezTo>
                    <a:pt x="4125" y="11283"/>
                    <a:pt x="4125" y="11283"/>
                    <a:pt x="4149" y="11283"/>
                  </a:cubicBezTo>
                  <a:cubicBezTo>
                    <a:pt x="4222" y="11262"/>
                    <a:pt x="4198" y="11325"/>
                    <a:pt x="4198" y="11325"/>
                  </a:cubicBezTo>
                  <a:cubicBezTo>
                    <a:pt x="4198" y="11325"/>
                    <a:pt x="4198" y="11430"/>
                    <a:pt x="4198" y="11451"/>
                  </a:cubicBezTo>
                  <a:cubicBezTo>
                    <a:pt x="4198" y="11472"/>
                    <a:pt x="4198" y="11472"/>
                    <a:pt x="4222" y="11472"/>
                  </a:cubicBezTo>
                  <a:cubicBezTo>
                    <a:pt x="4222" y="11472"/>
                    <a:pt x="4222" y="11472"/>
                    <a:pt x="4222" y="11493"/>
                  </a:cubicBezTo>
                  <a:cubicBezTo>
                    <a:pt x="4271" y="11514"/>
                    <a:pt x="4271" y="11535"/>
                    <a:pt x="4271" y="11535"/>
                  </a:cubicBezTo>
                  <a:cubicBezTo>
                    <a:pt x="4320" y="11640"/>
                    <a:pt x="4320" y="11640"/>
                    <a:pt x="4320" y="11640"/>
                  </a:cubicBezTo>
                  <a:cubicBezTo>
                    <a:pt x="4320" y="11640"/>
                    <a:pt x="4320" y="11640"/>
                    <a:pt x="4393" y="11661"/>
                  </a:cubicBezTo>
                  <a:cubicBezTo>
                    <a:pt x="4466" y="11682"/>
                    <a:pt x="4442" y="11725"/>
                    <a:pt x="4442" y="11725"/>
                  </a:cubicBezTo>
                  <a:cubicBezTo>
                    <a:pt x="4442" y="11725"/>
                    <a:pt x="4442" y="11788"/>
                    <a:pt x="4442" y="11809"/>
                  </a:cubicBezTo>
                  <a:cubicBezTo>
                    <a:pt x="4442" y="11830"/>
                    <a:pt x="4466" y="11851"/>
                    <a:pt x="4491" y="11851"/>
                  </a:cubicBezTo>
                  <a:cubicBezTo>
                    <a:pt x="4491" y="11851"/>
                    <a:pt x="4540" y="11893"/>
                    <a:pt x="4540" y="11893"/>
                  </a:cubicBezTo>
                  <a:cubicBezTo>
                    <a:pt x="4540" y="11893"/>
                    <a:pt x="4613" y="11893"/>
                    <a:pt x="4686" y="11893"/>
                  </a:cubicBezTo>
                  <a:cubicBezTo>
                    <a:pt x="4759" y="11893"/>
                    <a:pt x="4686" y="11893"/>
                    <a:pt x="4711" y="11914"/>
                  </a:cubicBezTo>
                  <a:cubicBezTo>
                    <a:pt x="4735" y="11935"/>
                    <a:pt x="4735" y="11977"/>
                    <a:pt x="4759" y="11998"/>
                  </a:cubicBezTo>
                  <a:cubicBezTo>
                    <a:pt x="4784" y="12019"/>
                    <a:pt x="4759" y="12082"/>
                    <a:pt x="4759" y="12082"/>
                  </a:cubicBezTo>
                  <a:moveTo>
                    <a:pt x="11276" y="7417"/>
                  </a:moveTo>
                  <a:cubicBezTo>
                    <a:pt x="11032" y="7438"/>
                    <a:pt x="10959" y="7480"/>
                    <a:pt x="10885" y="7501"/>
                  </a:cubicBezTo>
                  <a:cubicBezTo>
                    <a:pt x="10788" y="7501"/>
                    <a:pt x="10739" y="7543"/>
                    <a:pt x="10593" y="7501"/>
                  </a:cubicBezTo>
                  <a:cubicBezTo>
                    <a:pt x="10471" y="7459"/>
                    <a:pt x="10446" y="7459"/>
                    <a:pt x="10300" y="7438"/>
                  </a:cubicBezTo>
                  <a:cubicBezTo>
                    <a:pt x="10178" y="7417"/>
                    <a:pt x="10324" y="7438"/>
                    <a:pt x="10056" y="7396"/>
                  </a:cubicBezTo>
                  <a:cubicBezTo>
                    <a:pt x="9787" y="7354"/>
                    <a:pt x="9836" y="7333"/>
                    <a:pt x="9714" y="7291"/>
                  </a:cubicBezTo>
                  <a:cubicBezTo>
                    <a:pt x="9616" y="7228"/>
                    <a:pt x="9543" y="7165"/>
                    <a:pt x="9494" y="7165"/>
                  </a:cubicBezTo>
                  <a:cubicBezTo>
                    <a:pt x="9470" y="7144"/>
                    <a:pt x="9397" y="7060"/>
                    <a:pt x="9201" y="7081"/>
                  </a:cubicBezTo>
                  <a:cubicBezTo>
                    <a:pt x="9006" y="7102"/>
                    <a:pt x="8933" y="7123"/>
                    <a:pt x="8884" y="7165"/>
                  </a:cubicBezTo>
                  <a:cubicBezTo>
                    <a:pt x="8835" y="7186"/>
                    <a:pt x="8835" y="7186"/>
                    <a:pt x="8811" y="7165"/>
                  </a:cubicBezTo>
                  <a:cubicBezTo>
                    <a:pt x="8811" y="7165"/>
                    <a:pt x="8811" y="7144"/>
                    <a:pt x="8811" y="7228"/>
                  </a:cubicBezTo>
                  <a:cubicBezTo>
                    <a:pt x="8811" y="7354"/>
                    <a:pt x="8835" y="7333"/>
                    <a:pt x="8835" y="7417"/>
                  </a:cubicBezTo>
                  <a:cubicBezTo>
                    <a:pt x="8835" y="7501"/>
                    <a:pt x="8835" y="7522"/>
                    <a:pt x="8762" y="7543"/>
                  </a:cubicBezTo>
                  <a:cubicBezTo>
                    <a:pt x="8689" y="7564"/>
                    <a:pt x="8664" y="7585"/>
                    <a:pt x="8591" y="7564"/>
                  </a:cubicBezTo>
                  <a:cubicBezTo>
                    <a:pt x="8518" y="7564"/>
                    <a:pt x="8689" y="7522"/>
                    <a:pt x="8420" y="7480"/>
                  </a:cubicBezTo>
                  <a:cubicBezTo>
                    <a:pt x="8127" y="7438"/>
                    <a:pt x="7981" y="7438"/>
                    <a:pt x="7981" y="7438"/>
                  </a:cubicBezTo>
                  <a:cubicBezTo>
                    <a:pt x="7981" y="7438"/>
                    <a:pt x="7932" y="7333"/>
                    <a:pt x="7932" y="7291"/>
                  </a:cubicBezTo>
                  <a:cubicBezTo>
                    <a:pt x="7908" y="7228"/>
                    <a:pt x="8054" y="7207"/>
                    <a:pt x="7859" y="7165"/>
                  </a:cubicBezTo>
                  <a:cubicBezTo>
                    <a:pt x="7786" y="7144"/>
                    <a:pt x="7761" y="7144"/>
                    <a:pt x="7737" y="7144"/>
                  </a:cubicBezTo>
                  <a:cubicBezTo>
                    <a:pt x="7713" y="7144"/>
                    <a:pt x="7737" y="7144"/>
                    <a:pt x="7688" y="7123"/>
                  </a:cubicBezTo>
                  <a:cubicBezTo>
                    <a:pt x="7615" y="7060"/>
                    <a:pt x="7468" y="6976"/>
                    <a:pt x="7395" y="6976"/>
                  </a:cubicBezTo>
                  <a:cubicBezTo>
                    <a:pt x="7346" y="6976"/>
                    <a:pt x="7176" y="6997"/>
                    <a:pt x="7102" y="6997"/>
                  </a:cubicBezTo>
                  <a:cubicBezTo>
                    <a:pt x="7005" y="6997"/>
                    <a:pt x="7054" y="7039"/>
                    <a:pt x="7005" y="6997"/>
                  </a:cubicBezTo>
                  <a:cubicBezTo>
                    <a:pt x="6932" y="6955"/>
                    <a:pt x="6980" y="6892"/>
                    <a:pt x="6858" y="6829"/>
                  </a:cubicBezTo>
                  <a:cubicBezTo>
                    <a:pt x="6736" y="6766"/>
                    <a:pt x="6736" y="6682"/>
                    <a:pt x="6761" y="6682"/>
                  </a:cubicBezTo>
                  <a:cubicBezTo>
                    <a:pt x="6809" y="6661"/>
                    <a:pt x="6858" y="6577"/>
                    <a:pt x="6858" y="6577"/>
                  </a:cubicBezTo>
                  <a:cubicBezTo>
                    <a:pt x="6858" y="6430"/>
                    <a:pt x="6858" y="6430"/>
                    <a:pt x="6858" y="6430"/>
                  </a:cubicBezTo>
                  <a:cubicBezTo>
                    <a:pt x="6858" y="6430"/>
                    <a:pt x="6761" y="6367"/>
                    <a:pt x="6761" y="6325"/>
                  </a:cubicBezTo>
                  <a:cubicBezTo>
                    <a:pt x="6761" y="6304"/>
                    <a:pt x="6785" y="6219"/>
                    <a:pt x="6785" y="6219"/>
                  </a:cubicBezTo>
                  <a:cubicBezTo>
                    <a:pt x="6834" y="6114"/>
                    <a:pt x="6834" y="6114"/>
                    <a:pt x="6834" y="6114"/>
                  </a:cubicBezTo>
                  <a:cubicBezTo>
                    <a:pt x="6834" y="6114"/>
                    <a:pt x="6809" y="6051"/>
                    <a:pt x="6712" y="6051"/>
                  </a:cubicBezTo>
                  <a:cubicBezTo>
                    <a:pt x="6614" y="6051"/>
                    <a:pt x="6395" y="5988"/>
                    <a:pt x="6321" y="6009"/>
                  </a:cubicBezTo>
                  <a:cubicBezTo>
                    <a:pt x="6273" y="6009"/>
                    <a:pt x="6077" y="6009"/>
                    <a:pt x="6077" y="6009"/>
                  </a:cubicBezTo>
                  <a:cubicBezTo>
                    <a:pt x="6077" y="6009"/>
                    <a:pt x="5858" y="6030"/>
                    <a:pt x="5687" y="6072"/>
                  </a:cubicBezTo>
                  <a:cubicBezTo>
                    <a:pt x="5614" y="6072"/>
                    <a:pt x="5565" y="6072"/>
                    <a:pt x="5516" y="6072"/>
                  </a:cubicBezTo>
                  <a:cubicBezTo>
                    <a:pt x="5492" y="6072"/>
                    <a:pt x="5443" y="6072"/>
                    <a:pt x="5394" y="6093"/>
                  </a:cubicBezTo>
                  <a:cubicBezTo>
                    <a:pt x="5345" y="6093"/>
                    <a:pt x="5296" y="6093"/>
                    <a:pt x="5247" y="6093"/>
                  </a:cubicBezTo>
                  <a:cubicBezTo>
                    <a:pt x="5174" y="6093"/>
                    <a:pt x="5101" y="6093"/>
                    <a:pt x="5003" y="6114"/>
                  </a:cubicBezTo>
                  <a:cubicBezTo>
                    <a:pt x="4857" y="6177"/>
                    <a:pt x="4784" y="6177"/>
                    <a:pt x="4686" y="6198"/>
                  </a:cubicBezTo>
                  <a:cubicBezTo>
                    <a:pt x="4613" y="6240"/>
                    <a:pt x="4344" y="6261"/>
                    <a:pt x="4271" y="6261"/>
                  </a:cubicBezTo>
                  <a:cubicBezTo>
                    <a:pt x="4174" y="6261"/>
                    <a:pt x="4198" y="6198"/>
                    <a:pt x="4100" y="6282"/>
                  </a:cubicBezTo>
                  <a:cubicBezTo>
                    <a:pt x="4027" y="6346"/>
                    <a:pt x="4003" y="6346"/>
                    <a:pt x="3929" y="6388"/>
                  </a:cubicBezTo>
                  <a:cubicBezTo>
                    <a:pt x="3856" y="6430"/>
                    <a:pt x="3807" y="6472"/>
                    <a:pt x="3759" y="6451"/>
                  </a:cubicBezTo>
                  <a:cubicBezTo>
                    <a:pt x="3710" y="6451"/>
                    <a:pt x="3637" y="6430"/>
                    <a:pt x="3637" y="6430"/>
                  </a:cubicBezTo>
                  <a:cubicBezTo>
                    <a:pt x="3515" y="6388"/>
                    <a:pt x="3515" y="6388"/>
                    <a:pt x="3515" y="6388"/>
                  </a:cubicBezTo>
                  <a:cubicBezTo>
                    <a:pt x="3515" y="6388"/>
                    <a:pt x="3417" y="6346"/>
                    <a:pt x="3417" y="6325"/>
                  </a:cubicBezTo>
                  <a:cubicBezTo>
                    <a:pt x="3417" y="6282"/>
                    <a:pt x="3344" y="6198"/>
                    <a:pt x="3466" y="6198"/>
                  </a:cubicBezTo>
                  <a:cubicBezTo>
                    <a:pt x="3588" y="6177"/>
                    <a:pt x="3710" y="6177"/>
                    <a:pt x="3759" y="6177"/>
                  </a:cubicBezTo>
                  <a:cubicBezTo>
                    <a:pt x="3807" y="6177"/>
                    <a:pt x="3856" y="6198"/>
                    <a:pt x="3905" y="6135"/>
                  </a:cubicBezTo>
                  <a:cubicBezTo>
                    <a:pt x="3929" y="6114"/>
                    <a:pt x="3929" y="6114"/>
                    <a:pt x="3905" y="6135"/>
                  </a:cubicBezTo>
                  <a:cubicBezTo>
                    <a:pt x="3905" y="6135"/>
                    <a:pt x="3905" y="6135"/>
                    <a:pt x="3954" y="6093"/>
                  </a:cubicBezTo>
                  <a:cubicBezTo>
                    <a:pt x="4027" y="6030"/>
                    <a:pt x="4174" y="5988"/>
                    <a:pt x="4174" y="5988"/>
                  </a:cubicBezTo>
                  <a:cubicBezTo>
                    <a:pt x="4174" y="5988"/>
                    <a:pt x="4222" y="5967"/>
                    <a:pt x="4247" y="5904"/>
                  </a:cubicBezTo>
                  <a:cubicBezTo>
                    <a:pt x="4271" y="5820"/>
                    <a:pt x="4296" y="5799"/>
                    <a:pt x="4320" y="5778"/>
                  </a:cubicBezTo>
                  <a:cubicBezTo>
                    <a:pt x="4369" y="5757"/>
                    <a:pt x="4442" y="5778"/>
                    <a:pt x="4442" y="5652"/>
                  </a:cubicBezTo>
                  <a:cubicBezTo>
                    <a:pt x="4442" y="5526"/>
                    <a:pt x="4442" y="5484"/>
                    <a:pt x="4442" y="5484"/>
                  </a:cubicBezTo>
                  <a:cubicBezTo>
                    <a:pt x="4442" y="5484"/>
                    <a:pt x="4515" y="5337"/>
                    <a:pt x="4613" y="5295"/>
                  </a:cubicBezTo>
                  <a:cubicBezTo>
                    <a:pt x="4686" y="5274"/>
                    <a:pt x="4906" y="5148"/>
                    <a:pt x="4979" y="5106"/>
                  </a:cubicBezTo>
                  <a:cubicBezTo>
                    <a:pt x="5077" y="5064"/>
                    <a:pt x="5125" y="5022"/>
                    <a:pt x="5125" y="4980"/>
                  </a:cubicBezTo>
                  <a:cubicBezTo>
                    <a:pt x="5125" y="4917"/>
                    <a:pt x="5077" y="4812"/>
                    <a:pt x="5101" y="4770"/>
                  </a:cubicBezTo>
                  <a:cubicBezTo>
                    <a:pt x="5125" y="4749"/>
                    <a:pt x="5101" y="4749"/>
                    <a:pt x="5101" y="4749"/>
                  </a:cubicBezTo>
                  <a:cubicBezTo>
                    <a:pt x="5077" y="4749"/>
                    <a:pt x="5077" y="4749"/>
                    <a:pt x="5150" y="4728"/>
                  </a:cubicBezTo>
                  <a:cubicBezTo>
                    <a:pt x="5272" y="4665"/>
                    <a:pt x="5272" y="4644"/>
                    <a:pt x="5345" y="4665"/>
                  </a:cubicBezTo>
                  <a:cubicBezTo>
                    <a:pt x="5443" y="4665"/>
                    <a:pt x="5565" y="4728"/>
                    <a:pt x="5565" y="4728"/>
                  </a:cubicBezTo>
                  <a:cubicBezTo>
                    <a:pt x="5565" y="4728"/>
                    <a:pt x="5492" y="4749"/>
                    <a:pt x="5662" y="4749"/>
                  </a:cubicBezTo>
                  <a:cubicBezTo>
                    <a:pt x="5833" y="4749"/>
                    <a:pt x="5858" y="4728"/>
                    <a:pt x="5906" y="4707"/>
                  </a:cubicBezTo>
                  <a:cubicBezTo>
                    <a:pt x="5955" y="4707"/>
                    <a:pt x="6053" y="4686"/>
                    <a:pt x="6102" y="4665"/>
                  </a:cubicBezTo>
                  <a:cubicBezTo>
                    <a:pt x="6175" y="4644"/>
                    <a:pt x="6297" y="4581"/>
                    <a:pt x="6297" y="4581"/>
                  </a:cubicBezTo>
                  <a:cubicBezTo>
                    <a:pt x="6297" y="4581"/>
                    <a:pt x="6224" y="4475"/>
                    <a:pt x="6346" y="4539"/>
                  </a:cubicBezTo>
                  <a:cubicBezTo>
                    <a:pt x="6468" y="4602"/>
                    <a:pt x="6614" y="4665"/>
                    <a:pt x="6614" y="4665"/>
                  </a:cubicBezTo>
                  <a:cubicBezTo>
                    <a:pt x="6614" y="4665"/>
                    <a:pt x="6639" y="4665"/>
                    <a:pt x="6639" y="4728"/>
                  </a:cubicBezTo>
                  <a:cubicBezTo>
                    <a:pt x="6639" y="4791"/>
                    <a:pt x="6590" y="4749"/>
                    <a:pt x="6712" y="4854"/>
                  </a:cubicBezTo>
                  <a:cubicBezTo>
                    <a:pt x="6809" y="4938"/>
                    <a:pt x="6980" y="5001"/>
                    <a:pt x="7127" y="5085"/>
                  </a:cubicBezTo>
                  <a:cubicBezTo>
                    <a:pt x="7200" y="5106"/>
                    <a:pt x="7224" y="5106"/>
                    <a:pt x="7224" y="5106"/>
                  </a:cubicBezTo>
                  <a:cubicBezTo>
                    <a:pt x="7249" y="5106"/>
                    <a:pt x="7249" y="5106"/>
                    <a:pt x="7273" y="5148"/>
                  </a:cubicBezTo>
                  <a:cubicBezTo>
                    <a:pt x="7298" y="5232"/>
                    <a:pt x="7151" y="5211"/>
                    <a:pt x="7371" y="5316"/>
                  </a:cubicBezTo>
                  <a:cubicBezTo>
                    <a:pt x="7591" y="5442"/>
                    <a:pt x="7639" y="5463"/>
                    <a:pt x="7639" y="5463"/>
                  </a:cubicBezTo>
                  <a:cubicBezTo>
                    <a:pt x="7639" y="5463"/>
                    <a:pt x="7688" y="5463"/>
                    <a:pt x="7737" y="5505"/>
                  </a:cubicBezTo>
                  <a:cubicBezTo>
                    <a:pt x="7761" y="5568"/>
                    <a:pt x="7859" y="5673"/>
                    <a:pt x="7859" y="5673"/>
                  </a:cubicBezTo>
                  <a:cubicBezTo>
                    <a:pt x="7859" y="5715"/>
                    <a:pt x="7859" y="5715"/>
                    <a:pt x="7859" y="5715"/>
                  </a:cubicBezTo>
                  <a:cubicBezTo>
                    <a:pt x="7810" y="5841"/>
                    <a:pt x="7810" y="5841"/>
                    <a:pt x="7810" y="5841"/>
                  </a:cubicBezTo>
                  <a:cubicBezTo>
                    <a:pt x="7810" y="5841"/>
                    <a:pt x="7639" y="5883"/>
                    <a:pt x="7591" y="5883"/>
                  </a:cubicBezTo>
                  <a:cubicBezTo>
                    <a:pt x="7542" y="5883"/>
                    <a:pt x="7468" y="5862"/>
                    <a:pt x="7420" y="5862"/>
                  </a:cubicBezTo>
                  <a:cubicBezTo>
                    <a:pt x="7371" y="5862"/>
                    <a:pt x="7224" y="5862"/>
                    <a:pt x="7224" y="5862"/>
                  </a:cubicBezTo>
                  <a:cubicBezTo>
                    <a:pt x="7224" y="5862"/>
                    <a:pt x="7102" y="5862"/>
                    <a:pt x="7102" y="5904"/>
                  </a:cubicBezTo>
                  <a:cubicBezTo>
                    <a:pt x="7102" y="5925"/>
                    <a:pt x="7054" y="5967"/>
                    <a:pt x="7127" y="5988"/>
                  </a:cubicBezTo>
                  <a:cubicBezTo>
                    <a:pt x="7200" y="6009"/>
                    <a:pt x="7273" y="6030"/>
                    <a:pt x="7298" y="6072"/>
                  </a:cubicBezTo>
                  <a:cubicBezTo>
                    <a:pt x="7346" y="6093"/>
                    <a:pt x="7395" y="6093"/>
                    <a:pt x="7468" y="6135"/>
                  </a:cubicBezTo>
                  <a:cubicBezTo>
                    <a:pt x="7542" y="6198"/>
                    <a:pt x="7664" y="6240"/>
                    <a:pt x="7713" y="6240"/>
                  </a:cubicBezTo>
                  <a:cubicBezTo>
                    <a:pt x="7761" y="6240"/>
                    <a:pt x="7810" y="6240"/>
                    <a:pt x="7835" y="6177"/>
                  </a:cubicBezTo>
                  <a:cubicBezTo>
                    <a:pt x="7883" y="6114"/>
                    <a:pt x="7859" y="6051"/>
                    <a:pt x="7883" y="6009"/>
                  </a:cubicBezTo>
                  <a:cubicBezTo>
                    <a:pt x="7908" y="5988"/>
                    <a:pt x="7883" y="6009"/>
                    <a:pt x="7981" y="5925"/>
                  </a:cubicBezTo>
                  <a:cubicBezTo>
                    <a:pt x="8054" y="5841"/>
                    <a:pt x="8103" y="5736"/>
                    <a:pt x="8127" y="5715"/>
                  </a:cubicBezTo>
                  <a:cubicBezTo>
                    <a:pt x="8127" y="5673"/>
                    <a:pt x="8127" y="5568"/>
                    <a:pt x="8127" y="5568"/>
                  </a:cubicBezTo>
                  <a:cubicBezTo>
                    <a:pt x="8127" y="5568"/>
                    <a:pt x="8103" y="5484"/>
                    <a:pt x="8127" y="5484"/>
                  </a:cubicBezTo>
                  <a:cubicBezTo>
                    <a:pt x="8176" y="5484"/>
                    <a:pt x="8127" y="5568"/>
                    <a:pt x="8176" y="5484"/>
                  </a:cubicBezTo>
                  <a:cubicBezTo>
                    <a:pt x="8225" y="5421"/>
                    <a:pt x="8274" y="5358"/>
                    <a:pt x="8225" y="5295"/>
                  </a:cubicBezTo>
                  <a:cubicBezTo>
                    <a:pt x="8176" y="5232"/>
                    <a:pt x="8103" y="5232"/>
                    <a:pt x="8054" y="5190"/>
                  </a:cubicBezTo>
                  <a:cubicBezTo>
                    <a:pt x="8005" y="5127"/>
                    <a:pt x="7957" y="5106"/>
                    <a:pt x="7883" y="5064"/>
                  </a:cubicBezTo>
                  <a:cubicBezTo>
                    <a:pt x="7835" y="5022"/>
                    <a:pt x="7957" y="5064"/>
                    <a:pt x="7835" y="5022"/>
                  </a:cubicBezTo>
                  <a:cubicBezTo>
                    <a:pt x="7713" y="4980"/>
                    <a:pt x="7591" y="4980"/>
                    <a:pt x="7542" y="4917"/>
                  </a:cubicBezTo>
                  <a:cubicBezTo>
                    <a:pt x="7493" y="4875"/>
                    <a:pt x="7493" y="4854"/>
                    <a:pt x="7468" y="4812"/>
                  </a:cubicBezTo>
                  <a:cubicBezTo>
                    <a:pt x="7420" y="4791"/>
                    <a:pt x="7371" y="4686"/>
                    <a:pt x="7298" y="4644"/>
                  </a:cubicBezTo>
                  <a:cubicBezTo>
                    <a:pt x="7249" y="4602"/>
                    <a:pt x="7176" y="4581"/>
                    <a:pt x="7151" y="4539"/>
                  </a:cubicBezTo>
                  <a:cubicBezTo>
                    <a:pt x="7127" y="4496"/>
                    <a:pt x="7078" y="4370"/>
                    <a:pt x="7078" y="4370"/>
                  </a:cubicBezTo>
                  <a:cubicBezTo>
                    <a:pt x="7127" y="4265"/>
                    <a:pt x="7127" y="4265"/>
                    <a:pt x="7127" y="4265"/>
                  </a:cubicBezTo>
                  <a:cubicBezTo>
                    <a:pt x="7127" y="4265"/>
                    <a:pt x="7249" y="4244"/>
                    <a:pt x="7273" y="4328"/>
                  </a:cubicBezTo>
                  <a:cubicBezTo>
                    <a:pt x="7298" y="4412"/>
                    <a:pt x="7224" y="4454"/>
                    <a:pt x="7322" y="4496"/>
                  </a:cubicBezTo>
                  <a:cubicBezTo>
                    <a:pt x="7420" y="4518"/>
                    <a:pt x="7444" y="4518"/>
                    <a:pt x="7542" y="4581"/>
                  </a:cubicBezTo>
                  <a:cubicBezTo>
                    <a:pt x="7639" y="4623"/>
                    <a:pt x="7664" y="4644"/>
                    <a:pt x="7737" y="4665"/>
                  </a:cubicBezTo>
                  <a:cubicBezTo>
                    <a:pt x="7810" y="4707"/>
                    <a:pt x="7981" y="4896"/>
                    <a:pt x="8054" y="4917"/>
                  </a:cubicBezTo>
                  <a:cubicBezTo>
                    <a:pt x="8103" y="4938"/>
                    <a:pt x="8201" y="4938"/>
                    <a:pt x="8274" y="4959"/>
                  </a:cubicBezTo>
                  <a:cubicBezTo>
                    <a:pt x="8298" y="4980"/>
                    <a:pt x="8298" y="4959"/>
                    <a:pt x="8298" y="4959"/>
                  </a:cubicBezTo>
                  <a:cubicBezTo>
                    <a:pt x="8298" y="4959"/>
                    <a:pt x="8298" y="4938"/>
                    <a:pt x="8323" y="4980"/>
                  </a:cubicBezTo>
                  <a:cubicBezTo>
                    <a:pt x="8396" y="5064"/>
                    <a:pt x="8469" y="5085"/>
                    <a:pt x="8469" y="5127"/>
                  </a:cubicBezTo>
                  <a:cubicBezTo>
                    <a:pt x="8469" y="5169"/>
                    <a:pt x="8518" y="5211"/>
                    <a:pt x="8518" y="5232"/>
                  </a:cubicBezTo>
                  <a:cubicBezTo>
                    <a:pt x="8518" y="5274"/>
                    <a:pt x="8469" y="5232"/>
                    <a:pt x="8494" y="5337"/>
                  </a:cubicBezTo>
                  <a:cubicBezTo>
                    <a:pt x="8518" y="5421"/>
                    <a:pt x="8542" y="5505"/>
                    <a:pt x="8567" y="5547"/>
                  </a:cubicBezTo>
                  <a:cubicBezTo>
                    <a:pt x="8591" y="5589"/>
                    <a:pt x="8664" y="5631"/>
                    <a:pt x="8713" y="5673"/>
                  </a:cubicBezTo>
                  <a:cubicBezTo>
                    <a:pt x="8738" y="5694"/>
                    <a:pt x="8762" y="5694"/>
                    <a:pt x="8762" y="5694"/>
                  </a:cubicBezTo>
                  <a:cubicBezTo>
                    <a:pt x="8786" y="5694"/>
                    <a:pt x="8786" y="5694"/>
                    <a:pt x="8786" y="5715"/>
                  </a:cubicBezTo>
                  <a:cubicBezTo>
                    <a:pt x="8786" y="5799"/>
                    <a:pt x="8811" y="5841"/>
                    <a:pt x="8835" y="5883"/>
                  </a:cubicBezTo>
                  <a:cubicBezTo>
                    <a:pt x="8835" y="5904"/>
                    <a:pt x="8762" y="5988"/>
                    <a:pt x="8811" y="6009"/>
                  </a:cubicBezTo>
                  <a:cubicBezTo>
                    <a:pt x="8884" y="6030"/>
                    <a:pt x="8982" y="5988"/>
                    <a:pt x="9006" y="6072"/>
                  </a:cubicBezTo>
                  <a:cubicBezTo>
                    <a:pt x="9031" y="6135"/>
                    <a:pt x="9031" y="6198"/>
                    <a:pt x="9031" y="6198"/>
                  </a:cubicBezTo>
                  <a:cubicBezTo>
                    <a:pt x="9128" y="6304"/>
                    <a:pt x="9128" y="6304"/>
                    <a:pt x="9128" y="6304"/>
                  </a:cubicBezTo>
                  <a:cubicBezTo>
                    <a:pt x="9128" y="6304"/>
                    <a:pt x="9323" y="6325"/>
                    <a:pt x="9372" y="6367"/>
                  </a:cubicBezTo>
                  <a:cubicBezTo>
                    <a:pt x="9397" y="6409"/>
                    <a:pt x="9494" y="6451"/>
                    <a:pt x="9494" y="6409"/>
                  </a:cubicBezTo>
                  <a:cubicBezTo>
                    <a:pt x="9519" y="6346"/>
                    <a:pt x="9494" y="6282"/>
                    <a:pt x="9519" y="6240"/>
                  </a:cubicBezTo>
                  <a:cubicBezTo>
                    <a:pt x="9543" y="6219"/>
                    <a:pt x="9519" y="6156"/>
                    <a:pt x="9592" y="6135"/>
                  </a:cubicBezTo>
                  <a:cubicBezTo>
                    <a:pt x="9641" y="6114"/>
                    <a:pt x="9714" y="6009"/>
                    <a:pt x="9714" y="6009"/>
                  </a:cubicBezTo>
                  <a:cubicBezTo>
                    <a:pt x="9714" y="6009"/>
                    <a:pt x="9836" y="6030"/>
                    <a:pt x="9738" y="5904"/>
                  </a:cubicBezTo>
                  <a:cubicBezTo>
                    <a:pt x="9616" y="5799"/>
                    <a:pt x="9616" y="5799"/>
                    <a:pt x="9616" y="5799"/>
                  </a:cubicBezTo>
                  <a:cubicBezTo>
                    <a:pt x="9616" y="5799"/>
                    <a:pt x="9494" y="5736"/>
                    <a:pt x="9494" y="5631"/>
                  </a:cubicBezTo>
                  <a:cubicBezTo>
                    <a:pt x="9494" y="5526"/>
                    <a:pt x="9372" y="5463"/>
                    <a:pt x="9494" y="5463"/>
                  </a:cubicBezTo>
                  <a:cubicBezTo>
                    <a:pt x="9616" y="5463"/>
                    <a:pt x="9641" y="5463"/>
                    <a:pt x="9714" y="5463"/>
                  </a:cubicBezTo>
                  <a:cubicBezTo>
                    <a:pt x="9763" y="5442"/>
                    <a:pt x="9836" y="5358"/>
                    <a:pt x="9836" y="5358"/>
                  </a:cubicBezTo>
                  <a:cubicBezTo>
                    <a:pt x="9836" y="5358"/>
                    <a:pt x="9787" y="5274"/>
                    <a:pt x="9885" y="5316"/>
                  </a:cubicBezTo>
                  <a:cubicBezTo>
                    <a:pt x="10007" y="5379"/>
                    <a:pt x="10031" y="5337"/>
                    <a:pt x="10056" y="5442"/>
                  </a:cubicBezTo>
                  <a:cubicBezTo>
                    <a:pt x="10080" y="5547"/>
                    <a:pt x="10104" y="5589"/>
                    <a:pt x="10080" y="5610"/>
                  </a:cubicBezTo>
                  <a:cubicBezTo>
                    <a:pt x="10056" y="5652"/>
                    <a:pt x="10007" y="5652"/>
                    <a:pt x="10031" y="5715"/>
                  </a:cubicBezTo>
                  <a:cubicBezTo>
                    <a:pt x="10056" y="5778"/>
                    <a:pt x="10104" y="5967"/>
                    <a:pt x="10104" y="5967"/>
                  </a:cubicBezTo>
                  <a:cubicBezTo>
                    <a:pt x="10104" y="5967"/>
                    <a:pt x="10080" y="5988"/>
                    <a:pt x="10104" y="6030"/>
                  </a:cubicBezTo>
                  <a:cubicBezTo>
                    <a:pt x="10129" y="6093"/>
                    <a:pt x="10348" y="6156"/>
                    <a:pt x="10348" y="6198"/>
                  </a:cubicBezTo>
                  <a:cubicBezTo>
                    <a:pt x="10348" y="6219"/>
                    <a:pt x="10348" y="6198"/>
                    <a:pt x="10348" y="6282"/>
                  </a:cubicBezTo>
                  <a:cubicBezTo>
                    <a:pt x="10348" y="6367"/>
                    <a:pt x="10446" y="6388"/>
                    <a:pt x="10544" y="6409"/>
                  </a:cubicBezTo>
                  <a:cubicBezTo>
                    <a:pt x="10617" y="6451"/>
                    <a:pt x="10666" y="6493"/>
                    <a:pt x="10715" y="6472"/>
                  </a:cubicBezTo>
                  <a:cubicBezTo>
                    <a:pt x="10788" y="6451"/>
                    <a:pt x="10666" y="6388"/>
                    <a:pt x="10788" y="6388"/>
                  </a:cubicBezTo>
                  <a:cubicBezTo>
                    <a:pt x="10812" y="6388"/>
                    <a:pt x="10837" y="6388"/>
                    <a:pt x="10861" y="6409"/>
                  </a:cubicBezTo>
                  <a:cubicBezTo>
                    <a:pt x="10959" y="6430"/>
                    <a:pt x="10959" y="6430"/>
                    <a:pt x="10959" y="6430"/>
                  </a:cubicBezTo>
                  <a:cubicBezTo>
                    <a:pt x="11056" y="6430"/>
                    <a:pt x="11056" y="6430"/>
                    <a:pt x="11056" y="6430"/>
                  </a:cubicBezTo>
                  <a:cubicBezTo>
                    <a:pt x="11154" y="6409"/>
                    <a:pt x="11154" y="6409"/>
                    <a:pt x="11154" y="6409"/>
                  </a:cubicBezTo>
                  <a:cubicBezTo>
                    <a:pt x="11252" y="6367"/>
                    <a:pt x="11178" y="6325"/>
                    <a:pt x="11252" y="6367"/>
                  </a:cubicBezTo>
                  <a:cubicBezTo>
                    <a:pt x="11276" y="6388"/>
                    <a:pt x="11276" y="6367"/>
                    <a:pt x="11276" y="6367"/>
                  </a:cubicBezTo>
                  <a:cubicBezTo>
                    <a:pt x="11276" y="6367"/>
                    <a:pt x="11276" y="6346"/>
                    <a:pt x="11300" y="6409"/>
                  </a:cubicBezTo>
                  <a:cubicBezTo>
                    <a:pt x="11374" y="6493"/>
                    <a:pt x="11471" y="6493"/>
                    <a:pt x="11471" y="6493"/>
                  </a:cubicBezTo>
                  <a:cubicBezTo>
                    <a:pt x="11471" y="6493"/>
                    <a:pt x="11520" y="6493"/>
                    <a:pt x="11569" y="6493"/>
                  </a:cubicBezTo>
                  <a:cubicBezTo>
                    <a:pt x="11618" y="6493"/>
                    <a:pt x="11715" y="6493"/>
                    <a:pt x="11715" y="6493"/>
                  </a:cubicBezTo>
                  <a:cubicBezTo>
                    <a:pt x="11788" y="6493"/>
                    <a:pt x="11788" y="6493"/>
                    <a:pt x="11788" y="6493"/>
                  </a:cubicBezTo>
                  <a:cubicBezTo>
                    <a:pt x="11788" y="6493"/>
                    <a:pt x="11862" y="6367"/>
                    <a:pt x="11886" y="6367"/>
                  </a:cubicBezTo>
                  <a:cubicBezTo>
                    <a:pt x="11935" y="6367"/>
                    <a:pt x="12033" y="6282"/>
                    <a:pt x="12057" y="6388"/>
                  </a:cubicBezTo>
                  <a:cubicBezTo>
                    <a:pt x="12057" y="6493"/>
                    <a:pt x="12008" y="6493"/>
                    <a:pt x="12081" y="6556"/>
                  </a:cubicBezTo>
                  <a:cubicBezTo>
                    <a:pt x="12130" y="6619"/>
                    <a:pt x="12130" y="6703"/>
                    <a:pt x="12155" y="6745"/>
                  </a:cubicBezTo>
                  <a:cubicBezTo>
                    <a:pt x="12179" y="6808"/>
                    <a:pt x="12106" y="6892"/>
                    <a:pt x="12081" y="6997"/>
                  </a:cubicBezTo>
                  <a:cubicBezTo>
                    <a:pt x="12033" y="7123"/>
                    <a:pt x="11984" y="7249"/>
                    <a:pt x="11984" y="7312"/>
                  </a:cubicBezTo>
                  <a:cubicBezTo>
                    <a:pt x="11959" y="7354"/>
                    <a:pt x="11935" y="7375"/>
                    <a:pt x="11862" y="7438"/>
                  </a:cubicBezTo>
                  <a:cubicBezTo>
                    <a:pt x="11788" y="7522"/>
                    <a:pt x="11740" y="7585"/>
                    <a:pt x="11593" y="7543"/>
                  </a:cubicBezTo>
                  <a:cubicBezTo>
                    <a:pt x="11447" y="7501"/>
                    <a:pt x="11520" y="7396"/>
                    <a:pt x="11276" y="7417"/>
                  </a:cubicBezTo>
                  <a:moveTo>
                    <a:pt x="12008" y="14876"/>
                  </a:moveTo>
                  <a:cubicBezTo>
                    <a:pt x="12008" y="14897"/>
                    <a:pt x="11959" y="14939"/>
                    <a:pt x="11911" y="14981"/>
                  </a:cubicBezTo>
                  <a:cubicBezTo>
                    <a:pt x="11886" y="15002"/>
                    <a:pt x="11886" y="15044"/>
                    <a:pt x="11886" y="15065"/>
                  </a:cubicBezTo>
                  <a:cubicBezTo>
                    <a:pt x="11862" y="15086"/>
                    <a:pt x="11862" y="15128"/>
                    <a:pt x="11837" y="15149"/>
                  </a:cubicBezTo>
                  <a:cubicBezTo>
                    <a:pt x="11837" y="15170"/>
                    <a:pt x="11813" y="15191"/>
                    <a:pt x="11788" y="15191"/>
                  </a:cubicBezTo>
                  <a:cubicBezTo>
                    <a:pt x="11788" y="15212"/>
                    <a:pt x="11764" y="15212"/>
                    <a:pt x="11715" y="15191"/>
                  </a:cubicBezTo>
                  <a:cubicBezTo>
                    <a:pt x="11715" y="15170"/>
                    <a:pt x="11715" y="15170"/>
                    <a:pt x="11715" y="15170"/>
                  </a:cubicBezTo>
                  <a:cubicBezTo>
                    <a:pt x="11715" y="15170"/>
                    <a:pt x="11740" y="15170"/>
                    <a:pt x="11740" y="15170"/>
                  </a:cubicBezTo>
                  <a:cubicBezTo>
                    <a:pt x="11740" y="15149"/>
                    <a:pt x="11691" y="15128"/>
                    <a:pt x="11666" y="15128"/>
                  </a:cubicBezTo>
                  <a:cubicBezTo>
                    <a:pt x="11642" y="15128"/>
                    <a:pt x="11593" y="15191"/>
                    <a:pt x="11593" y="15191"/>
                  </a:cubicBezTo>
                  <a:cubicBezTo>
                    <a:pt x="11544" y="15233"/>
                    <a:pt x="11544" y="15128"/>
                    <a:pt x="11544" y="15107"/>
                  </a:cubicBezTo>
                  <a:cubicBezTo>
                    <a:pt x="11544" y="15107"/>
                    <a:pt x="11569" y="15086"/>
                    <a:pt x="11569" y="15044"/>
                  </a:cubicBezTo>
                  <a:cubicBezTo>
                    <a:pt x="11593" y="15023"/>
                    <a:pt x="11618" y="15044"/>
                    <a:pt x="11618" y="15044"/>
                  </a:cubicBezTo>
                  <a:cubicBezTo>
                    <a:pt x="11618" y="15044"/>
                    <a:pt x="11642" y="15002"/>
                    <a:pt x="11642" y="14981"/>
                  </a:cubicBezTo>
                  <a:cubicBezTo>
                    <a:pt x="11666" y="14939"/>
                    <a:pt x="11666" y="14939"/>
                    <a:pt x="11666" y="14897"/>
                  </a:cubicBezTo>
                  <a:cubicBezTo>
                    <a:pt x="11666" y="14855"/>
                    <a:pt x="11618" y="14855"/>
                    <a:pt x="11618" y="14855"/>
                  </a:cubicBezTo>
                  <a:cubicBezTo>
                    <a:pt x="11618" y="14855"/>
                    <a:pt x="11618" y="14855"/>
                    <a:pt x="11618" y="14834"/>
                  </a:cubicBezTo>
                  <a:cubicBezTo>
                    <a:pt x="11618" y="14792"/>
                    <a:pt x="11642" y="14792"/>
                    <a:pt x="11642" y="14792"/>
                  </a:cubicBezTo>
                  <a:cubicBezTo>
                    <a:pt x="11642" y="14792"/>
                    <a:pt x="11666" y="14771"/>
                    <a:pt x="11666" y="14750"/>
                  </a:cubicBezTo>
                  <a:cubicBezTo>
                    <a:pt x="11691" y="14729"/>
                    <a:pt x="11715" y="14729"/>
                    <a:pt x="11715" y="14729"/>
                  </a:cubicBezTo>
                  <a:cubicBezTo>
                    <a:pt x="11740" y="14708"/>
                    <a:pt x="11788" y="14708"/>
                    <a:pt x="11837" y="14708"/>
                  </a:cubicBezTo>
                  <a:cubicBezTo>
                    <a:pt x="11862" y="14687"/>
                    <a:pt x="11862" y="14687"/>
                    <a:pt x="11911" y="14645"/>
                  </a:cubicBezTo>
                  <a:cubicBezTo>
                    <a:pt x="11935" y="14582"/>
                    <a:pt x="11935" y="14624"/>
                    <a:pt x="11984" y="14624"/>
                  </a:cubicBezTo>
                  <a:cubicBezTo>
                    <a:pt x="12033" y="14624"/>
                    <a:pt x="12057" y="14666"/>
                    <a:pt x="12057" y="14666"/>
                  </a:cubicBezTo>
                  <a:cubicBezTo>
                    <a:pt x="12057" y="14666"/>
                    <a:pt x="12057" y="14687"/>
                    <a:pt x="12057" y="14708"/>
                  </a:cubicBezTo>
                  <a:cubicBezTo>
                    <a:pt x="12057" y="14729"/>
                    <a:pt x="12057" y="14771"/>
                    <a:pt x="12057" y="14792"/>
                  </a:cubicBezTo>
                  <a:cubicBezTo>
                    <a:pt x="12057" y="14834"/>
                    <a:pt x="12033" y="14855"/>
                    <a:pt x="12008" y="14876"/>
                  </a:cubicBezTo>
                  <a:moveTo>
                    <a:pt x="13912" y="11577"/>
                  </a:moveTo>
                  <a:cubicBezTo>
                    <a:pt x="13887" y="11619"/>
                    <a:pt x="13863" y="11577"/>
                    <a:pt x="13814" y="11577"/>
                  </a:cubicBezTo>
                  <a:cubicBezTo>
                    <a:pt x="13765" y="11577"/>
                    <a:pt x="13741" y="11493"/>
                    <a:pt x="13741" y="11493"/>
                  </a:cubicBezTo>
                  <a:cubicBezTo>
                    <a:pt x="13741" y="11493"/>
                    <a:pt x="13595" y="11409"/>
                    <a:pt x="13595" y="11367"/>
                  </a:cubicBezTo>
                  <a:cubicBezTo>
                    <a:pt x="13570" y="11325"/>
                    <a:pt x="13570" y="11346"/>
                    <a:pt x="13546" y="11304"/>
                  </a:cubicBezTo>
                  <a:cubicBezTo>
                    <a:pt x="13521" y="11283"/>
                    <a:pt x="13521" y="11283"/>
                    <a:pt x="13473" y="11262"/>
                  </a:cubicBezTo>
                  <a:cubicBezTo>
                    <a:pt x="13424" y="11262"/>
                    <a:pt x="13399" y="11241"/>
                    <a:pt x="13399" y="11199"/>
                  </a:cubicBezTo>
                  <a:cubicBezTo>
                    <a:pt x="13375" y="11178"/>
                    <a:pt x="13375" y="11178"/>
                    <a:pt x="13375" y="11136"/>
                  </a:cubicBezTo>
                  <a:cubicBezTo>
                    <a:pt x="13375" y="11094"/>
                    <a:pt x="13375" y="11115"/>
                    <a:pt x="13351" y="11094"/>
                  </a:cubicBezTo>
                  <a:cubicBezTo>
                    <a:pt x="13326" y="11073"/>
                    <a:pt x="13277" y="11073"/>
                    <a:pt x="13253" y="11052"/>
                  </a:cubicBezTo>
                  <a:cubicBezTo>
                    <a:pt x="13228" y="11052"/>
                    <a:pt x="13204" y="11010"/>
                    <a:pt x="13204" y="11010"/>
                  </a:cubicBezTo>
                  <a:cubicBezTo>
                    <a:pt x="13204" y="11010"/>
                    <a:pt x="13204" y="10947"/>
                    <a:pt x="13204" y="10905"/>
                  </a:cubicBezTo>
                  <a:cubicBezTo>
                    <a:pt x="13204" y="10863"/>
                    <a:pt x="13155" y="10863"/>
                    <a:pt x="13155" y="10821"/>
                  </a:cubicBezTo>
                  <a:cubicBezTo>
                    <a:pt x="13131" y="10779"/>
                    <a:pt x="13106" y="10632"/>
                    <a:pt x="13106" y="10632"/>
                  </a:cubicBezTo>
                  <a:cubicBezTo>
                    <a:pt x="13106" y="10632"/>
                    <a:pt x="12984" y="10569"/>
                    <a:pt x="12960" y="10548"/>
                  </a:cubicBezTo>
                  <a:cubicBezTo>
                    <a:pt x="12960" y="10506"/>
                    <a:pt x="12838" y="10485"/>
                    <a:pt x="12789" y="10464"/>
                  </a:cubicBezTo>
                  <a:cubicBezTo>
                    <a:pt x="12765" y="10443"/>
                    <a:pt x="12765" y="10401"/>
                    <a:pt x="12765" y="10359"/>
                  </a:cubicBezTo>
                  <a:cubicBezTo>
                    <a:pt x="12765" y="10317"/>
                    <a:pt x="12789" y="9981"/>
                    <a:pt x="12814" y="9939"/>
                  </a:cubicBezTo>
                  <a:cubicBezTo>
                    <a:pt x="12838" y="9896"/>
                    <a:pt x="12789" y="9875"/>
                    <a:pt x="12789" y="9875"/>
                  </a:cubicBezTo>
                  <a:cubicBezTo>
                    <a:pt x="12789" y="9875"/>
                    <a:pt x="12667" y="9812"/>
                    <a:pt x="12643" y="9791"/>
                  </a:cubicBezTo>
                  <a:cubicBezTo>
                    <a:pt x="12618" y="9749"/>
                    <a:pt x="12643" y="9707"/>
                    <a:pt x="12643" y="9686"/>
                  </a:cubicBezTo>
                  <a:cubicBezTo>
                    <a:pt x="12643" y="9644"/>
                    <a:pt x="12594" y="9644"/>
                    <a:pt x="12569" y="9602"/>
                  </a:cubicBezTo>
                  <a:cubicBezTo>
                    <a:pt x="12545" y="9560"/>
                    <a:pt x="12423" y="9434"/>
                    <a:pt x="12374" y="9392"/>
                  </a:cubicBezTo>
                  <a:cubicBezTo>
                    <a:pt x="12350" y="9329"/>
                    <a:pt x="12350" y="9350"/>
                    <a:pt x="12325" y="9329"/>
                  </a:cubicBezTo>
                  <a:cubicBezTo>
                    <a:pt x="12325" y="9287"/>
                    <a:pt x="12325" y="9287"/>
                    <a:pt x="12350" y="9266"/>
                  </a:cubicBezTo>
                  <a:cubicBezTo>
                    <a:pt x="12350" y="9245"/>
                    <a:pt x="12350" y="9203"/>
                    <a:pt x="12350" y="9182"/>
                  </a:cubicBezTo>
                  <a:cubicBezTo>
                    <a:pt x="12350" y="9182"/>
                    <a:pt x="12325" y="9161"/>
                    <a:pt x="12277" y="9098"/>
                  </a:cubicBezTo>
                  <a:cubicBezTo>
                    <a:pt x="12252" y="9056"/>
                    <a:pt x="12203" y="8951"/>
                    <a:pt x="12179" y="8909"/>
                  </a:cubicBezTo>
                  <a:cubicBezTo>
                    <a:pt x="12155" y="8846"/>
                    <a:pt x="12081" y="8825"/>
                    <a:pt x="12057" y="8741"/>
                  </a:cubicBezTo>
                  <a:cubicBezTo>
                    <a:pt x="12008" y="8657"/>
                    <a:pt x="11984" y="8636"/>
                    <a:pt x="11984" y="8573"/>
                  </a:cubicBezTo>
                  <a:cubicBezTo>
                    <a:pt x="11959" y="8531"/>
                    <a:pt x="11935" y="8531"/>
                    <a:pt x="11935" y="8489"/>
                  </a:cubicBezTo>
                  <a:cubicBezTo>
                    <a:pt x="11911" y="8426"/>
                    <a:pt x="11959" y="8426"/>
                    <a:pt x="11959" y="8405"/>
                  </a:cubicBezTo>
                  <a:cubicBezTo>
                    <a:pt x="11984" y="8405"/>
                    <a:pt x="12033" y="8405"/>
                    <a:pt x="12057" y="8405"/>
                  </a:cubicBezTo>
                  <a:cubicBezTo>
                    <a:pt x="12081" y="8405"/>
                    <a:pt x="12155" y="8384"/>
                    <a:pt x="12155" y="8384"/>
                  </a:cubicBezTo>
                  <a:cubicBezTo>
                    <a:pt x="12155" y="8384"/>
                    <a:pt x="12155" y="8384"/>
                    <a:pt x="12179" y="8363"/>
                  </a:cubicBezTo>
                  <a:cubicBezTo>
                    <a:pt x="12203" y="8342"/>
                    <a:pt x="12252" y="8384"/>
                    <a:pt x="12252" y="8384"/>
                  </a:cubicBezTo>
                  <a:cubicBezTo>
                    <a:pt x="12301" y="8489"/>
                    <a:pt x="12301" y="8489"/>
                    <a:pt x="12301" y="8489"/>
                  </a:cubicBezTo>
                  <a:cubicBezTo>
                    <a:pt x="12301" y="8489"/>
                    <a:pt x="12399" y="8594"/>
                    <a:pt x="12423" y="8615"/>
                  </a:cubicBezTo>
                  <a:cubicBezTo>
                    <a:pt x="12423" y="8615"/>
                    <a:pt x="12496" y="8720"/>
                    <a:pt x="12521" y="8741"/>
                  </a:cubicBezTo>
                  <a:cubicBezTo>
                    <a:pt x="12545" y="8762"/>
                    <a:pt x="12618" y="8846"/>
                    <a:pt x="12618" y="8867"/>
                  </a:cubicBezTo>
                  <a:cubicBezTo>
                    <a:pt x="12643" y="8888"/>
                    <a:pt x="12716" y="8993"/>
                    <a:pt x="12716" y="8993"/>
                  </a:cubicBezTo>
                  <a:cubicBezTo>
                    <a:pt x="12716" y="8993"/>
                    <a:pt x="12740" y="9077"/>
                    <a:pt x="12740" y="9119"/>
                  </a:cubicBezTo>
                  <a:cubicBezTo>
                    <a:pt x="12740" y="9140"/>
                    <a:pt x="12862" y="9203"/>
                    <a:pt x="12862" y="9203"/>
                  </a:cubicBezTo>
                  <a:cubicBezTo>
                    <a:pt x="12960" y="9308"/>
                    <a:pt x="12960" y="9308"/>
                    <a:pt x="12960" y="9308"/>
                  </a:cubicBezTo>
                  <a:cubicBezTo>
                    <a:pt x="12960" y="9308"/>
                    <a:pt x="13033" y="9434"/>
                    <a:pt x="13058" y="9434"/>
                  </a:cubicBezTo>
                  <a:cubicBezTo>
                    <a:pt x="13058" y="9455"/>
                    <a:pt x="13082" y="9560"/>
                    <a:pt x="13082" y="9581"/>
                  </a:cubicBezTo>
                  <a:cubicBezTo>
                    <a:pt x="13082" y="9623"/>
                    <a:pt x="13082" y="9665"/>
                    <a:pt x="13082" y="9707"/>
                  </a:cubicBezTo>
                  <a:cubicBezTo>
                    <a:pt x="13082" y="9770"/>
                    <a:pt x="13082" y="9749"/>
                    <a:pt x="13082" y="9791"/>
                  </a:cubicBezTo>
                  <a:cubicBezTo>
                    <a:pt x="13082" y="9854"/>
                    <a:pt x="13253" y="10044"/>
                    <a:pt x="13253" y="10044"/>
                  </a:cubicBezTo>
                  <a:cubicBezTo>
                    <a:pt x="13253" y="10044"/>
                    <a:pt x="13326" y="10107"/>
                    <a:pt x="13375" y="10107"/>
                  </a:cubicBezTo>
                  <a:cubicBezTo>
                    <a:pt x="13399" y="10107"/>
                    <a:pt x="13424" y="10170"/>
                    <a:pt x="13448" y="10191"/>
                  </a:cubicBezTo>
                  <a:cubicBezTo>
                    <a:pt x="13497" y="10233"/>
                    <a:pt x="13546" y="10275"/>
                    <a:pt x="13570" y="10296"/>
                  </a:cubicBezTo>
                  <a:cubicBezTo>
                    <a:pt x="13595" y="10296"/>
                    <a:pt x="13570" y="10359"/>
                    <a:pt x="13570" y="10422"/>
                  </a:cubicBezTo>
                  <a:cubicBezTo>
                    <a:pt x="13546" y="10485"/>
                    <a:pt x="13643" y="10548"/>
                    <a:pt x="13643" y="10569"/>
                  </a:cubicBezTo>
                  <a:cubicBezTo>
                    <a:pt x="13668" y="10590"/>
                    <a:pt x="13717" y="10674"/>
                    <a:pt x="13790" y="10716"/>
                  </a:cubicBezTo>
                  <a:cubicBezTo>
                    <a:pt x="13839" y="10779"/>
                    <a:pt x="13765" y="10779"/>
                    <a:pt x="13765" y="10800"/>
                  </a:cubicBezTo>
                  <a:cubicBezTo>
                    <a:pt x="13765" y="10821"/>
                    <a:pt x="13765" y="10842"/>
                    <a:pt x="13790" y="10863"/>
                  </a:cubicBezTo>
                  <a:cubicBezTo>
                    <a:pt x="13790" y="10905"/>
                    <a:pt x="13839" y="10884"/>
                    <a:pt x="13863" y="10905"/>
                  </a:cubicBezTo>
                  <a:cubicBezTo>
                    <a:pt x="13887" y="10905"/>
                    <a:pt x="13887" y="10989"/>
                    <a:pt x="13912" y="11010"/>
                  </a:cubicBezTo>
                  <a:cubicBezTo>
                    <a:pt x="13912" y="11052"/>
                    <a:pt x="13912" y="11115"/>
                    <a:pt x="13887" y="11157"/>
                  </a:cubicBezTo>
                  <a:cubicBezTo>
                    <a:pt x="13863" y="11178"/>
                    <a:pt x="13863" y="11199"/>
                    <a:pt x="13863" y="11220"/>
                  </a:cubicBezTo>
                  <a:cubicBezTo>
                    <a:pt x="13863" y="11241"/>
                    <a:pt x="13912" y="11304"/>
                    <a:pt x="13912" y="11325"/>
                  </a:cubicBezTo>
                  <a:cubicBezTo>
                    <a:pt x="13936" y="11367"/>
                    <a:pt x="13961" y="11430"/>
                    <a:pt x="13961" y="11472"/>
                  </a:cubicBezTo>
                  <a:cubicBezTo>
                    <a:pt x="13961" y="11514"/>
                    <a:pt x="13936" y="11514"/>
                    <a:pt x="13912" y="11577"/>
                  </a:cubicBezTo>
                  <a:moveTo>
                    <a:pt x="15327" y="6493"/>
                  </a:moveTo>
                  <a:cubicBezTo>
                    <a:pt x="15327" y="6514"/>
                    <a:pt x="15327" y="6556"/>
                    <a:pt x="15279" y="6598"/>
                  </a:cubicBezTo>
                  <a:cubicBezTo>
                    <a:pt x="15254" y="6640"/>
                    <a:pt x="15230" y="6598"/>
                    <a:pt x="15205" y="6598"/>
                  </a:cubicBezTo>
                  <a:cubicBezTo>
                    <a:pt x="15181" y="6577"/>
                    <a:pt x="15083" y="6598"/>
                    <a:pt x="15035" y="6598"/>
                  </a:cubicBezTo>
                  <a:cubicBezTo>
                    <a:pt x="15010" y="6598"/>
                    <a:pt x="14961" y="6619"/>
                    <a:pt x="14961" y="6619"/>
                  </a:cubicBezTo>
                  <a:cubicBezTo>
                    <a:pt x="14961" y="6619"/>
                    <a:pt x="14864" y="6577"/>
                    <a:pt x="14839" y="6556"/>
                  </a:cubicBezTo>
                  <a:cubicBezTo>
                    <a:pt x="14839" y="6535"/>
                    <a:pt x="14791" y="6493"/>
                    <a:pt x="14766" y="6472"/>
                  </a:cubicBezTo>
                  <a:cubicBezTo>
                    <a:pt x="14742" y="6451"/>
                    <a:pt x="14644" y="6409"/>
                    <a:pt x="14620" y="6388"/>
                  </a:cubicBezTo>
                  <a:cubicBezTo>
                    <a:pt x="14595" y="6367"/>
                    <a:pt x="14546" y="6367"/>
                    <a:pt x="14546" y="6325"/>
                  </a:cubicBezTo>
                  <a:cubicBezTo>
                    <a:pt x="14522" y="6304"/>
                    <a:pt x="14498" y="6304"/>
                    <a:pt x="14473" y="6240"/>
                  </a:cubicBezTo>
                  <a:cubicBezTo>
                    <a:pt x="14424" y="6177"/>
                    <a:pt x="14424" y="6177"/>
                    <a:pt x="14449" y="6114"/>
                  </a:cubicBezTo>
                  <a:cubicBezTo>
                    <a:pt x="14473" y="6051"/>
                    <a:pt x="14400" y="5946"/>
                    <a:pt x="14400" y="5925"/>
                  </a:cubicBezTo>
                  <a:cubicBezTo>
                    <a:pt x="14400" y="5904"/>
                    <a:pt x="14400" y="5925"/>
                    <a:pt x="14400" y="5862"/>
                  </a:cubicBezTo>
                  <a:cubicBezTo>
                    <a:pt x="14400" y="5820"/>
                    <a:pt x="14400" y="5820"/>
                    <a:pt x="14424" y="5841"/>
                  </a:cubicBezTo>
                  <a:cubicBezTo>
                    <a:pt x="14449" y="5841"/>
                    <a:pt x="14449" y="5841"/>
                    <a:pt x="14449" y="5820"/>
                  </a:cubicBezTo>
                  <a:cubicBezTo>
                    <a:pt x="14473" y="5799"/>
                    <a:pt x="14473" y="5799"/>
                    <a:pt x="14473" y="5757"/>
                  </a:cubicBezTo>
                  <a:cubicBezTo>
                    <a:pt x="14473" y="5715"/>
                    <a:pt x="14424" y="5694"/>
                    <a:pt x="14400" y="5673"/>
                  </a:cubicBezTo>
                  <a:cubicBezTo>
                    <a:pt x="14376" y="5652"/>
                    <a:pt x="14302" y="5610"/>
                    <a:pt x="14180" y="5526"/>
                  </a:cubicBezTo>
                  <a:cubicBezTo>
                    <a:pt x="14083" y="5442"/>
                    <a:pt x="14083" y="5379"/>
                    <a:pt x="14058" y="5337"/>
                  </a:cubicBezTo>
                  <a:cubicBezTo>
                    <a:pt x="14034" y="5295"/>
                    <a:pt x="13936" y="5169"/>
                    <a:pt x="13912" y="5127"/>
                  </a:cubicBezTo>
                  <a:cubicBezTo>
                    <a:pt x="13887" y="5085"/>
                    <a:pt x="13863" y="5043"/>
                    <a:pt x="13839" y="5001"/>
                  </a:cubicBezTo>
                  <a:cubicBezTo>
                    <a:pt x="13839" y="4938"/>
                    <a:pt x="13814" y="4959"/>
                    <a:pt x="13765" y="4938"/>
                  </a:cubicBezTo>
                  <a:cubicBezTo>
                    <a:pt x="13741" y="4917"/>
                    <a:pt x="13741" y="4875"/>
                    <a:pt x="13717" y="4791"/>
                  </a:cubicBezTo>
                  <a:cubicBezTo>
                    <a:pt x="13717" y="4728"/>
                    <a:pt x="13741" y="4749"/>
                    <a:pt x="13765" y="4707"/>
                  </a:cubicBezTo>
                  <a:cubicBezTo>
                    <a:pt x="13765" y="4665"/>
                    <a:pt x="13814" y="4665"/>
                    <a:pt x="13839" y="4623"/>
                  </a:cubicBezTo>
                  <a:cubicBezTo>
                    <a:pt x="13839" y="4602"/>
                    <a:pt x="13863" y="4602"/>
                    <a:pt x="13887" y="4602"/>
                  </a:cubicBezTo>
                  <a:cubicBezTo>
                    <a:pt x="13912" y="4602"/>
                    <a:pt x="13912" y="4602"/>
                    <a:pt x="13936" y="4602"/>
                  </a:cubicBezTo>
                  <a:cubicBezTo>
                    <a:pt x="13961" y="4602"/>
                    <a:pt x="13985" y="4560"/>
                    <a:pt x="14009" y="4539"/>
                  </a:cubicBezTo>
                  <a:cubicBezTo>
                    <a:pt x="14034" y="4518"/>
                    <a:pt x="14058" y="4496"/>
                    <a:pt x="14083" y="4475"/>
                  </a:cubicBezTo>
                  <a:cubicBezTo>
                    <a:pt x="14107" y="4433"/>
                    <a:pt x="14254" y="4475"/>
                    <a:pt x="14278" y="4496"/>
                  </a:cubicBezTo>
                  <a:cubicBezTo>
                    <a:pt x="14327" y="4496"/>
                    <a:pt x="14327" y="4539"/>
                    <a:pt x="14400" y="4539"/>
                  </a:cubicBezTo>
                  <a:cubicBezTo>
                    <a:pt x="14473" y="4539"/>
                    <a:pt x="14522" y="4560"/>
                    <a:pt x="14546" y="4560"/>
                  </a:cubicBezTo>
                  <a:cubicBezTo>
                    <a:pt x="14571" y="4560"/>
                    <a:pt x="14595" y="4623"/>
                    <a:pt x="14595" y="4644"/>
                  </a:cubicBezTo>
                  <a:cubicBezTo>
                    <a:pt x="14595" y="4665"/>
                    <a:pt x="14571" y="4707"/>
                    <a:pt x="14522" y="4749"/>
                  </a:cubicBezTo>
                  <a:cubicBezTo>
                    <a:pt x="14473" y="4770"/>
                    <a:pt x="14522" y="4749"/>
                    <a:pt x="14400" y="4791"/>
                  </a:cubicBezTo>
                  <a:cubicBezTo>
                    <a:pt x="14302" y="4812"/>
                    <a:pt x="14327" y="4812"/>
                    <a:pt x="14351" y="4791"/>
                  </a:cubicBezTo>
                  <a:cubicBezTo>
                    <a:pt x="14351" y="4791"/>
                    <a:pt x="14376" y="4791"/>
                    <a:pt x="14376" y="4812"/>
                  </a:cubicBezTo>
                  <a:cubicBezTo>
                    <a:pt x="14351" y="4833"/>
                    <a:pt x="14278" y="4896"/>
                    <a:pt x="14278" y="4896"/>
                  </a:cubicBezTo>
                  <a:cubicBezTo>
                    <a:pt x="14278" y="4896"/>
                    <a:pt x="14278" y="4896"/>
                    <a:pt x="14278" y="4938"/>
                  </a:cubicBezTo>
                  <a:cubicBezTo>
                    <a:pt x="14254" y="5001"/>
                    <a:pt x="14327" y="5001"/>
                    <a:pt x="14351" y="5043"/>
                  </a:cubicBezTo>
                  <a:cubicBezTo>
                    <a:pt x="14449" y="5127"/>
                    <a:pt x="14449" y="5127"/>
                    <a:pt x="14449" y="5127"/>
                  </a:cubicBezTo>
                  <a:cubicBezTo>
                    <a:pt x="14449" y="5127"/>
                    <a:pt x="14498" y="5169"/>
                    <a:pt x="14522" y="5211"/>
                  </a:cubicBezTo>
                  <a:cubicBezTo>
                    <a:pt x="14571" y="5232"/>
                    <a:pt x="14620" y="5253"/>
                    <a:pt x="14668" y="5295"/>
                  </a:cubicBezTo>
                  <a:cubicBezTo>
                    <a:pt x="14717" y="5316"/>
                    <a:pt x="14717" y="5358"/>
                    <a:pt x="14717" y="5358"/>
                  </a:cubicBezTo>
                  <a:cubicBezTo>
                    <a:pt x="14717" y="5358"/>
                    <a:pt x="14717" y="5463"/>
                    <a:pt x="14717" y="5484"/>
                  </a:cubicBezTo>
                  <a:cubicBezTo>
                    <a:pt x="14717" y="5505"/>
                    <a:pt x="14766" y="5526"/>
                    <a:pt x="14864" y="5547"/>
                  </a:cubicBezTo>
                  <a:cubicBezTo>
                    <a:pt x="14937" y="5568"/>
                    <a:pt x="14888" y="5547"/>
                    <a:pt x="14913" y="5505"/>
                  </a:cubicBezTo>
                  <a:cubicBezTo>
                    <a:pt x="14913" y="5484"/>
                    <a:pt x="14937" y="5484"/>
                    <a:pt x="14986" y="5484"/>
                  </a:cubicBezTo>
                  <a:cubicBezTo>
                    <a:pt x="15035" y="5484"/>
                    <a:pt x="15010" y="5526"/>
                    <a:pt x="15059" y="5589"/>
                  </a:cubicBezTo>
                  <a:cubicBezTo>
                    <a:pt x="15083" y="5631"/>
                    <a:pt x="15132" y="5673"/>
                    <a:pt x="15157" y="5694"/>
                  </a:cubicBezTo>
                  <a:cubicBezTo>
                    <a:pt x="15181" y="5715"/>
                    <a:pt x="15157" y="5715"/>
                    <a:pt x="15157" y="5736"/>
                  </a:cubicBezTo>
                  <a:cubicBezTo>
                    <a:pt x="15157" y="5757"/>
                    <a:pt x="15108" y="5757"/>
                    <a:pt x="15059" y="5715"/>
                  </a:cubicBezTo>
                  <a:cubicBezTo>
                    <a:pt x="15035" y="5694"/>
                    <a:pt x="15035" y="5694"/>
                    <a:pt x="15035" y="5694"/>
                  </a:cubicBezTo>
                  <a:cubicBezTo>
                    <a:pt x="15035" y="5694"/>
                    <a:pt x="15035" y="5715"/>
                    <a:pt x="15010" y="5694"/>
                  </a:cubicBezTo>
                  <a:cubicBezTo>
                    <a:pt x="14961" y="5673"/>
                    <a:pt x="14986" y="5694"/>
                    <a:pt x="14986" y="5694"/>
                  </a:cubicBezTo>
                  <a:cubicBezTo>
                    <a:pt x="14986" y="5694"/>
                    <a:pt x="14937" y="5778"/>
                    <a:pt x="14937" y="5799"/>
                  </a:cubicBezTo>
                  <a:cubicBezTo>
                    <a:pt x="14937" y="5820"/>
                    <a:pt x="14986" y="5883"/>
                    <a:pt x="15010" y="5925"/>
                  </a:cubicBezTo>
                  <a:cubicBezTo>
                    <a:pt x="15010" y="5946"/>
                    <a:pt x="15010" y="5946"/>
                    <a:pt x="15035" y="6030"/>
                  </a:cubicBezTo>
                  <a:cubicBezTo>
                    <a:pt x="15059" y="6114"/>
                    <a:pt x="15083" y="6114"/>
                    <a:pt x="15181" y="6156"/>
                  </a:cubicBezTo>
                  <a:cubicBezTo>
                    <a:pt x="15279" y="6219"/>
                    <a:pt x="15254" y="6240"/>
                    <a:pt x="15254" y="6261"/>
                  </a:cubicBezTo>
                  <a:cubicBezTo>
                    <a:pt x="15279" y="6304"/>
                    <a:pt x="15279" y="6304"/>
                    <a:pt x="15327" y="6367"/>
                  </a:cubicBezTo>
                  <a:cubicBezTo>
                    <a:pt x="15352" y="6451"/>
                    <a:pt x="15327" y="6451"/>
                    <a:pt x="15327" y="6493"/>
                  </a:cubicBezTo>
                </a:path>
              </a:pathLst>
            </a:custGeom>
            <a:solidFill>
              <a:srgbClr val="D9DCD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2" name="Google Shape;202;p2"/>
            <p:cNvSpPr/>
            <p:nvPr/>
          </p:nvSpPr>
          <p:spPr>
            <a:xfrm>
              <a:off x="769934" y="1063668"/>
              <a:ext cx="2463787" cy="98429"/>
            </a:xfrm>
            <a:prstGeom prst="ellipse">
              <a:avLst/>
            </a:prstGeom>
            <a:solidFill>
              <a:srgbClr val="A6A6A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03" name="Google Shape;203;p2"/>
            <p:cNvSpPr/>
            <p:nvPr/>
          </p:nvSpPr>
          <p:spPr>
            <a:xfrm>
              <a:off x="860420" y="144468"/>
              <a:ext cx="2373300" cy="971590"/>
            </a:xfrm>
            <a:custGeom>
              <a:rect b="b" l="l" r="r" t="t"/>
              <a:pathLst>
                <a:path extrusionOk="0" h="18240" w="21323">
                  <a:moveTo>
                    <a:pt x="21320" y="18240"/>
                  </a:moveTo>
                  <a:cubicBezTo>
                    <a:pt x="21320" y="18240"/>
                    <a:pt x="21600" y="7513"/>
                    <a:pt x="16839" y="2223"/>
                  </a:cubicBezTo>
                  <a:cubicBezTo>
                    <a:pt x="11821" y="-3360"/>
                    <a:pt x="8087" y="3198"/>
                    <a:pt x="6955" y="4319"/>
                  </a:cubicBezTo>
                  <a:cubicBezTo>
                    <a:pt x="5823" y="5465"/>
                    <a:pt x="3653" y="8440"/>
                    <a:pt x="2521" y="8440"/>
                  </a:cubicBezTo>
                  <a:cubicBezTo>
                    <a:pt x="1389" y="8440"/>
                    <a:pt x="490" y="8440"/>
                    <a:pt x="0" y="10024"/>
                  </a:cubicBezTo>
                  <a:cubicBezTo>
                    <a:pt x="0" y="18240"/>
                    <a:pt x="0" y="18240"/>
                    <a:pt x="0" y="18240"/>
                  </a:cubicBezTo>
                  <a:cubicBezTo>
                    <a:pt x="21320" y="18240"/>
                    <a:pt x="21320" y="18240"/>
                    <a:pt x="21320" y="18240"/>
                  </a:cubicBezTo>
                </a:path>
              </a:pathLst>
            </a:custGeom>
            <a:solidFill>
              <a:srgbClr val="8493BA">
                <a:alpha val="27450"/>
              </a:srgbClr>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4" name="Google Shape;204;p2"/>
            <p:cNvSpPr/>
            <p:nvPr/>
          </p:nvSpPr>
          <p:spPr>
            <a:xfrm>
              <a:off x="468311" y="271473"/>
              <a:ext cx="415923" cy="652490"/>
            </a:xfrm>
            <a:custGeom>
              <a:rect b="b" l="l" r="r" t="t"/>
              <a:pathLst>
                <a:path extrusionOk="0" h="21568" w="20599">
                  <a:moveTo>
                    <a:pt x="18650" y="0"/>
                  </a:moveTo>
                  <a:cubicBezTo>
                    <a:pt x="18650" y="0"/>
                    <a:pt x="14588" y="1843"/>
                    <a:pt x="10268" y="3171"/>
                  </a:cubicBezTo>
                  <a:cubicBezTo>
                    <a:pt x="6142" y="4414"/>
                    <a:pt x="210" y="7586"/>
                    <a:pt x="16" y="13114"/>
                  </a:cubicBezTo>
                  <a:cubicBezTo>
                    <a:pt x="-177" y="18643"/>
                    <a:pt x="1370" y="20571"/>
                    <a:pt x="984" y="21557"/>
                  </a:cubicBezTo>
                  <a:cubicBezTo>
                    <a:pt x="984" y="21557"/>
                    <a:pt x="3950" y="21600"/>
                    <a:pt x="4917" y="21514"/>
                  </a:cubicBezTo>
                  <a:cubicBezTo>
                    <a:pt x="8141" y="21214"/>
                    <a:pt x="15556" y="19414"/>
                    <a:pt x="18328" y="15000"/>
                  </a:cubicBezTo>
                  <a:cubicBezTo>
                    <a:pt x="21165" y="10457"/>
                    <a:pt x="21423" y="4971"/>
                    <a:pt x="18650" y="0"/>
                  </a:cubicBezTo>
                  <a:close/>
                </a:path>
              </a:pathLst>
            </a:cu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5" name="Google Shape;205;p2"/>
            <p:cNvSpPr/>
            <p:nvPr/>
          </p:nvSpPr>
          <p:spPr>
            <a:xfrm>
              <a:off x="488947" y="271473"/>
              <a:ext cx="395286" cy="652490"/>
            </a:xfrm>
            <a:custGeom>
              <a:rect b="b" l="l" r="r" t="t"/>
              <a:pathLst>
                <a:path extrusionOk="0" h="21568" w="20729">
                  <a:moveTo>
                    <a:pt x="18329" y="15000"/>
                  </a:moveTo>
                  <a:cubicBezTo>
                    <a:pt x="21327" y="10457"/>
                    <a:pt x="21600" y="4971"/>
                    <a:pt x="18670" y="0"/>
                  </a:cubicBezTo>
                  <a:cubicBezTo>
                    <a:pt x="18670" y="0"/>
                    <a:pt x="13968" y="6300"/>
                    <a:pt x="10153" y="10457"/>
                  </a:cubicBezTo>
                  <a:cubicBezTo>
                    <a:pt x="6337" y="14614"/>
                    <a:pt x="0" y="21557"/>
                    <a:pt x="0" y="21557"/>
                  </a:cubicBezTo>
                  <a:cubicBezTo>
                    <a:pt x="0" y="21557"/>
                    <a:pt x="3134" y="21600"/>
                    <a:pt x="4156" y="21514"/>
                  </a:cubicBezTo>
                  <a:cubicBezTo>
                    <a:pt x="7563" y="21214"/>
                    <a:pt x="15399" y="19414"/>
                    <a:pt x="18329" y="15000"/>
                  </a:cubicBezTo>
                  <a:close/>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6" name="Google Shape;206;p2"/>
            <p:cNvSpPr/>
            <p:nvPr/>
          </p:nvSpPr>
          <p:spPr>
            <a:xfrm>
              <a:off x="41275" y="468331"/>
              <a:ext cx="507997" cy="406417"/>
            </a:xfrm>
            <a:custGeom>
              <a:rect b="b" l="l" r="r" t="t"/>
              <a:pathLst>
                <a:path extrusionOk="0" h="20561" w="21547">
                  <a:moveTo>
                    <a:pt x="0" y="406"/>
                  </a:moveTo>
                  <a:cubicBezTo>
                    <a:pt x="0" y="406"/>
                    <a:pt x="1492" y="4279"/>
                    <a:pt x="2375" y="8350"/>
                  </a:cubicBezTo>
                  <a:cubicBezTo>
                    <a:pt x="3149" y="12158"/>
                    <a:pt x="5856" y="17935"/>
                    <a:pt x="11822" y="19380"/>
                  </a:cubicBezTo>
                  <a:cubicBezTo>
                    <a:pt x="17788" y="20824"/>
                    <a:pt x="20053" y="19971"/>
                    <a:pt x="21048" y="20561"/>
                  </a:cubicBezTo>
                  <a:cubicBezTo>
                    <a:pt x="21048" y="20561"/>
                    <a:pt x="21545" y="18001"/>
                    <a:pt x="21545" y="17147"/>
                  </a:cubicBezTo>
                  <a:cubicBezTo>
                    <a:pt x="21600" y="14324"/>
                    <a:pt x="20661" y="7562"/>
                    <a:pt x="16186" y="4148"/>
                  </a:cubicBezTo>
                  <a:cubicBezTo>
                    <a:pt x="11656" y="668"/>
                    <a:pt x="5745" y="-776"/>
                    <a:pt x="0" y="406"/>
                  </a:cubicBezTo>
                  <a:close/>
                </a:path>
              </a:pathLst>
            </a:cu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7" name="Google Shape;207;p2"/>
            <p:cNvSpPr/>
            <p:nvPr/>
          </p:nvSpPr>
          <p:spPr>
            <a:xfrm>
              <a:off x="41275" y="468331"/>
              <a:ext cx="507997" cy="406417"/>
            </a:xfrm>
            <a:custGeom>
              <a:rect b="b" l="l" r="r" t="t"/>
              <a:pathLst>
                <a:path extrusionOk="0" h="20815" w="21547">
                  <a:moveTo>
                    <a:pt x="16186" y="4200"/>
                  </a:moveTo>
                  <a:cubicBezTo>
                    <a:pt x="11656" y="677"/>
                    <a:pt x="5745" y="-785"/>
                    <a:pt x="0" y="411"/>
                  </a:cubicBezTo>
                  <a:cubicBezTo>
                    <a:pt x="0" y="411"/>
                    <a:pt x="6242" y="5795"/>
                    <a:pt x="10330" y="9849"/>
                  </a:cubicBezTo>
                  <a:cubicBezTo>
                    <a:pt x="14363" y="13969"/>
                    <a:pt x="21048" y="20815"/>
                    <a:pt x="21048" y="20815"/>
                  </a:cubicBezTo>
                  <a:cubicBezTo>
                    <a:pt x="21048" y="20815"/>
                    <a:pt x="21545" y="18223"/>
                    <a:pt x="21545" y="17359"/>
                  </a:cubicBezTo>
                  <a:cubicBezTo>
                    <a:pt x="21600" y="14501"/>
                    <a:pt x="20661" y="7656"/>
                    <a:pt x="16186" y="4200"/>
                  </a:cubicBezTo>
                  <a:close/>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8" name="Google Shape;208;p2"/>
            <p:cNvSpPr/>
            <p:nvPr/>
          </p:nvSpPr>
          <p:spPr>
            <a:xfrm>
              <a:off x="1344606" y="155581"/>
              <a:ext cx="277811" cy="157168"/>
            </a:xfrm>
            <a:custGeom>
              <a:rect b="b" l="l" r="r" t="t"/>
              <a:pathLst>
                <a:path extrusionOk="0" h="20941" w="21600">
                  <a:moveTo>
                    <a:pt x="4441" y="20909"/>
                  </a:moveTo>
                  <a:cubicBezTo>
                    <a:pt x="3533" y="20909"/>
                    <a:pt x="0" y="21600"/>
                    <a:pt x="0" y="16589"/>
                  </a:cubicBezTo>
                  <a:cubicBezTo>
                    <a:pt x="0" y="13824"/>
                    <a:pt x="1312" y="11578"/>
                    <a:pt x="2927" y="11578"/>
                  </a:cubicBezTo>
                  <a:cubicBezTo>
                    <a:pt x="3129" y="11578"/>
                    <a:pt x="3230" y="11578"/>
                    <a:pt x="3331" y="11578"/>
                  </a:cubicBezTo>
                  <a:cubicBezTo>
                    <a:pt x="3331" y="11405"/>
                    <a:pt x="3331" y="11059"/>
                    <a:pt x="3331" y="10714"/>
                  </a:cubicBezTo>
                  <a:cubicBezTo>
                    <a:pt x="3331" y="7949"/>
                    <a:pt x="4643" y="5702"/>
                    <a:pt x="6258" y="5702"/>
                  </a:cubicBezTo>
                  <a:cubicBezTo>
                    <a:pt x="6763" y="5702"/>
                    <a:pt x="7267" y="6048"/>
                    <a:pt x="7671" y="6394"/>
                  </a:cubicBezTo>
                  <a:cubicBezTo>
                    <a:pt x="8277" y="2765"/>
                    <a:pt x="10194" y="0"/>
                    <a:pt x="12516" y="0"/>
                  </a:cubicBezTo>
                  <a:cubicBezTo>
                    <a:pt x="15039" y="0"/>
                    <a:pt x="17058" y="3283"/>
                    <a:pt x="17462" y="7430"/>
                  </a:cubicBezTo>
                  <a:cubicBezTo>
                    <a:pt x="17462" y="7430"/>
                    <a:pt x="17563" y="7430"/>
                    <a:pt x="17563" y="7430"/>
                  </a:cubicBezTo>
                  <a:cubicBezTo>
                    <a:pt x="19783" y="7430"/>
                    <a:pt x="21600" y="10541"/>
                    <a:pt x="21600" y="14342"/>
                  </a:cubicBezTo>
                  <a:cubicBezTo>
                    <a:pt x="21600" y="20736"/>
                    <a:pt x="16957" y="21082"/>
                    <a:pt x="16654" y="20909"/>
                  </a:cubicBezTo>
                  <a:lnTo>
                    <a:pt x="4441" y="20909"/>
                  </a:lnTo>
                  <a:close/>
                </a:path>
              </a:pathLst>
            </a:cu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09" name="Google Shape;209;p2"/>
            <p:cNvSpPr/>
            <p:nvPr/>
          </p:nvSpPr>
          <p:spPr>
            <a:xfrm>
              <a:off x="755646" y="0"/>
              <a:ext cx="342898" cy="193683"/>
            </a:xfrm>
            <a:custGeom>
              <a:rect b="b" l="l" r="r" t="t"/>
              <a:pathLst>
                <a:path extrusionOk="0" h="20932" w="21600">
                  <a:moveTo>
                    <a:pt x="4418" y="20899"/>
                  </a:moveTo>
                  <a:cubicBezTo>
                    <a:pt x="3518" y="20899"/>
                    <a:pt x="0" y="21600"/>
                    <a:pt x="0" y="16551"/>
                  </a:cubicBezTo>
                  <a:cubicBezTo>
                    <a:pt x="0" y="13745"/>
                    <a:pt x="1309" y="11501"/>
                    <a:pt x="2945" y="11501"/>
                  </a:cubicBezTo>
                  <a:cubicBezTo>
                    <a:pt x="3027" y="11501"/>
                    <a:pt x="3191" y="11501"/>
                    <a:pt x="3355" y="11501"/>
                  </a:cubicBezTo>
                  <a:cubicBezTo>
                    <a:pt x="3273" y="11221"/>
                    <a:pt x="3273" y="10940"/>
                    <a:pt x="3273" y="10660"/>
                  </a:cubicBezTo>
                  <a:cubicBezTo>
                    <a:pt x="3273" y="7855"/>
                    <a:pt x="4582" y="5610"/>
                    <a:pt x="6218" y="5610"/>
                  </a:cubicBezTo>
                  <a:cubicBezTo>
                    <a:pt x="6709" y="5610"/>
                    <a:pt x="7200" y="5891"/>
                    <a:pt x="7609" y="6312"/>
                  </a:cubicBezTo>
                  <a:cubicBezTo>
                    <a:pt x="8264" y="2665"/>
                    <a:pt x="10145" y="0"/>
                    <a:pt x="12436" y="0"/>
                  </a:cubicBezTo>
                  <a:cubicBezTo>
                    <a:pt x="14973" y="0"/>
                    <a:pt x="17100" y="3226"/>
                    <a:pt x="17427" y="7294"/>
                  </a:cubicBezTo>
                  <a:cubicBezTo>
                    <a:pt x="17509" y="7294"/>
                    <a:pt x="17509" y="7294"/>
                    <a:pt x="17509" y="7294"/>
                  </a:cubicBezTo>
                  <a:cubicBezTo>
                    <a:pt x="19800" y="7294"/>
                    <a:pt x="21600" y="10379"/>
                    <a:pt x="21600" y="14166"/>
                  </a:cubicBezTo>
                  <a:cubicBezTo>
                    <a:pt x="21600" y="20758"/>
                    <a:pt x="16936" y="21039"/>
                    <a:pt x="16609" y="20899"/>
                  </a:cubicBezTo>
                  <a:lnTo>
                    <a:pt x="4418" y="20899"/>
                  </a:lnTo>
                  <a:close/>
                </a:path>
              </a:pathLst>
            </a:cu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0" name="Google Shape;210;p2"/>
            <p:cNvSpPr/>
            <p:nvPr/>
          </p:nvSpPr>
          <p:spPr>
            <a:xfrm>
              <a:off x="2774935" y="46039"/>
              <a:ext cx="284161" cy="160345"/>
            </a:xfrm>
            <a:custGeom>
              <a:rect b="b" l="l" r="r" t="t"/>
              <a:pathLst>
                <a:path extrusionOk="0" h="20951" w="21600">
                  <a:moveTo>
                    <a:pt x="4459" y="20920"/>
                  </a:moveTo>
                  <a:cubicBezTo>
                    <a:pt x="3468" y="20920"/>
                    <a:pt x="0" y="21600"/>
                    <a:pt x="0" y="16668"/>
                  </a:cubicBezTo>
                  <a:cubicBezTo>
                    <a:pt x="0" y="13776"/>
                    <a:pt x="1288" y="11565"/>
                    <a:pt x="2972" y="11565"/>
                  </a:cubicBezTo>
                  <a:cubicBezTo>
                    <a:pt x="3072" y="11565"/>
                    <a:pt x="3171" y="11565"/>
                    <a:pt x="3369" y="11565"/>
                  </a:cubicBezTo>
                  <a:cubicBezTo>
                    <a:pt x="3270" y="11395"/>
                    <a:pt x="3270" y="11055"/>
                    <a:pt x="3270" y="10715"/>
                  </a:cubicBezTo>
                  <a:cubicBezTo>
                    <a:pt x="3270" y="7994"/>
                    <a:pt x="4558" y="5783"/>
                    <a:pt x="6242" y="5783"/>
                  </a:cubicBezTo>
                  <a:cubicBezTo>
                    <a:pt x="6738" y="5783"/>
                    <a:pt x="7233" y="5953"/>
                    <a:pt x="7629" y="6293"/>
                  </a:cubicBezTo>
                  <a:cubicBezTo>
                    <a:pt x="8224" y="2721"/>
                    <a:pt x="10106" y="0"/>
                    <a:pt x="12484" y="0"/>
                  </a:cubicBezTo>
                  <a:cubicBezTo>
                    <a:pt x="14961" y="0"/>
                    <a:pt x="17042" y="3231"/>
                    <a:pt x="17439" y="7313"/>
                  </a:cubicBezTo>
                  <a:cubicBezTo>
                    <a:pt x="17439" y="7313"/>
                    <a:pt x="17538" y="7313"/>
                    <a:pt x="17538" y="7313"/>
                  </a:cubicBezTo>
                  <a:cubicBezTo>
                    <a:pt x="19717" y="7313"/>
                    <a:pt x="21600" y="10375"/>
                    <a:pt x="21600" y="14287"/>
                  </a:cubicBezTo>
                  <a:cubicBezTo>
                    <a:pt x="21600" y="20750"/>
                    <a:pt x="16943" y="21090"/>
                    <a:pt x="16646" y="20920"/>
                  </a:cubicBezTo>
                  <a:lnTo>
                    <a:pt x="4459" y="20920"/>
                  </a:lnTo>
                  <a:close/>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1" name="Google Shape;211;p2"/>
            <p:cNvSpPr/>
            <p:nvPr/>
          </p:nvSpPr>
          <p:spPr>
            <a:xfrm>
              <a:off x="3090847" y="106366"/>
              <a:ext cx="198436" cy="285762"/>
            </a:xfrm>
            <a:custGeom>
              <a:rect b="b" l="l" r="r" t="t"/>
              <a:pathLst>
                <a:path extrusionOk="0" h="21600" w="21600">
                  <a:moveTo>
                    <a:pt x="3775" y="21600"/>
                  </a:moveTo>
                  <a:lnTo>
                    <a:pt x="0" y="15689"/>
                  </a:lnTo>
                  <a:lnTo>
                    <a:pt x="21600" y="0"/>
                  </a:lnTo>
                  <a:lnTo>
                    <a:pt x="3775" y="216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2" name="Google Shape;212;p2"/>
            <p:cNvSpPr/>
            <p:nvPr/>
          </p:nvSpPr>
          <p:spPr>
            <a:xfrm>
              <a:off x="3125771" y="106366"/>
              <a:ext cx="163511" cy="285762"/>
            </a:xfrm>
            <a:custGeom>
              <a:rect b="b" l="l" r="r" t="t"/>
              <a:pathLst>
                <a:path extrusionOk="0" h="21600" w="21600">
                  <a:moveTo>
                    <a:pt x="0" y="21600"/>
                  </a:moveTo>
                  <a:lnTo>
                    <a:pt x="0" y="15981"/>
                  </a:lnTo>
                  <a:lnTo>
                    <a:pt x="21600" y="0"/>
                  </a:lnTo>
                  <a:lnTo>
                    <a:pt x="0" y="21600"/>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3" name="Google Shape;213;p2"/>
            <p:cNvSpPr/>
            <p:nvPr/>
          </p:nvSpPr>
          <p:spPr>
            <a:xfrm>
              <a:off x="3125771" y="384191"/>
              <a:ext cx="284161" cy="203208"/>
            </a:xfrm>
            <a:custGeom>
              <a:rect b="b" l="l" r="r" t="t"/>
              <a:pathLst>
                <a:path extrusionOk="0" h="21600" w="21600">
                  <a:moveTo>
                    <a:pt x="0" y="3703"/>
                  </a:moveTo>
                  <a:lnTo>
                    <a:pt x="6004" y="0"/>
                  </a:lnTo>
                  <a:lnTo>
                    <a:pt x="21600" y="21600"/>
                  </a:lnTo>
                  <a:lnTo>
                    <a:pt x="0" y="3703"/>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4" name="Google Shape;214;p2"/>
            <p:cNvSpPr/>
            <p:nvPr/>
          </p:nvSpPr>
          <p:spPr>
            <a:xfrm>
              <a:off x="3125771" y="419117"/>
              <a:ext cx="284161" cy="168282"/>
            </a:xfrm>
            <a:custGeom>
              <a:rect b="b" l="l" r="r" t="t"/>
              <a:pathLst>
                <a:path extrusionOk="0" h="21600" w="21600">
                  <a:moveTo>
                    <a:pt x="0" y="0"/>
                  </a:moveTo>
                  <a:lnTo>
                    <a:pt x="5638" y="248"/>
                  </a:lnTo>
                  <a:lnTo>
                    <a:pt x="21600" y="21600"/>
                  </a:lnTo>
                  <a:lnTo>
                    <a:pt x="0" y="0"/>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5" name="Google Shape;215;p2"/>
            <p:cNvSpPr/>
            <p:nvPr/>
          </p:nvSpPr>
          <p:spPr>
            <a:xfrm>
              <a:off x="2786048" y="379427"/>
              <a:ext cx="328610" cy="101604"/>
            </a:xfrm>
            <a:custGeom>
              <a:rect b="b" l="l" r="r" t="t"/>
              <a:pathLst>
                <a:path extrusionOk="0" h="21600" w="21600">
                  <a:moveTo>
                    <a:pt x="21600" y="8023"/>
                  </a:moveTo>
                  <a:lnTo>
                    <a:pt x="17725" y="21600"/>
                  </a:lnTo>
                  <a:lnTo>
                    <a:pt x="0" y="0"/>
                  </a:lnTo>
                  <a:lnTo>
                    <a:pt x="21600" y="8023"/>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6" name="Google Shape;216;p2"/>
            <p:cNvSpPr/>
            <p:nvPr/>
          </p:nvSpPr>
          <p:spPr>
            <a:xfrm>
              <a:off x="2786048" y="379427"/>
              <a:ext cx="328610" cy="65091"/>
            </a:xfrm>
            <a:custGeom>
              <a:rect b="b" l="l" r="r" t="t"/>
              <a:pathLst>
                <a:path extrusionOk="0" h="21600" w="21600">
                  <a:moveTo>
                    <a:pt x="21600" y="12388"/>
                  </a:moveTo>
                  <a:lnTo>
                    <a:pt x="17026" y="21600"/>
                  </a:lnTo>
                  <a:lnTo>
                    <a:pt x="0" y="0"/>
                  </a:lnTo>
                  <a:lnTo>
                    <a:pt x="21600" y="12388"/>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7" name="Google Shape;217;p2"/>
            <p:cNvSpPr/>
            <p:nvPr/>
          </p:nvSpPr>
          <p:spPr>
            <a:xfrm>
              <a:off x="3095609" y="422292"/>
              <a:ext cx="55563" cy="690590"/>
            </a:xfrm>
            <a:custGeom>
              <a:rect b="b" l="l" r="r" t="t"/>
              <a:pathLst>
                <a:path extrusionOk="0" h="21600" w="21600">
                  <a:moveTo>
                    <a:pt x="21600" y="21600"/>
                  </a:moveTo>
                  <a:lnTo>
                    <a:pt x="0" y="21600"/>
                  </a:lnTo>
                  <a:lnTo>
                    <a:pt x="7322" y="0"/>
                  </a:lnTo>
                  <a:lnTo>
                    <a:pt x="14644" y="0"/>
                  </a:lnTo>
                  <a:lnTo>
                    <a:pt x="21600" y="216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8" name="Google Shape;218;p2"/>
            <p:cNvSpPr/>
            <p:nvPr/>
          </p:nvSpPr>
          <p:spPr>
            <a:xfrm>
              <a:off x="3125771" y="422292"/>
              <a:ext cx="25400" cy="690590"/>
            </a:xfrm>
            <a:custGeom>
              <a:rect b="b" l="l" r="r" t="t"/>
              <a:pathLst>
                <a:path extrusionOk="0" h="21600" w="21600">
                  <a:moveTo>
                    <a:pt x="21600" y="21600"/>
                  </a:moveTo>
                  <a:lnTo>
                    <a:pt x="4000" y="21600"/>
                  </a:lnTo>
                  <a:lnTo>
                    <a:pt x="0" y="0"/>
                  </a:lnTo>
                  <a:lnTo>
                    <a:pt x="6400" y="0"/>
                  </a:lnTo>
                  <a:lnTo>
                    <a:pt x="21600" y="21600"/>
                  </a:lnTo>
                  <a:close/>
                </a:path>
              </a:pathLst>
            </a:custGeom>
            <a:solidFill>
              <a:srgbClr val="D1D3D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19" name="Google Shape;219;p2"/>
            <p:cNvSpPr/>
            <p:nvPr/>
          </p:nvSpPr>
          <p:spPr>
            <a:xfrm>
              <a:off x="3090847" y="381016"/>
              <a:ext cx="65087" cy="63503"/>
            </a:xfrm>
            <a:prstGeom prst="ellipse">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20" name="Google Shape;220;p2"/>
            <p:cNvSpPr/>
            <p:nvPr/>
          </p:nvSpPr>
          <p:spPr>
            <a:xfrm>
              <a:off x="3098784" y="388953"/>
              <a:ext cx="49213" cy="47627"/>
            </a:xfrm>
            <a:prstGeom prst="ellipse">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21" name="Google Shape;221;p2"/>
            <p:cNvSpPr/>
            <p:nvPr/>
          </p:nvSpPr>
          <p:spPr>
            <a:xfrm>
              <a:off x="3106722" y="388953"/>
              <a:ext cx="41275" cy="47627"/>
            </a:xfrm>
            <a:custGeom>
              <a:rect b="b" l="l" r="r" t="t"/>
              <a:pathLst>
                <a:path extrusionOk="0" h="21600" w="21600">
                  <a:moveTo>
                    <a:pt x="13239" y="0"/>
                  </a:moveTo>
                  <a:cubicBezTo>
                    <a:pt x="16026" y="1800"/>
                    <a:pt x="17419" y="4800"/>
                    <a:pt x="17419" y="8400"/>
                  </a:cubicBezTo>
                  <a:cubicBezTo>
                    <a:pt x="17419" y="14400"/>
                    <a:pt x="11845" y="19800"/>
                    <a:pt x="4877" y="19800"/>
                  </a:cubicBezTo>
                  <a:cubicBezTo>
                    <a:pt x="2787" y="19800"/>
                    <a:pt x="1394" y="19200"/>
                    <a:pt x="0" y="18600"/>
                  </a:cubicBezTo>
                  <a:cubicBezTo>
                    <a:pt x="2090" y="20400"/>
                    <a:pt x="4877" y="21600"/>
                    <a:pt x="8361" y="21600"/>
                  </a:cubicBezTo>
                  <a:cubicBezTo>
                    <a:pt x="15329" y="21600"/>
                    <a:pt x="21600" y="16800"/>
                    <a:pt x="21600" y="10200"/>
                  </a:cubicBezTo>
                  <a:cubicBezTo>
                    <a:pt x="21600" y="5400"/>
                    <a:pt x="18116" y="1800"/>
                    <a:pt x="13239" y="0"/>
                  </a:cubicBezTo>
                  <a:close/>
                </a:path>
              </a:pathLst>
            </a:custGeom>
            <a:solidFill>
              <a:srgbClr val="06B285"/>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22" name="Google Shape;222;p2"/>
            <p:cNvSpPr/>
            <p:nvPr/>
          </p:nvSpPr>
          <p:spPr>
            <a:xfrm>
              <a:off x="1001708" y="279411"/>
              <a:ext cx="200024" cy="287349"/>
            </a:xfrm>
            <a:custGeom>
              <a:rect b="b" l="l" r="r" t="t"/>
              <a:pathLst>
                <a:path extrusionOk="0" h="21600" w="21600">
                  <a:moveTo>
                    <a:pt x="3738" y="21600"/>
                  </a:moveTo>
                  <a:lnTo>
                    <a:pt x="0" y="15584"/>
                  </a:lnTo>
                  <a:lnTo>
                    <a:pt x="21600" y="0"/>
                  </a:lnTo>
                  <a:lnTo>
                    <a:pt x="3738" y="216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23" name="Google Shape;223;p2"/>
            <p:cNvSpPr/>
            <p:nvPr/>
          </p:nvSpPr>
          <p:spPr>
            <a:xfrm>
              <a:off x="1036633" y="279411"/>
              <a:ext cx="165099" cy="287349"/>
            </a:xfrm>
            <a:custGeom>
              <a:rect b="b" l="l" r="r" t="t"/>
              <a:pathLst>
                <a:path extrusionOk="0" h="21600" w="21600">
                  <a:moveTo>
                    <a:pt x="0" y="21600"/>
                  </a:moveTo>
                  <a:lnTo>
                    <a:pt x="251" y="16019"/>
                  </a:lnTo>
                  <a:lnTo>
                    <a:pt x="21600" y="0"/>
                  </a:lnTo>
                  <a:lnTo>
                    <a:pt x="0" y="21600"/>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24" name="Google Shape;224;p2"/>
            <p:cNvSpPr/>
            <p:nvPr/>
          </p:nvSpPr>
          <p:spPr>
            <a:xfrm>
              <a:off x="1038220" y="557235"/>
              <a:ext cx="284161" cy="201621"/>
            </a:xfrm>
            <a:custGeom>
              <a:rect b="b" l="l" r="r" t="t"/>
              <a:pathLst>
                <a:path extrusionOk="0" h="21600" w="21600">
                  <a:moveTo>
                    <a:pt x="0" y="3806"/>
                  </a:moveTo>
                  <a:lnTo>
                    <a:pt x="5951" y="0"/>
                  </a:lnTo>
                  <a:lnTo>
                    <a:pt x="21600" y="21600"/>
                  </a:lnTo>
                  <a:lnTo>
                    <a:pt x="0" y="3806"/>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25" name="Google Shape;225;p2"/>
            <p:cNvSpPr/>
            <p:nvPr/>
          </p:nvSpPr>
          <p:spPr>
            <a:xfrm>
              <a:off x="1038220" y="592161"/>
              <a:ext cx="284161" cy="166695"/>
            </a:xfrm>
            <a:custGeom>
              <a:rect b="b" l="l" r="r" t="t"/>
              <a:pathLst>
                <a:path extrusionOk="0" h="21600" w="21600">
                  <a:moveTo>
                    <a:pt x="0" y="0"/>
                  </a:moveTo>
                  <a:lnTo>
                    <a:pt x="5657" y="125"/>
                  </a:lnTo>
                  <a:lnTo>
                    <a:pt x="21600" y="21600"/>
                  </a:lnTo>
                  <a:lnTo>
                    <a:pt x="0" y="0"/>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26" name="Google Shape;226;p2"/>
            <p:cNvSpPr/>
            <p:nvPr/>
          </p:nvSpPr>
          <p:spPr>
            <a:xfrm>
              <a:off x="696909" y="552472"/>
              <a:ext cx="328610" cy="100016"/>
            </a:xfrm>
            <a:custGeom>
              <a:rect b="b" l="l" r="r" t="t"/>
              <a:pathLst>
                <a:path extrusionOk="0" h="21600" w="21600">
                  <a:moveTo>
                    <a:pt x="21600" y="8023"/>
                  </a:moveTo>
                  <a:lnTo>
                    <a:pt x="17852" y="21600"/>
                  </a:lnTo>
                  <a:lnTo>
                    <a:pt x="0" y="0"/>
                  </a:lnTo>
                  <a:lnTo>
                    <a:pt x="21600" y="8023"/>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27" name="Google Shape;227;p2"/>
            <p:cNvSpPr/>
            <p:nvPr/>
          </p:nvSpPr>
          <p:spPr>
            <a:xfrm>
              <a:off x="696909" y="552472"/>
              <a:ext cx="328610" cy="66678"/>
            </a:xfrm>
            <a:custGeom>
              <a:rect b="b" l="l" r="r" t="t"/>
              <a:pathLst>
                <a:path extrusionOk="0" h="21600" w="21600">
                  <a:moveTo>
                    <a:pt x="21600" y="12209"/>
                  </a:moveTo>
                  <a:lnTo>
                    <a:pt x="17153" y="21600"/>
                  </a:lnTo>
                  <a:lnTo>
                    <a:pt x="0" y="0"/>
                  </a:lnTo>
                  <a:lnTo>
                    <a:pt x="21600" y="12209"/>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28" name="Google Shape;228;p2"/>
            <p:cNvSpPr/>
            <p:nvPr/>
          </p:nvSpPr>
          <p:spPr>
            <a:xfrm>
              <a:off x="1006470" y="596924"/>
              <a:ext cx="57150" cy="515958"/>
            </a:xfrm>
            <a:custGeom>
              <a:rect b="b" l="l" r="r" t="t"/>
              <a:pathLst>
                <a:path extrusionOk="0" h="21600" w="21600">
                  <a:moveTo>
                    <a:pt x="21600" y="21600"/>
                  </a:moveTo>
                  <a:lnTo>
                    <a:pt x="0" y="21600"/>
                  </a:lnTo>
                  <a:lnTo>
                    <a:pt x="6840" y="0"/>
                  </a:lnTo>
                  <a:lnTo>
                    <a:pt x="14400" y="0"/>
                  </a:lnTo>
                  <a:lnTo>
                    <a:pt x="21600" y="216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29" name="Google Shape;229;p2"/>
            <p:cNvSpPr/>
            <p:nvPr/>
          </p:nvSpPr>
          <p:spPr>
            <a:xfrm>
              <a:off x="1038220" y="596924"/>
              <a:ext cx="25400" cy="515958"/>
            </a:xfrm>
            <a:custGeom>
              <a:rect b="b" l="l" r="r" t="t"/>
              <a:pathLst>
                <a:path extrusionOk="0" h="21600" w="21600">
                  <a:moveTo>
                    <a:pt x="21600" y="21600"/>
                  </a:moveTo>
                  <a:lnTo>
                    <a:pt x="3200" y="21600"/>
                  </a:lnTo>
                  <a:lnTo>
                    <a:pt x="0" y="0"/>
                  </a:lnTo>
                  <a:lnTo>
                    <a:pt x="5600" y="0"/>
                  </a:lnTo>
                  <a:lnTo>
                    <a:pt x="21600" y="21600"/>
                  </a:lnTo>
                  <a:close/>
                </a:path>
              </a:pathLst>
            </a:custGeom>
            <a:solidFill>
              <a:srgbClr val="D1D3D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30" name="Google Shape;230;p2"/>
            <p:cNvSpPr/>
            <p:nvPr/>
          </p:nvSpPr>
          <p:spPr>
            <a:xfrm>
              <a:off x="1003295" y="552472"/>
              <a:ext cx="63500" cy="63503"/>
            </a:xfrm>
            <a:prstGeom prst="ellipse">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31" name="Google Shape;231;p2"/>
            <p:cNvSpPr/>
            <p:nvPr/>
          </p:nvSpPr>
          <p:spPr>
            <a:xfrm>
              <a:off x="1011233" y="560410"/>
              <a:ext cx="47625" cy="47627"/>
            </a:xfrm>
            <a:prstGeom prst="ellipse">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32" name="Google Shape;232;p2"/>
            <p:cNvSpPr/>
            <p:nvPr/>
          </p:nvSpPr>
          <p:spPr>
            <a:xfrm>
              <a:off x="1020758" y="561998"/>
              <a:ext cx="38100" cy="46039"/>
            </a:xfrm>
            <a:custGeom>
              <a:rect b="b" l="l" r="r" t="t"/>
              <a:pathLst>
                <a:path extrusionOk="0" h="21600" w="21600">
                  <a:moveTo>
                    <a:pt x="12960" y="0"/>
                  </a:moveTo>
                  <a:cubicBezTo>
                    <a:pt x="15840" y="2400"/>
                    <a:pt x="18000" y="4800"/>
                    <a:pt x="18000" y="8400"/>
                  </a:cubicBezTo>
                  <a:cubicBezTo>
                    <a:pt x="18000" y="14400"/>
                    <a:pt x="12240" y="19800"/>
                    <a:pt x="4320" y="19800"/>
                  </a:cubicBezTo>
                  <a:cubicBezTo>
                    <a:pt x="2880" y="19800"/>
                    <a:pt x="1440" y="19200"/>
                    <a:pt x="0" y="18600"/>
                  </a:cubicBezTo>
                  <a:cubicBezTo>
                    <a:pt x="2160" y="20400"/>
                    <a:pt x="5040" y="21600"/>
                    <a:pt x="8640" y="21600"/>
                  </a:cubicBezTo>
                  <a:cubicBezTo>
                    <a:pt x="15840" y="21600"/>
                    <a:pt x="21600" y="16800"/>
                    <a:pt x="21600" y="10200"/>
                  </a:cubicBezTo>
                  <a:cubicBezTo>
                    <a:pt x="21600" y="6000"/>
                    <a:pt x="18000" y="1800"/>
                    <a:pt x="12960" y="0"/>
                  </a:cubicBezTo>
                  <a:close/>
                </a:path>
              </a:pathLst>
            </a:custGeom>
            <a:solidFill>
              <a:srgbClr val="06B285"/>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33" name="Google Shape;233;p2"/>
            <p:cNvSpPr/>
            <p:nvPr/>
          </p:nvSpPr>
          <p:spPr>
            <a:xfrm>
              <a:off x="2840023" y="631851"/>
              <a:ext cx="115886" cy="165107"/>
            </a:xfrm>
            <a:custGeom>
              <a:rect b="b" l="l" r="r" t="t"/>
              <a:pathLst>
                <a:path extrusionOk="0" h="21600" w="21600">
                  <a:moveTo>
                    <a:pt x="3960" y="21600"/>
                  </a:moveTo>
                  <a:lnTo>
                    <a:pt x="0" y="15663"/>
                  </a:lnTo>
                  <a:lnTo>
                    <a:pt x="21600" y="0"/>
                  </a:lnTo>
                  <a:lnTo>
                    <a:pt x="3960" y="216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34" name="Google Shape;234;p2"/>
            <p:cNvSpPr/>
            <p:nvPr/>
          </p:nvSpPr>
          <p:spPr>
            <a:xfrm>
              <a:off x="2860660" y="631851"/>
              <a:ext cx="95249" cy="165107"/>
            </a:xfrm>
            <a:custGeom>
              <a:rect b="b" l="l" r="r" t="t"/>
              <a:pathLst>
                <a:path extrusionOk="0" h="21600" w="21600">
                  <a:moveTo>
                    <a:pt x="0" y="21600"/>
                  </a:moveTo>
                  <a:lnTo>
                    <a:pt x="0" y="16042"/>
                  </a:lnTo>
                  <a:lnTo>
                    <a:pt x="21600" y="0"/>
                  </a:lnTo>
                  <a:lnTo>
                    <a:pt x="0" y="21600"/>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35" name="Google Shape;235;p2"/>
            <p:cNvSpPr/>
            <p:nvPr/>
          </p:nvSpPr>
          <p:spPr>
            <a:xfrm>
              <a:off x="2860660" y="792194"/>
              <a:ext cx="163512" cy="115893"/>
            </a:xfrm>
            <a:custGeom>
              <a:rect b="b" l="l" r="r" t="t"/>
              <a:pathLst>
                <a:path extrusionOk="0" h="21600" w="21600">
                  <a:moveTo>
                    <a:pt x="0" y="3570"/>
                  </a:moveTo>
                  <a:lnTo>
                    <a:pt x="5972" y="0"/>
                  </a:lnTo>
                  <a:lnTo>
                    <a:pt x="21600" y="21600"/>
                  </a:lnTo>
                  <a:lnTo>
                    <a:pt x="0" y="357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36" name="Google Shape;236;p2"/>
            <p:cNvSpPr/>
            <p:nvPr/>
          </p:nvSpPr>
          <p:spPr>
            <a:xfrm>
              <a:off x="2860660" y="811245"/>
              <a:ext cx="163512" cy="96842"/>
            </a:xfrm>
            <a:custGeom>
              <a:rect b="b" l="l" r="r" t="t"/>
              <a:pathLst>
                <a:path extrusionOk="0" h="21600" w="21600">
                  <a:moveTo>
                    <a:pt x="0" y="0"/>
                  </a:moveTo>
                  <a:lnTo>
                    <a:pt x="5591" y="428"/>
                  </a:lnTo>
                  <a:lnTo>
                    <a:pt x="21600" y="21600"/>
                  </a:lnTo>
                  <a:lnTo>
                    <a:pt x="0" y="0"/>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37" name="Google Shape;237;p2"/>
            <p:cNvSpPr/>
            <p:nvPr/>
          </p:nvSpPr>
          <p:spPr>
            <a:xfrm>
              <a:off x="2663811" y="789019"/>
              <a:ext cx="190499" cy="58740"/>
            </a:xfrm>
            <a:custGeom>
              <a:rect b="b" l="l" r="r" t="t"/>
              <a:pathLst>
                <a:path extrusionOk="0" h="21600" w="21600">
                  <a:moveTo>
                    <a:pt x="21600" y="8144"/>
                  </a:moveTo>
                  <a:lnTo>
                    <a:pt x="17762" y="21600"/>
                  </a:lnTo>
                  <a:lnTo>
                    <a:pt x="0" y="0"/>
                  </a:lnTo>
                  <a:lnTo>
                    <a:pt x="21600" y="8144"/>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38" name="Google Shape;238;p2"/>
            <p:cNvSpPr/>
            <p:nvPr/>
          </p:nvSpPr>
          <p:spPr>
            <a:xfrm>
              <a:off x="2663811" y="789019"/>
              <a:ext cx="190499" cy="38102"/>
            </a:xfrm>
            <a:custGeom>
              <a:rect b="b" l="l" r="r" t="t"/>
              <a:pathLst>
                <a:path extrusionOk="0" h="21600" w="21600">
                  <a:moveTo>
                    <a:pt x="21600" y="12738"/>
                  </a:moveTo>
                  <a:lnTo>
                    <a:pt x="16995" y="21600"/>
                  </a:lnTo>
                  <a:lnTo>
                    <a:pt x="0" y="0"/>
                  </a:lnTo>
                  <a:lnTo>
                    <a:pt x="21600" y="12738"/>
                  </a:lnTo>
                  <a:close/>
                </a:path>
              </a:pathLst>
            </a:custGeom>
            <a:solidFill>
              <a:srgbClr val="E6E7E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39" name="Google Shape;239;p2"/>
            <p:cNvSpPr/>
            <p:nvPr/>
          </p:nvSpPr>
          <p:spPr>
            <a:xfrm>
              <a:off x="2843198" y="814420"/>
              <a:ext cx="31750" cy="298462"/>
            </a:xfrm>
            <a:custGeom>
              <a:rect b="b" l="l" r="r" t="t"/>
              <a:pathLst>
                <a:path extrusionOk="0" h="21600" w="21600">
                  <a:moveTo>
                    <a:pt x="21600" y="21600"/>
                  </a:moveTo>
                  <a:lnTo>
                    <a:pt x="0" y="21600"/>
                  </a:lnTo>
                  <a:lnTo>
                    <a:pt x="6988" y="0"/>
                  </a:lnTo>
                  <a:lnTo>
                    <a:pt x="14612" y="0"/>
                  </a:lnTo>
                  <a:lnTo>
                    <a:pt x="21600" y="216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40" name="Google Shape;240;p2"/>
            <p:cNvSpPr/>
            <p:nvPr/>
          </p:nvSpPr>
          <p:spPr>
            <a:xfrm>
              <a:off x="2860660" y="814420"/>
              <a:ext cx="14288" cy="298462"/>
            </a:xfrm>
            <a:custGeom>
              <a:rect b="b" l="l" r="r" t="t"/>
              <a:pathLst>
                <a:path extrusionOk="0" h="21600" w="21600">
                  <a:moveTo>
                    <a:pt x="21600" y="21600"/>
                  </a:moveTo>
                  <a:lnTo>
                    <a:pt x="4320" y="21600"/>
                  </a:lnTo>
                  <a:lnTo>
                    <a:pt x="0" y="0"/>
                  </a:lnTo>
                  <a:lnTo>
                    <a:pt x="5760" y="0"/>
                  </a:lnTo>
                  <a:lnTo>
                    <a:pt x="21600" y="21600"/>
                  </a:lnTo>
                  <a:close/>
                </a:path>
              </a:pathLst>
            </a:custGeom>
            <a:solidFill>
              <a:srgbClr val="D1D3D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41" name="Google Shape;241;p2"/>
            <p:cNvSpPr/>
            <p:nvPr/>
          </p:nvSpPr>
          <p:spPr>
            <a:xfrm>
              <a:off x="2841610" y="789019"/>
              <a:ext cx="34925" cy="38102"/>
            </a:xfrm>
            <a:prstGeom prst="ellipse">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42" name="Google Shape;242;p2"/>
            <p:cNvSpPr/>
            <p:nvPr/>
          </p:nvSpPr>
          <p:spPr>
            <a:xfrm>
              <a:off x="2844785" y="795369"/>
              <a:ext cx="28575" cy="26989"/>
            </a:xfrm>
            <a:prstGeom prst="ellipse">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43" name="Google Shape;243;p2"/>
            <p:cNvSpPr/>
            <p:nvPr/>
          </p:nvSpPr>
          <p:spPr>
            <a:xfrm>
              <a:off x="2849548" y="795369"/>
              <a:ext cx="23812" cy="26989"/>
            </a:xfrm>
            <a:custGeom>
              <a:rect b="b" l="l" r="r" t="t"/>
              <a:pathLst>
                <a:path extrusionOk="0" h="21600" w="21600">
                  <a:moveTo>
                    <a:pt x="13200" y="0"/>
                  </a:moveTo>
                  <a:cubicBezTo>
                    <a:pt x="15600" y="2057"/>
                    <a:pt x="16800" y="5143"/>
                    <a:pt x="16800" y="9257"/>
                  </a:cubicBezTo>
                  <a:cubicBezTo>
                    <a:pt x="16800" y="14400"/>
                    <a:pt x="12000" y="19543"/>
                    <a:pt x="4800" y="19543"/>
                  </a:cubicBezTo>
                  <a:cubicBezTo>
                    <a:pt x="2400" y="19543"/>
                    <a:pt x="1200" y="19543"/>
                    <a:pt x="0" y="19543"/>
                  </a:cubicBezTo>
                  <a:cubicBezTo>
                    <a:pt x="2400" y="20571"/>
                    <a:pt x="4800" y="21600"/>
                    <a:pt x="8400" y="21600"/>
                  </a:cubicBezTo>
                  <a:cubicBezTo>
                    <a:pt x="15600" y="21600"/>
                    <a:pt x="21600" y="16457"/>
                    <a:pt x="21600" y="10286"/>
                  </a:cubicBezTo>
                  <a:cubicBezTo>
                    <a:pt x="21600" y="6171"/>
                    <a:pt x="18000" y="2057"/>
                    <a:pt x="13200" y="0"/>
                  </a:cubicBezTo>
                  <a:close/>
                </a:path>
              </a:pathLst>
            </a:custGeom>
            <a:solidFill>
              <a:srgbClr val="06B285"/>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44" name="Google Shape;244;p2"/>
            <p:cNvSpPr/>
            <p:nvPr/>
          </p:nvSpPr>
          <p:spPr>
            <a:xfrm>
              <a:off x="215899" y="703291"/>
              <a:ext cx="617535" cy="823947"/>
            </a:xfrm>
            <a:custGeom>
              <a:rect b="b" l="l" r="r" t="t"/>
              <a:pathLst>
                <a:path extrusionOk="0" h="21600" w="21600">
                  <a:moveTo>
                    <a:pt x="21600" y="0"/>
                  </a:moveTo>
                  <a:lnTo>
                    <a:pt x="17320" y="0"/>
                  </a:lnTo>
                  <a:lnTo>
                    <a:pt x="15770" y="833"/>
                  </a:lnTo>
                  <a:lnTo>
                    <a:pt x="0" y="833"/>
                  </a:lnTo>
                  <a:lnTo>
                    <a:pt x="0" y="20742"/>
                  </a:lnTo>
                  <a:lnTo>
                    <a:pt x="16040" y="20742"/>
                  </a:lnTo>
                  <a:lnTo>
                    <a:pt x="17287" y="21600"/>
                  </a:lnTo>
                  <a:lnTo>
                    <a:pt x="21600" y="21600"/>
                  </a:lnTo>
                  <a:lnTo>
                    <a:pt x="21600" y="0"/>
                  </a:lnTo>
                  <a:close/>
                </a:path>
              </a:pathLst>
            </a:custGeom>
            <a:solidFill>
              <a:srgbClr val="D9DCD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45" name="Google Shape;245;p2"/>
            <p:cNvSpPr/>
            <p:nvPr/>
          </p:nvSpPr>
          <p:spPr>
            <a:xfrm>
              <a:off x="0" y="736630"/>
              <a:ext cx="215899" cy="758856"/>
            </a:xfrm>
            <a:custGeom>
              <a:rect b="b" l="l" r="r" t="t"/>
              <a:pathLst>
                <a:path extrusionOk="0" h="21600" w="21600">
                  <a:moveTo>
                    <a:pt x="21600" y="21600"/>
                  </a:moveTo>
                  <a:cubicBezTo>
                    <a:pt x="5465" y="18831"/>
                    <a:pt x="5465" y="18831"/>
                    <a:pt x="5465" y="18831"/>
                  </a:cubicBezTo>
                  <a:cubicBezTo>
                    <a:pt x="2472" y="18314"/>
                    <a:pt x="0" y="17022"/>
                    <a:pt x="0" y="15951"/>
                  </a:cubicBezTo>
                  <a:cubicBezTo>
                    <a:pt x="0" y="5649"/>
                    <a:pt x="0" y="5649"/>
                    <a:pt x="0" y="5649"/>
                  </a:cubicBezTo>
                  <a:cubicBezTo>
                    <a:pt x="0" y="4578"/>
                    <a:pt x="2472" y="3286"/>
                    <a:pt x="5465" y="2769"/>
                  </a:cubicBezTo>
                  <a:cubicBezTo>
                    <a:pt x="21600" y="0"/>
                    <a:pt x="21600" y="0"/>
                    <a:pt x="21600" y="0"/>
                  </a:cubicBezTo>
                  <a:lnTo>
                    <a:pt x="21600" y="21600"/>
                  </a:lnTo>
                  <a:close/>
                </a:path>
              </a:pathLst>
            </a:custGeom>
            <a:solidFill>
              <a:srgbClr val="ECEDE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46" name="Google Shape;246;p2"/>
            <p:cNvSpPr/>
            <p:nvPr/>
          </p:nvSpPr>
          <p:spPr>
            <a:xfrm>
              <a:off x="833434" y="679478"/>
              <a:ext cx="26987" cy="871572"/>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47" name="Google Shape;247;p2"/>
            <p:cNvSpPr/>
            <p:nvPr/>
          </p:nvSpPr>
          <p:spPr>
            <a:xfrm>
              <a:off x="530222" y="766793"/>
              <a:ext cx="120649" cy="792195"/>
            </a:xfrm>
            <a:custGeom>
              <a:rect b="b" l="l" r="r" t="t"/>
              <a:pathLst>
                <a:path extrusionOk="0" h="21600" w="21600">
                  <a:moveTo>
                    <a:pt x="13703" y="21600"/>
                  </a:moveTo>
                  <a:cubicBezTo>
                    <a:pt x="11845" y="21600"/>
                    <a:pt x="10219" y="21388"/>
                    <a:pt x="10219" y="21105"/>
                  </a:cubicBezTo>
                  <a:cubicBezTo>
                    <a:pt x="0" y="495"/>
                    <a:pt x="0" y="495"/>
                    <a:pt x="0" y="495"/>
                  </a:cubicBezTo>
                  <a:cubicBezTo>
                    <a:pt x="0" y="212"/>
                    <a:pt x="1394" y="0"/>
                    <a:pt x="3252" y="0"/>
                  </a:cubicBezTo>
                  <a:cubicBezTo>
                    <a:pt x="7897" y="0"/>
                    <a:pt x="7897" y="0"/>
                    <a:pt x="7897" y="0"/>
                  </a:cubicBezTo>
                  <a:cubicBezTo>
                    <a:pt x="9755" y="0"/>
                    <a:pt x="11381" y="212"/>
                    <a:pt x="11381" y="495"/>
                  </a:cubicBezTo>
                  <a:cubicBezTo>
                    <a:pt x="21600" y="21105"/>
                    <a:pt x="21600" y="21105"/>
                    <a:pt x="21600" y="21105"/>
                  </a:cubicBezTo>
                  <a:cubicBezTo>
                    <a:pt x="21600" y="21388"/>
                    <a:pt x="20206" y="21600"/>
                    <a:pt x="18348" y="21600"/>
                  </a:cubicBezTo>
                  <a:lnTo>
                    <a:pt x="13703" y="21600"/>
                  </a:lnTo>
                  <a:close/>
                </a:path>
              </a:pathLst>
            </a:custGeom>
            <a:solidFill>
              <a:srgbClr val="ECEDE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48" name="Google Shape;248;p2"/>
            <p:cNvSpPr/>
            <p:nvPr/>
          </p:nvSpPr>
          <p:spPr>
            <a:xfrm>
              <a:off x="647697" y="720754"/>
              <a:ext cx="87313" cy="812833"/>
            </a:xfrm>
            <a:custGeom>
              <a:rect b="b" l="l" r="r" t="t"/>
              <a:pathLst>
                <a:path extrusionOk="0" h="21548" w="21070">
                  <a:moveTo>
                    <a:pt x="13822" y="21367"/>
                  </a:moveTo>
                  <a:cubicBezTo>
                    <a:pt x="12257" y="21298"/>
                    <a:pt x="11005" y="21092"/>
                    <a:pt x="10692" y="20919"/>
                  </a:cubicBezTo>
                  <a:cubicBezTo>
                    <a:pt x="48" y="594"/>
                    <a:pt x="48" y="594"/>
                    <a:pt x="48" y="594"/>
                  </a:cubicBezTo>
                  <a:cubicBezTo>
                    <a:pt x="-265" y="422"/>
                    <a:pt x="987" y="215"/>
                    <a:pt x="2552" y="181"/>
                  </a:cubicBezTo>
                  <a:cubicBezTo>
                    <a:pt x="6622" y="8"/>
                    <a:pt x="6622" y="8"/>
                    <a:pt x="6622" y="8"/>
                  </a:cubicBezTo>
                  <a:cubicBezTo>
                    <a:pt x="8187" y="-26"/>
                    <a:pt x="9439" y="43"/>
                    <a:pt x="9439" y="250"/>
                  </a:cubicBezTo>
                  <a:cubicBezTo>
                    <a:pt x="21022" y="21298"/>
                    <a:pt x="21022" y="21298"/>
                    <a:pt x="21022" y="21298"/>
                  </a:cubicBezTo>
                  <a:cubicBezTo>
                    <a:pt x="21335" y="21505"/>
                    <a:pt x="20083" y="21574"/>
                    <a:pt x="18518" y="21540"/>
                  </a:cubicBezTo>
                  <a:lnTo>
                    <a:pt x="13822" y="21367"/>
                  </a:lnTo>
                  <a:close/>
                </a:path>
              </a:pathLst>
            </a:custGeom>
            <a:solidFill>
              <a:srgbClr val="ECEDE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49" name="Google Shape;249;p2"/>
            <p:cNvSpPr/>
            <p:nvPr/>
          </p:nvSpPr>
          <p:spPr>
            <a:xfrm>
              <a:off x="438148" y="717579"/>
              <a:ext cx="119062" cy="795369"/>
            </a:xfrm>
            <a:custGeom>
              <a:rect b="b" l="l" r="r" t="t"/>
              <a:pathLst>
                <a:path extrusionOk="0" h="21600" w="21393">
                  <a:moveTo>
                    <a:pt x="13703" y="21600"/>
                  </a:moveTo>
                  <a:cubicBezTo>
                    <a:pt x="11845" y="21600"/>
                    <a:pt x="10219" y="21388"/>
                    <a:pt x="10219" y="21106"/>
                  </a:cubicBezTo>
                  <a:cubicBezTo>
                    <a:pt x="0" y="529"/>
                    <a:pt x="0" y="529"/>
                    <a:pt x="0" y="529"/>
                  </a:cubicBezTo>
                  <a:cubicBezTo>
                    <a:pt x="0" y="247"/>
                    <a:pt x="1394" y="0"/>
                    <a:pt x="3252" y="0"/>
                  </a:cubicBezTo>
                  <a:cubicBezTo>
                    <a:pt x="7897" y="35"/>
                    <a:pt x="7897" y="35"/>
                    <a:pt x="7897" y="35"/>
                  </a:cubicBezTo>
                  <a:cubicBezTo>
                    <a:pt x="9755" y="35"/>
                    <a:pt x="11381" y="247"/>
                    <a:pt x="11381" y="529"/>
                  </a:cubicBezTo>
                  <a:cubicBezTo>
                    <a:pt x="21368" y="21106"/>
                    <a:pt x="21368" y="21106"/>
                    <a:pt x="21368" y="21106"/>
                  </a:cubicBezTo>
                  <a:cubicBezTo>
                    <a:pt x="21600" y="21388"/>
                    <a:pt x="20206" y="21600"/>
                    <a:pt x="18348" y="21600"/>
                  </a:cubicBezTo>
                  <a:lnTo>
                    <a:pt x="13703" y="21600"/>
                  </a:lnTo>
                  <a:close/>
                </a:path>
              </a:pathLst>
            </a:custGeom>
            <a:solidFill>
              <a:srgbClr val="ECEDE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50" name="Google Shape;250;p2"/>
            <p:cNvSpPr/>
            <p:nvPr/>
          </p:nvSpPr>
          <p:spPr>
            <a:xfrm>
              <a:off x="341311" y="717579"/>
              <a:ext cx="120649" cy="795369"/>
            </a:xfrm>
            <a:custGeom>
              <a:rect b="b" l="l" r="r" t="t"/>
              <a:pathLst>
                <a:path extrusionOk="0" h="21600" w="21393">
                  <a:moveTo>
                    <a:pt x="13703" y="21600"/>
                  </a:moveTo>
                  <a:cubicBezTo>
                    <a:pt x="11845" y="21600"/>
                    <a:pt x="10219" y="21353"/>
                    <a:pt x="9987" y="21106"/>
                  </a:cubicBezTo>
                  <a:cubicBezTo>
                    <a:pt x="0" y="529"/>
                    <a:pt x="0" y="529"/>
                    <a:pt x="0" y="529"/>
                  </a:cubicBezTo>
                  <a:cubicBezTo>
                    <a:pt x="0" y="247"/>
                    <a:pt x="1394" y="0"/>
                    <a:pt x="3252" y="0"/>
                  </a:cubicBezTo>
                  <a:cubicBezTo>
                    <a:pt x="7897" y="0"/>
                    <a:pt x="7897" y="0"/>
                    <a:pt x="7897" y="0"/>
                  </a:cubicBezTo>
                  <a:cubicBezTo>
                    <a:pt x="9523" y="0"/>
                    <a:pt x="11148" y="247"/>
                    <a:pt x="11381" y="529"/>
                  </a:cubicBezTo>
                  <a:cubicBezTo>
                    <a:pt x="21368" y="21106"/>
                    <a:pt x="21368" y="21106"/>
                    <a:pt x="21368" y="21106"/>
                  </a:cubicBezTo>
                  <a:cubicBezTo>
                    <a:pt x="21600" y="21388"/>
                    <a:pt x="20206" y="21600"/>
                    <a:pt x="18348" y="21600"/>
                  </a:cubicBezTo>
                  <a:lnTo>
                    <a:pt x="13703" y="21600"/>
                  </a:lnTo>
                  <a:close/>
                </a:path>
              </a:pathLst>
            </a:custGeom>
            <a:solidFill>
              <a:srgbClr val="ECEDE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51" name="Google Shape;251;p2"/>
            <p:cNvSpPr/>
            <p:nvPr/>
          </p:nvSpPr>
          <p:spPr>
            <a:xfrm>
              <a:off x="246062" y="717579"/>
              <a:ext cx="119061" cy="795369"/>
            </a:xfrm>
            <a:custGeom>
              <a:rect b="b" l="l" r="r" t="t"/>
              <a:pathLst>
                <a:path extrusionOk="0" h="21600" w="21191">
                  <a:moveTo>
                    <a:pt x="13582" y="21600"/>
                  </a:moveTo>
                  <a:cubicBezTo>
                    <a:pt x="11744" y="21600"/>
                    <a:pt x="10135" y="21353"/>
                    <a:pt x="9906" y="21071"/>
                  </a:cubicBezTo>
                  <a:cubicBezTo>
                    <a:pt x="25" y="529"/>
                    <a:pt x="25" y="529"/>
                    <a:pt x="25" y="529"/>
                  </a:cubicBezTo>
                  <a:cubicBezTo>
                    <a:pt x="-205" y="247"/>
                    <a:pt x="1174" y="0"/>
                    <a:pt x="3012" y="0"/>
                  </a:cubicBezTo>
                  <a:cubicBezTo>
                    <a:pt x="7608" y="0"/>
                    <a:pt x="7608" y="0"/>
                    <a:pt x="7608" y="0"/>
                  </a:cubicBezTo>
                  <a:cubicBezTo>
                    <a:pt x="9446" y="0"/>
                    <a:pt x="11055" y="247"/>
                    <a:pt x="11284" y="529"/>
                  </a:cubicBezTo>
                  <a:cubicBezTo>
                    <a:pt x="21165" y="21106"/>
                    <a:pt x="21165" y="21106"/>
                    <a:pt x="21165" y="21106"/>
                  </a:cubicBezTo>
                  <a:cubicBezTo>
                    <a:pt x="21395" y="21353"/>
                    <a:pt x="20016" y="21600"/>
                    <a:pt x="18178" y="21600"/>
                  </a:cubicBezTo>
                  <a:lnTo>
                    <a:pt x="13582" y="21600"/>
                  </a:lnTo>
                  <a:close/>
                </a:path>
              </a:pathLst>
            </a:custGeom>
            <a:solidFill>
              <a:srgbClr val="ECEDE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52" name="Google Shape;252;p2"/>
            <p:cNvSpPr/>
            <p:nvPr/>
          </p:nvSpPr>
          <p:spPr>
            <a:xfrm>
              <a:off x="1541455" y="1265289"/>
              <a:ext cx="12700" cy="1270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53" name="Google Shape;253;p2"/>
            <p:cNvSpPr/>
            <p:nvPr/>
          </p:nvSpPr>
          <p:spPr>
            <a:xfrm>
              <a:off x="1682741" y="1593915"/>
              <a:ext cx="12700" cy="1270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54" name="Google Shape;254;p2"/>
            <p:cNvSpPr/>
            <p:nvPr/>
          </p:nvSpPr>
          <p:spPr>
            <a:xfrm>
              <a:off x="1498592" y="1144634"/>
              <a:ext cx="488947" cy="801721"/>
            </a:xfrm>
            <a:custGeom>
              <a:rect b="b" l="l" r="r" t="t"/>
              <a:pathLst>
                <a:path extrusionOk="0" h="21575" w="21554">
                  <a:moveTo>
                    <a:pt x="21429" y="10635"/>
                  </a:moveTo>
                  <a:cubicBezTo>
                    <a:pt x="21429" y="10635"/>
                    <a:pt x="21314" y="10565"/>
                    <a:pt x="21257" y="10530"/>
                  </a:cubicBezTo>
                  <a:cubicBezTo>
                    <a:pt x="21200" y="10460"/>
                    <a:pt x="21143" y="10495"/>
                    <a:pt x="21143" y="10356"/>
                  </a:cubicBezTo>
                  <a:cubicBezTo>
                    <a:pt x="21143" y="10216"/>
                    <a:pt x="21143" y="10216"/>
                    <a:pt x="20971" y="10111"/>
                  </a:cubicBezTo>
                  <a:cubicBezTo>
                    <a:pt x="20857" y="10041"/>
                    <a:pt x="20914" y="10006"/>
                    <a:pt x="20800" y="9971"/>
                  </a:cubicBezTo>
                  <a:cubicBezTo>
                    <a:pt x="20686" y="9936"/>
                    <a:pt x="20457" y="9901"/>
                    <a:pt x="20400" y="9901"/>
                  </a:cubicBezTo>
                  <a:cubicBezTo>
                    <a:pt x="20343" y="9901"/>
                    <a:pt x="20229" y="9971"/>
                    <a:pt x="20057" y="9866"/>
                  </a:cubicBezTo>
                  <a:cubicBezTo>
                    <a:pt x="19943" y="9726"/>
                    <a:pt x="19657" y="9622"/>
                    <a:pt x="19657" y="9622"/>
                  </a:cubicBezTo>
                  <a:cubicBezTo>
                    <a:pt x="19657" y="9622"/>
                    <a:pt x="18800" y="9097"/>
                    <a:pt x="18686" y="9097"/>
                  </a:cubicBezTo>
                  <a:cubicBezTo>
                    <a:pt x="18629" y="9062"/>
                    <a:pt x="18343" y="8992"/>
                    <a:pt x="18114" y="9027"/>
                  </a:cubicBezTo>
                  <a:cubicBezTo>
                    <a:pt x="17943" y="9027"/>
                    <a:pt x="17829" y="9062"/>
                    <a:pt x="17714" y="9027"/>
                  </a:cubicBezTo>
                  <a:cubicBezTo>
                    <a:pt x="17600" y="8992"/>
                    <a:pt x="17143" y="8853"/>
                    <a:pt x="17143" y="8853"/>
                  </a:cubicBezTo>
                  <a:cubicBezTo>
                    <a:pt x="17143" y="8853"/>
                    <a:pt x="16857" y="8853"/>
                    <a:pt x="16857" y="8853"/>
                  </a:cubicBezTo>
                  <a:cubicBezTo>
                    <a:pt x="16800" y="8888"/>
                    <a:pt x="16571" y="8958"/>
                    <a:pt x="16514" y="8888"/>
                  </a:cubicBezTo>
                  <a:cubicBezTo>
                    <a:pt x="16457" y="8853"/>
                    <a:pt x="16400" y="8783"/>
                    <a:pt x="16400" y="8748"/>
                  </a:cubicBezTo>
                  <a:cubicBezTo>
                    <a:pt x="16400" y="8713"/>
                    <a:pt x="16229" y="8538"/>
                    <a:pt x="16229" y="8538"/>
                  </a:cubicBezTo>
                  <a:cubicBezTo>
                    <a:pt x="16229" y="8538"/>
                    <a:pt x="16171" y="8433"/>
                    <a:pt x="16114" y="8433"/>
                  </a:cubicBezTo>
                  <a:cubicBezTo>
                    <a:pt x="16000" y="8433"/>
                    <a:pt x="15771" y="8398"/>
                    <a:pt x="15771" y="8398"/>
                  </a:cubicBezTo>
                  <a:cubicBezTo>
                    <a:pt x="15486" y="8258"/>
                    <a:pt x="15486" y="8258"/>
                    <a:pt x="15486" y="8258"/>
                  </a:cubicBezTo>
                  <a:cubicBezTo>
                    <a:pt x="15486" y="8258"/>
                    <a:pt x="15200" y="8154"/>
                    <a:pt x="15086" y="8119"/>
                  </a:cubicBezTo>
                  <a:cubicBezTo>
                    <a:pt x="15029" y="8119"/>
                    <a:pt x="14914" y="8084"/>
                    <a:pt x="14914" y="8119"/>
                  </a:cubicBezTo>
                  <a:cubicBezTo>
                    <a:pt x="14857" y="8154"/>
                    <a:pt x="14857" y="8154"/>
                    <a:pt x="14800" y="8154"/>
                  </a:cubicBezTo>
                  <a:cubicBezTo>
                    <a:pt x="14686" y="8154"/>
                    <a:pt x="14686" y="8189"/>
                    <a:pt x="14629" y="8154"/>
                  </a:cubicBezTo>
                  <a:cubicBezTo>
                    <a:pt x="14629" y="8119"/>
                    <a:pt x="14514" y="8014"/>
                    <a:pt x="14514" y="8014"/>
                  </a:cubicBezTo>
                  <a:cubicBezTo>
                    <a:pt x="14514" y="8014"/>
                    <a:pt x="14629" y="7944"/>
                    <a:pt x="14514" y="7944"/>
                  </a:cubicBezTo>
                  <a:cubicBezTo>
                    <a:pt x="14343" y="7909"/>
                    <a:pt x="14229" y="7909"/>
                    <a:pt x="14229" y="7909"/>
                  </a:cubicBezTo>
                  <a:cubicBezTo>
                    <a:pt x="14229" y="7909"/>
                    <a:pt x="14057" y="7839"/>
                    <a:pt x="14000" y="7804"/>
                  </a:cubicBezTo>
                  <a:cubicBezTo>
                    <a:pt x="13943" y="7769"/>
                    <a:pt x="13771" y="7594"/>
                    <a:pt x="13829" y="7525"/>
                  </a:cubicBezTo>
                  <a:cubicBezTo>
                    <a:pt x="13943" y="7455"/>
                    <a:pt x="13829" y="7525"/>
                    <a:pt x="13943" y="7455"/>
                  </a:cubicBezTo>
                  <a:cubicBezTo>
                    <a:pt x="14000" y="7350"/>
                    <a:pt x="14000" y="7315"/>
                    <a:pt x="13943" y="7280"/>
                  </a:cubicBezTo>
                  <a:cubicBezTo>
                    <a:pt x="13943" y="7245"/>
                    <a:pt x="13600" y="7000"/>
                    <a:pt x="13543" y="6930"/>
                  </a:cubicBezTo>
                  <a:cubicBezTo>
                    <a:pt x="13486" y="6825"/>
                    <a:pt x="13429" y="6651"/>
                    <a:pt x="13429" y="6616"/>
                  </a:cubicBezTo>
                  <a:cubicBezTo>
                    <a:pt x="13429" y="6546"/>
                    <a:pt x="13600" y="6546"/>
                    <a:pt x="13371" y="6441"/>
                  </a:cubicBezTo>
                  <a:cubicBezTo>
                    <a:pt x="13200" y="6336"/>
                    <a:pt x="12571" y="5847"/>
                    <a:pt x="12457" y="5812"/>
                  </a:cubicBezTo>
                  <a:cubicBezTo>
                    <a:pt x="12286" y="5742"/>
                    <a:pt x="12114" y="5672"/>
                    <a:pt x="12000" y="5672"/>
                  </a:cubicBezTo>
                  <a:cubicBezTo>
                    <a:pt x="11943" y="5672"/>
                    <a:pt x="11771" y="5602"/>
                    <a:pt x="11714" y="5567"/>
                  </a:cubicBezTo>
                  <a:cubicBezTo>
                    <a:pt x="11714" y="5567"/>
                    <a:pt x="11543" y="5567"/>
                    <a:pt x="11486" y="5567"/>
                  </a:cubicBezTo>
                  <a:cubicBezTo>
                    <a:pt x="11429" y="5567"/>
                    <a:pt x="11314" y="5532"/>
                    <a:pt x="11314" y="5602"/>
                  </a:cubicBezTo>
                  <a:cubicBezTo>
                    <a:pt x="11257" y="5637"/>
                    <a:pt x="11371" y="5637"/>
                    <a:pt x="11257" y="5637"/>
                  </a:cubicBezTo>
                  <a:cubicBezTo>
                    <a:pt x="11086" y="5672"/>
                    <a:pt x="10857" y="5567"/>
                    <a:pt x="10857" y="5567"/>
                  </a:cubicBezTo>
                  <a:cubicBezTo>
                    <a:pt x="10857" y="5567"/>
                    <a:pt x="10743" y="5462"/>
                    <a:pt x="10686" y="5427"/>
                  </a:cubicBezTo>
                  <a:cubicBezTo>
                    <a:pt x="10629" y="5392"/>
                    <a:pt x="10457" y="5288"/>
                    <a:pt x="10457" y="5288"/>
                  </a:cubicBezTo>
                  <a:cubicBezTo>
                    <a:pt x="10343" y="5218"/>
                    <a:pt x="10343" y="5218"/>
                    <a:pt x="10343" y="5218"/>
                  </a:cubicBezTo>
                  <a:cubicBezTo>
                    <a:pt x="10343" y="5218"/>
                    <a:pt x="10171" y="4973"/>
                    <a:pt x="10057" y="4868"/>
                  </a:cubicBezTo>
                  <a:cubicBezTo>
                    <a:pt x="9943" y="4798"/>
                    <a:pt x="9886" y="4728"/>
                    <a:pt x="9771" y="4693"/>
                  </a:cubicBezTo>
                  <a:cubicBezTo>
                    <a:pt x="9657" y="4658"/>
                    <a:pt x="9543" y="4624"/>
                    <a:pt x="9486" y="4624"/>
                  </a:cubicBezTo>
                  <a:cubicBezTo>
                    <a:pt x="9429" y="4624"/>
                    <a:pt x="9314" y="4624"/>
                    <a:pt x="9371" y="4554"/>
                  </a:cubicBezTo>
                  <a:cubicBezTo>
                    <a:pt x="9429" y="4484"/>
                    <a:pt x="9429" y="4519"/>
                    <a:pt x="9429" y="4449"/>
                  </a:cubicBezTo>
                  <a:cubicBezTo>
                    <a:pt x="9371" y="4379"/>
                    <a:pt x="9314" y="4309"/>
                    <a:pt x="9257" y="4309"/>
                  </a:cubicBezTo>
                  <a:cubicBezTo>
                    <a:pt x="9257" y="4274"/>
                    <a:pt x="9086" y="4274"/>
                    <a:pt x="9143" y="4204"/>
                  </a:cubicBezTo>
                  <a:cubicBezTo>
                    <a:pt x="9257" y="4134"/>
                    <a:pt x="9257" y="4099"/>
                    <a:pt x="9257" y="4029"/>
                  </a:cubicBezTo>
                  <a:cubicBezTo>
                    <a:pt x="9257" y="3994"/>
                    <a:pt x="9200" y="3925"/>
                    <a:pt x="9200" y="3925"/>
                  </a:cubicBezTo>
                  <a:cubicBezTo>
                    <a:pt x="9200" y="3925"/>
                    <a:pt x="8914" y="3820"/>
                    <a:pt x="8914" y="3855"/>
                  </a:cubicBezTo>
                  <a:cubicBezTo>
                    <a:pt x="8914" y="3890"/>
                    <a:pt x="8857" y="3959"/>
                    <a:pt x="8857" y="3959"/>
                  </a:cubicBezTo>
                  <a:cubicBezTo>
                    <a:pt x="8686" y="3959"/>
                    <a:pt x="8686" y="3959"/>
                    <a:pt x="8686" y="3959"/>
                  </a:cubicBezTo>
                  <a:cubicBezTo>
                    <a:pt x="8686" y="3959"/>
                    <a:pt x="8629" y="3890"/>
                    <a:pt x="8571" y="3890"/>
                  </a:cubicBezTo>
                  <a:cubicBezTo>
                    <a:pt x="8457" y="3890"/>
                    <a:pt x="8400" y="3925"/>
                    <a:pt x="8400" y="3890"/>
                  </a:cubicBezTo>
                  <a:cubicBezTo>
                    <a:pt x="8343" y="3855"/>
                    <a:pt x="8400" y="3785"/>
                    <a:pt x="8286" y="3785"/>
                  </a:cubicBezTo>
                  <a:cubicBezTo>
                    <a:pt x="8171" y="3785"/>
                    <a:pt x="8229" y="3715"/>
                    <a:pt x="8171" y="3785"/>
                  </a:cubicBezTo>
                  <a:cubicBezTo>
                    <a:pt x="8114" y="3820"/>
                    <a:pt x="8057" y="3855"/>
                    <a:pt x="8114" y="3925"/>
                  </a:cubicBezTo>
                  <a:cubicBezTo>
                    <a:pt x="8114" y="3959"/>
                    <a:pt x="8114" y="3994"/>
                    <a:pt x="8057" y="4029"/>
                  </a:cubicBezTo>
                  <a:cubicBezTo>
                    <a:pt x="8000" y="4029"/>
                    <a:pt x="7886" y="4029"/>
                    <a:pt x="7829" y="4029"/>
                  </a:cubicBezTo>
                  <a:cubicBezTo>
                    <a:pt x="7771" y="4029"/>
                    <a:pt x="7543" y="3994"/>
                    <a:pt x="7543" y="3994"/>
                  </a:cubicBezTo>
                  <a:cubicBezTo>
                    <a:pt x="7543" y="3994"/>
                    <a:pt x="7543" y="3890"/>
                    <a:pt x="7371" y="3890"/>
                  </a:cubicBezTo>
                  <a:cubicBezTo>
                    <a:pt x="7200" y="3890"/>
                    <a:pt x="6800" y="3855"/>
                    <a:pt x="6800" y="3855"/>
                  </a:cubicBezTo>
                  <a:cubicBezTo>
                    <a:pt x="6800" y="3855"/>
                    <a:pt x="6743" y="3750"/>
                    <a:pt x="6743" y="3715"/>
                  </a:cubicBezTo>
                  <a:cubicBezTo>
                    <a:pt x="6743" y="3680"/>
                    <a:pt x="6743" y="3680"/>
                    <a:pt x="6571" y="3645"/>
                  </a:cubicBezTo>
                  <a:cubicBezTo>
                    <a:pt x="6457" y="3610"/>
                    <a:pt x="6514" y="3680"/>
                    <a:pt x="6457" y="3610"/>
                  </a:cubicBezTo>
                  <a:cubicBezTo>
                    <a:pt x="6400" y="3540"/>
                    <a:pt x="6343" y="3435"/>
                    <a:pt x="6343" y="3435"/>
                  </a:cubicBezTo>
                  <a:cubicBezTo>
                    <a:pt x="6343" y="3435"/>
                    <a:pt x="6343" y="3365"/>
                    <a:pt x="6286" y="3365"/>
                  </a:cubicBezTo>
                  <a:cubicBezTo>
                    <a:pt x="6171" y="3365"/>
                    <a:pt x="6114" y="3295"/>
                    <a:pt x="6114" y="3400"/>
                  </a:cubicBezTo>
                  <a:cubicBezTo>
                    <a:pt x="6114" y="3505"/>
                    <a:pt x="6171" y="3435"/>
                    <a:pt x="6114" y="3505"/>
                  </a:cubicBezTo>
                  <a:cubicBezTo>
                    <a:pt x="6114" y="3540"/>
                    <a:pt x="6057" y="3575"/>
                    <a:pt x="6000" y="3610"/>
                  </a:cubicBezTo>
                  <a:cubicBezTo>
                    <a:pt x="5943" y="3610"/>
                    <a:pt x="5829" y="3645"/>
                    <a:pt x="5829" y="3645"/>
                  </a:cubicBezTo>
                  <a:cubicBezTo>
                    <a:pt x="5829" y="3645"/>
                    <a:pt x="5714" y="3680"/>
                    <a:pt x="5714" y="3610"/>
                  </a:cubicBezTo>
                  <a:cubicBezTo>
                    <a:pt x="5714" y="3575"/>
                    <a:pt x="5771" y="3505"/>
                    <a:pt x="5771" y="3505"/>
                  </a:cubicBezTo>
                  <a:cubicBezTo>
                    <a:pt x="5771" y="3505"/>
                    <a:pt x="5829" y="3470"/>
                    <a:pt x="5886" y="3435"/>
                  </a:cubicBezTo>
                  <a:cubicBezTo>
                    <a:pt x="5886" y="3400"/>
                    <a:pt x="5886" y="3330"/>
                    <a:pt x="5886" y="3330"/>
                  </a:cubicBezTo>
                  <a:cubicBezTo>
                    <a:pt x="5771" y="3225"/>
                    <a:pt x="5771" y="3225"/>
                    <a:pt x="5771" y="3225"/>
                  </a:cubicBezTo>
                  <a:cubicBezTo>
                    <a:pt x="5771" y="3225"/>
                    <a:pt x="5543" y="3156"/>
                    <a:pt x="5486" y="3295"/>
                  </a:cubicBezTo>
                  <a:cubicBezTo>
                    <a:pt x="5486" y="3435"/>
                    <a:pt x="5371" y="3435"/>
                    <a:pt x="5371" y="3470"/>
                  </a:cubicBezTo>
                  <a:cubicBezTo>
                    <a:pt x="5371" y="3505"/>
                    <a:pt x="5257" y="3505"/>
                    <a:pt x="5200" y="3540"/>
                  </a:cubicBezTo>
                  <a:cubicBezTo>
                    <a:pt x="5143" y="3540"/>
                    <a:pt x="4914" y="3540"/>
                    <a:pt x="4857" y="3575"/>
                  </a:cubicBezTo>
                  <a:cubicBezTo>
                    <a:pt x="4857" y="3610"/>
                    <a:pt x="4743" y="3680"/>
                    <a:pt x="4686" y="3715"/>
                  </a:cubicBezTo>
                  <a:cubicBezTo>
                    <a:pt x="4686" y="3750"/>
                    <a:pt x="4571" y="3715"/>
                    <a:pt x="4571" y="3785"/>
                  </a:cubicBezTo>
                  <a:cubicBezTo>
                    <a:pt x="4514" y="3855"/>
                    <a:pt x="4571" y="3925"/>
                    <a:pt x="4571" y="3994"/>
                  </a:cubicBezTo>
                  <a:cubicBezTo>
                    <a:pt x="4629" y="4064"/>
                    <a:pt x="4629" y="4064"/>
                    <a:pt x="4571" y="4169"/>
                  </a:cubicBezTo>
                  <a:cubicBezTo>
                    <a:pt x="4514" y="4239"/>
                    <a:pt x="4457" y="4274"/>
                    <a:pt x="4400" y="4274"/>
                  </a:cubicBezTo>
                  <a:cubicBezTo>
                    <a:pt x="4343" y="4309"/>
                    <a:pt x="4229" y="4344"/>
                    <a:pt x="4229" y="4274"/>
                  </a:cubicBezTo>
                  <a:cubicBezTo>
                    <a:pt x="4171" y="4204"/>
                    <a:pt x="4114" y="4064"/>
                    <a:pt x="4000" y="4064"/>
                  </a:cubicBezTo>
                  <a:cubicBezTo>
                    <a:pt x="3886" y="4029"/>
                    <a:pt x="3771" y="3994"/>
                    <a:pt x="3771" y="3994"/>
                  </a:cubicBezTo>
                  <a:cubicBezTo>
                    <a:pt x="3771" y="3994"/>
                    <a:pt x="3486" y="3994"/>
                    <a:pt x="3429" y="4064"/>
                  </a:cubicBezTo>
                  <a:cubicBezTo>
                    <a:pt x="3429" y="4099"/>
                    <a:pt x="3314" y="4099"/>
                    <a:pt x="3314" y="4134"/>
                  </a:cubicBezTo>
                  <a:cubicBezTo>
                    <a:pt x="3314" y="4204"/>
                    <a:pt x="3257" y="4274"/>
                    <a:pt x="3143" y="4169"/>
                  </a:cubicBezTo>
                  <a:cubicBezTo>
                    <a:pt x="3086" y="4099"/>
                    <a:pt x="2914" y="4134"/>
                    <a:pt x="2914" y="3959"/>
                  </a:cubicBezTo>
                  <a:cubicBezTo>
                    <a:pt x="2914" y="3785"/>
                    <a:pt x="2800" y="3680"/>
                    <a:pt x="2800" y="3610"/>
                  </a:cubicBezTo>
                  <a:cubicBezTo>
                    <a:pt x="2800" y="3575"/>
                    <a:pt x="2686" y="3365"/>
                    <a:pt x="2743" y="3156"/>
                  </a:cubicBezTo>
                  <a:cubicBezTo>
                    <a:pt x="2800" y="2981"/>
                    <a:pt x="2800" y="2876"/>
                    <a:pt x="2857" y="2736"/>
                  </a:cubicBezTo>
                  <a:cubicBezTo>
                    <a:pt x="2914" y="2596"/>
                    <a:pt x="2971" y="2352"/>
                    <a:pt x="2857" y="2247"/>
                  </a:cubicBezTo>
                  <a:cubicBezTo>
                    <a:pt x="2743" y="2107"/>
                    <a:pt x="2857" y="2177"/>
                    <a:pt x="2629" y="2072"/>
                  </a:cubicBezTo>
                  <a:cubicBezTo>
                    <a:pt x="2457" y="1967"/>
                    <a:pt x="2400" y="1932"/>
                    <a:pt x="2343" y="1932"/>
                  </a:cubicBezTo>
                  <a:cubicBezTo>
                    <a:pt x="2343" y="1932"/>
                    <a:pt x="2114" y="1967"/>
                    <a:pt x="2114" y="1967"/>
                  </a:cubicBezTo>
                  <a:cubicBezTo>
                    <a:pt x="2114" y="1967"/>
                    <a:pt x="2000" y="2002"/>
                    <a:pt x="1943" y="2002"/>
                  </a:cubicBezTo>
                  <a:cubicBezTo>
                    <a:pt x="1886" y="1967"/>
                    <a:pt x="1714" y="1932"/>
                    <a:pt x="1771" y="1897"/>
                  </a:cubicBezTo>
                  <a:cubicBezTo>
                    <a:pt x="1771" y="1862"/>
                    <a:pt x="1886" y="1653"/>
                    <a:pt x="1886" y="1653"/>
                  </a:cubicBezTo>
                  <a:cubicBezTo>
                    <a:pt x="1886" y="1653"/>
                    <a:pt x="1886" y="1408"/>
                    <a:pt x="1943" y="1338"/>
                  </a:cubicBezTo>
                  <a:cubicBezTo>
                    <a:pt x="2057" y="1268"/>
                    <a:pt x="2000" y="1303"/>
                    <a:pt x="2057" y="1198"/>
                  </a:cubicBezTo>
                  <a:cubicBezTo>
                    <a:pt x="2114" y="1128"/>
                    <a:pt x="2057" y="989"/>
                    <a:pt x="2057" y="954"/>
                  </a:cubicBezTo>
                  <a:cubicBezTo>
                    <a:pt x="2057" y="919"/>
                    <a:pt x="2057" y="779"/>
                    <a:pt x="2114" y="779"/>
                  </a:cubicBezTo>
                  <a:cubicBezTo>
                    <a:pt x="2171" y="744"/>
                    <a:pt x="2229" y="709"/>
                    <a:pt x="2286" y="709"/>
                  </a:cubicBezTo>
                  <a:cubicBezTo>
                    <a:pt x="2343" y="674"/>
                    <a:pt x="2343" y="569"/>
                    <a:pt x="2400" y="534"/>
                  </a:cubicBezTo>
                  <a:cubicBezTo>
                    <a:pt x="2400" y="499"/>
                    <a:pt x="2400" y="325"/>
                    <a:pt x="2400" y="325"/>
                  </a:cubicBezTo>
                  <a:cubicBezTo>
                    <a:pt x="2400" y="325"/>
                    <a:pt x="2514" y="255"/>
                    <a:pt x="2343" y="255"/>
                  </a:cubicBezTo>
                  <a:cubicBezTo>
                    <a:pt x="2171" y="255"/>
                    <a:pt x="2057" y="220"/>
                    <a:pt x="2000" y="255"/>
                  </a:cubicBezTo>
                  <a:cubicBezTo>
                    <a:pt x="1886" y="290"/>
                    <a:pt x="1771" y="325"/>
                    <a:pt x="1771" y="325"/>
                  </a:cubicBezTo>
                  <a:cubicBezTo>
                    <a:pt x="1771" y="325"/>
                    <a:pt x="1714" y="290"/>
                    <a:pt x="1657" y="394"/>
                  </a:cubicBezTo>
                  <a:cubicBezTo>
                    <a:pt x="1600" y="464"/>
                    <a:pt x="1600" y="499"/>
                    <a:pt x="1543" y="569"/>
                  </a:cubicBezTo>
                  <a:cubicBezTo>
                    <a:pt x="1543" y="674"/>
                    <a:pt x="1543" y="779"/>
                    <a:pt x="1543" y="814"/>
                  </a:cubicBezTo>
                  <a:cubicBezTo>
                    <a:pt x="1543" y="884"/>
                    <a:pt x="1486" y="919"/>
                    <a:pt x="1486" y="989"/>
                  </a:cubicBezTo>
                  <a:cubicBezTo>
                    <a:pt x="1486" y="1058"/>
                    <a:pt x="1486" y="1058"/>
                    <a:pt x="1371" y="1093"/>
                  </a:cubicBezTo>
                  <a:cubicBezTo>
                    <a:pt x="1314" y="1093"/>
                    <a:pt x="1371" y="1058"/>
                    <a:pt x="1314" y="1093"/>
                  </a:cubicBezTo>
                  <a:cubicBezTo>
                    <a:pt x="1200" y="1163"/>
                    <a:pt x="1200" y="1198"/>
                    <a:pt x="1200" y="1233"/>
                  </a:cubicBezTo>
                  <a:cubicBezTo>
                    <a:pt x="1143" y="1268"/>
                    <a:pt x="1143" y="1268"/>
                    <a:pt x="1086" y="1268"/>
                  </a:cubicBezTo>
                  <a:cubicBezTo>
                    <a:pt x="1029" y="1268"/>
                    <a:pt x="1029" y="1338"/>
                    <a:pt x="1029" y="1268"/>
                  </a:cubicBezTo>
                  <a:cubicBezTo>
                    <a:pt x="1029" y="1163"/>
                    <a:pt x="1086" y="1163"/>
                    <a:pt x="1029" y="1128"/>
                  </a:cubicBezTo>
                  <a:cubicBezTo>
                    <a:pt x="914" y="1128"/>
                    <a:pt x="914" y="1128"/>
                    <a:pt x="914" y="1058"/>
                  </a:cubicBezTo>
                  <a:cubicBezTo>
                    <a:pt x="914" y="1024"/>
                    <a:pt x="914" y="989"/>
                    <a:pt x="914" y="954"/>
                  </a:cubicBezTo>
                  <a:cubicBezTo>
                    <a:pt x="914" y="884"/>
                    <a:pt x="800" y="569"/>
                    <a:pt x="800" y="569"/>
                  </a:cubicBezTo>
                  <a:cubicBezTo>
                    <a:pt x="800" y="569"/>
                    <a:pt x="914" y="150"/>
                    <a:pt x="857" y="80"/>
                  </a:cubicBezTo>
                  <a:cubicBezTo>
                    <a:pt x="800" y="45"/>
                    <a:pt x="743" y="-25"/>
                    <a:pt x="514" y="10"/>
                  </a:cubicBezTo>
                  <a:cubicBezTo>
                    <a:pt x="286" y="80"/>
                    <a:pt x="0" y="45"/>
                    <a:pt x="0" y="115"/>
                  </a:cubicBezTo>
                  <a:cubicBezTo>
                    <a:pt x="0" y="185"/>
                    <a:pt x="286" y="989"/>
                    <a:pt x="286" y="1163"/>
                  </a:cubicBezTo>
                  <a:cubicBezTo>
                    <a:pt x="286" y="1303"/>
                    <a:pt x="286" y="1548"/>
                    <a:pt x="400" y="1688"/>
                  </a:cubicBezTo>
                  <a:cubicBezTo>
                    <a:pt x="457" y="1862"/>
                    <a:pt x="457" y="1967"/>
                    <a:pt x="571" y="2002"/>
                  </a:cubicBezTo>
                  <a:cubicBezTo>
                    <a:pt x="686" y="2037"/>
                    <a:pt x="514" y="2037"/>
                    <a:pt x="686" y="2037"/>
                  </a:cubicBezTo>
                  <a:cubicBezTo>
                    <a:pt x="914" y="2037"/>
                    <a:pt x="914" y="1932"/>
                    <a:pt x="1086" y="1967"/>
                  </a:cubicBezTo>
                  <a:cubicBezTo>
                    <a:pt x="1257" y="2002"/>
                    <a:pt x="1086" y="2142"/>
                    <a:pt x="1086" y="2177"/>
                  </a:cubicBezTo>
                  <a:cubicBezTo>
                    <a:pt x="1086" y="2247"/>
                    <a:pt x="1029" y="2282"/>
                    <a:pt x="1086" y="2352"/>
                  </a:cubicBezTo>
                  <a:cubicBezTo>
                    <a:pt x="1143" y="2422"/>
                    <a:pt x="1200" y="2422"/>
                    <a:pt x="1200" y="2457"/>
                  </a:cubicBezTo>
                  <a:cubicBezTo>
                    <a:pt x="1257" y="2492"/>
                    <a:pt x="1257" y="2457"/>
                    <a:pt x="1257" y="2526"/>
                  </a:cubicBezTo>
                  <a:cubicBezTo>
                    <a:pt x="1257" y="2561"/>
                    <a:pt x="1314" y="2631"/>
                    <a:pt x="1314" y="2631"/>
                  </a:cubicBezTo>
                  <a:cubicBezTo>
                    <a:pt x="1314" y="2631"/>
                    <a:pt x="1486" y="2701"/>
                    <a:pt x="1486" y="2736"/>
                  </a:cubicBezTo>
                  <a:cubicBezTo>
                    <a:pt x="1486" y="2736"/>
                    <a:pt x="1429" y="2701"/>
                    <a:pt x="1486" y="2736"/>
                  </a:cubicBezTo>
                  <a:cubicBezTo>
                    <a:pt x="1543" y="2771"/>
                    <a:pt x="1600" y="2806"/>
                    <a:pt x="1657" y="2806"/>
                  </a:cubicBezTo>
                  <a:cubicBezTo>
                    <a:pt x="1714" y="2806"/>
                    <a:pt x="1714" y="2841"/>
                    <a:pt x="1771" y="2841"/>
                  </a:cubicBezTo>
                  <a:cubicBezTo>
                    <a:pt x="1771" y="2876"/>
                    <a:pt x="1771" y="2911"/>
                    <a:pt x="1771" y="2911"/>
                  </a:cubicBezTo>
                  <a:cubicBezTo>
                    <a:pt x="1886" y="2946"/>
                    <a:pt x="1886" y="2946"/>
                    <a:pt x="1886" y="2946"/>
                  </a:cubicBezTo>
                  <a:cubicBezTo>
                    <a:pt x="1886" y="2946"/>
                    <a:pt x="2000" y="3051"/>
                    <a:pt x="2000" y="3121"/>
                  </a:cubicBezTo>
                  <a:cubicBezTo>
                    <a:pt x="2057" y="3156"/>
                    <a:pt x="2000" y="3156"/>
                    <a:pt x="2057" y="3191"/>
                  </a:cubicBezTo>
                  <a:cubicBezTo>
                    <a:pt x="2114" y="3225"/>
                    <a:pt x="2171" y="3225"/>
                    <a:pt x="2171" y="3260"/>
                  </a:cubicBezTo>
                  <a:cubicBezTo>
                    <a:pt x="2171" y="3330"/>
                    <a:pt x="2114" y="3400"/>
                    <a:pt x="2171" y="3400"/>
                  </a:cubicBezTo>
                  <a:cubicBezTo>
                    <a:pt x="2171" y="3400"/>
                    <a:pt x="2171" y="3400"/>
                    <a:pt x="2171" y="3400"/>
                  </a:cubicBezTo>
                  <a:cubicBezTo>
                    <a:pt x="2171" y="3400"/>
                    <a:pt x="2171" y="3400"/>
                    <a:pt x="2171" y="3400"/>
                  </a:cubicBezTo>
                  <a:cubicBezTo>
                    <a:pt x="2171" y="3400"/>
                    <a:pt x="2171" y="3400"/>
                    <a:pt x="2171" y="3400"/>
                  </a:cubicBezTo>
                  <a:cubicBezTo>
                    <a:pt x="2171" y="3400"/>
                    <a:pt x="2171" y="3400"/>
                    <a:pt x="2171" y="3400"/>
                  </a:cubicBezTo>
                  <a:cubicBezTo>
                    <a:pt x="2171" y="3400"/>
                    <a:pt x="2171" y="3400"/>
                    <a:pt x="2171" y="3400"/>
                  </a:cubicBezTo>
                  <a:cubicBezTo>
                    <a:pt x="2171" y="3400"/>
                    <a:pt x="2171" y="3400"/>
                    <a:pt x="2171" y="3400"/>
                  </a:cubicBezTo>
                  <a:cubicBezTo>
                    <a:pt x="2171" y="3435"/>
                    <a:pt x="2171" y="3435"/>
                    <a:pt x="2171" y="3435"/>
                  </a:cubicBezTo>
                  <a:cubicBezTo>
                    <a:pt x="2286" y="3505"/>
                    <a:pt x="2343" y="3610"/>
                    <a:pt x="2286" y="3680"/>
                  </a:cubicBezTo>
                  <a:cubicBezTo>
                    <a:pt x="2229" y="3715"/>
                    <a:pt x="2229" y="3750"/>
                    <a:pt x="2286" y="3785"/>
                  </a:cubicBezTo>
                  <a:cubicBezTo>
                    <a:pt x="2286" y="3855"/>
                    <a:pt x="2343" y="3925"/>
                    <a:pt x="2343" y="3925"/>
                  </a:cubicBezTo>
                  <a:cubicBezTo>
                    <a:pt x="2343" y="3925"/>
                    <a:pt x="2514" y="4029"/>
                    <a:pt x="2514" y="4029"/>
                  </a:cubicBezTo>
                  <a:cubicBezTo>
                    <a:pt x="2514" y="4064"/>
                    <a:pt x="2629" y="4099"/>
                    <a:pt x="2629" y="4134"/>
                  </a:cubicBezTo>
                  <a:cubicBezTo>
                    <a:pt x="2629" y="4169"/>
                    <a:pt x="2571" y="4099"/>
                    <a:pt x="2629" y="4169"/>
                  </a:cubicBezTo>
                  <a:cubicBezTo>
                    <a:pt x="2686" y="4204"/>
                    <a:pt x="2686" y="4274"/>
                    <a:pt x="2686" y="4344"/>
                  </a:cubicBezTo>
                  <a:cubicBezTo>
                    <a:pt x="2686" y="4414"/>
                    <a:pt x="2743" y="4484"/>
                    <a:pt x="2743" y="4484"/>
                  </a:cubicBezTo>
                  <a:cubicBezTo>
                    <a:pt x="2743" y="4484"/>
                    <a:pt x="2800" y="4449"/>
                    <a:pt x="2800" y="4484"/>
                  </a:cubicBezTo>
                  <a:cubicBezTo>
                    <a:pt x="2857" y="4519"/>
                    <a:pt x="2914" y="4554"/>
                    <a:pt x="2914" y="4554"/>
                  </a:cubicBezTo>
                  <a:cubicBezTo>
                    <a:pt x="3029" y="4589"/>
                    <a:pt x="3029" y="4589"/>
                    <a:pt x="3029" y="4589"/>
                  </a:cubicBezTo>
                  <a:cubicBezTo>
                    <a:pt x="3029" y="4589"/>
                    <a:pt x="3086" y="4519"/>
                    <a:pt x="3143" y="4554"/>
                  </a:cubicBezTo>
                  <a:cubicBezTo>
                    <a:pt x="3143" y="4589"/>
                    <a:pt x="3200" y="4589"/>
                    <a:pt x="3200" y="4624"/>
                  </a:cubicBezTo>
                  <a:cubicBezTo>
                    <a:pt x="3200" y="4658"/>
                    <a:pt x="3200" y="4693"/>
                    <a:pt x="3200" y="4693"/>
                  </a:cubicBezTo>
                  <a:cubicBezTo>
                    <a:pt x="3314" y="4728"/>
                    <a:pt x="3314" y="4728"/>
                    <a:pt x="3314" y="4728"/>
                  </a:cubicBezTo>
                  <a:cubicBezTo>
                    <a:pt x="3429" y="4798"/>
                    <a:pt x="3429" y="4798"/>
                    <a:pt x="3429" y="4798"/>
                  </a:cubicBezTo>
                  <a:cubicBezTo>
                    <a:pt x="3543" y="4798"/>
                    <a:pt x="3657" y="4763"/>
                    <a:pt x="3657" y="4763"/>
                  </a:cubicBezTo>
                  <a:cubicBezTo>
                    <a:pt x="3657" y="4763"/>
                    <a:pt x="3657" y="4693"/>
                    <a:pt x="3657" y="4658"/>
                  </a:cubicBezTo>
                  <a:cubicBezTo>
                    <a:pt x="3657" y="4658"/>
                    <a:pt x="3600" y="4589"/>
                    <a:pt x="3600" y="4589"/>
                  </a:cubicBezTo>
                  <a:cubicBezTo>
                    <a:pt x="3600" y="4589"/>
                    <a:pt x="3543" y="4554"/>
                    <a:pt x="3543" y="4519"/>
                  </a:cubicBezTo>
                  <a:cubicBezTo>
                    <a:pt x="3600" y="4519"/>
                    <a:pt x="3600" y="4484"/>
                    <a:pt x="3600" y="4484"/>
                  </a:cubicBezTo>
                  <a:cubicBezTo>
                    <a:pt x="3657" y="4414"/>
                    <a:pt x="3657" y="4414"/>
                    <a:pt x="3657" y="4414"/>
                  </a:cubicBezTo>
                  <a:cubicBezTo>
                    <a:pt x="3657" y="4414"/>
                    <a:pt x="3600" y="4344"/>
                    <a:pt x="3714" y="4379"/>
                  </a:cubicBezTo>
                  <a:cubicBezTo>
                    <a:pt x="3829" y="4414"/>
                    <a:pt x="3886" y="4379"/>
                    <a:pt x="3886" y="4414"/>
                  </a:cubicBezTo>
                  <a:cubicBezTo>
                    <a:pt x="3886" y="4449"/>
                    <a:pt x="3886" y="4519"/>
                    <a:pt x="3886" y="4519"/>
                  </a:cubicBezTo>
                  <a:cubicBezTo>
                    <a:pt x="3886" y="4554"/>
                    <a:pt x="3886" y="4554"/>
                    <a:pt x="3886" y="4624"/>
                  </a:cubicBezTo>
                  <a:cubicBezTo>
                    <a:pt x="3886" y="4658"/>
                    <a:pt x="3886" y="4728"/>
                    <a:pt x="3886" y="4728"/>
                  </a:cubicBezTo>
                  <a:cubicBezTo>
                    <a:pt x="3886" y="4763"/>
                    <a:pt x="3943" y="4763"/>
                    <a:pt x="3943" y="4798"/>
                  </a:cubicBezTo>
                  <a:cubicBezTo>
                    <a:pt x="4000" y="4833"/>
                    <a:pt x="4114" y="4938"/>
                    <a:pt x="4171" y="4973"/>
                  </a:cubicBezTo>
                  <a:cubicBezTo>
                    <a:pt x="4171" y="5008"/>
                    <a:pt x="4171" y="5078"/>
                    <a:pt x="4171" y="5113"/>
                  </a:cubicBezTo>
                  <a:cubicBezTo>
                    <a:pt x="4171" y="5148"/>
                    <a:pt x="4171" y="5113"/>
                    <a:pt x="4229" y="5218"/>
                  </a:cubicBezTo>
                  <a:cubicBezTo>
                    <a:pt x="4229" y="5323"/>
                    <a:pt x="4229" y="5497"/>
                    <a:pt x="4229" y="5602"/>
                  </a:cubicBezTo>
                  <a:cubicBezTo>
                    <a:pt x="4229" y="5707"/>
                    <a:pt x="4171" y="5777"/>
                    <a:pt x="4171" y="5812"/>
                  </a:cubicBezTo>
                  <a:cubicBezTo>
                    <a:pt x="4229" y="5847"/>
                    <a:pt x="4171" y="5777"/>
                    <a:pt x="4229" y="5847"/>
                  </a:cubicBezTo>
                  <a:cubicBezTo>
                    <a:pt x="4286" y="5917"/>
                    <a:pt x="4286" y="5952"/>
                    <a:pt x="4286" y="6022"/>
                  </a:cubicBezTo>
                  <a:cubicBezTo>
                    <a:pt x="4229" y="6126"/>
                    <a:pt x="4171" y="6092"/>
                    <a:pt x="4171" y="6126"/>
                  </a:cubicBezTo>
                  <a:cubicBezTo>
                    <a:pt x="4171" y="6161"/>
                    <a:pt x="4171" y="6196"/>
                    <a:pt x="4171" y="6231"/>
                  </a:cubicBezTo>
                  <a:cubicBezTo>
                    <a:pt x="4114" y="6266"/>
                    <a:pt x="4000" y="6301"/>
                    <a:pt x="4000" y="6301"/>
                  </a:cubicBezTo>
                  <a:cubicBezTo>
                    <a:pt x="4000" y="6301"/>
                    <a:pt x="4000" y="6336"/>
                    <a:pt x="4000" y="6441"/>
                  </a:cubicBezTo>
                  <a:cubicBezTo>
                    <a:pt x="4000" y="6511"/>
                    <a:pt x="4000" y="6511"/>
                    <a:pt x="4000" y="6546"/>
                  </a:cubicBezTo>
                  <a:cubicBezTo>
                    <a:pt x="4000" y="6616"/>
                    <a:pt x="4000" y="6616"/>
                    <a:pt x="3943" y="6686"/>
                  </a:cubicBezTo>
                  <a:cubicBezTo>
                    <a:pt x="3886" y="6721"/>
                    <a:pt x="3886" y="6686"/>
                    <a:pt x="3829" y="6756"/>
                  </a:cubicBezTo>
                  <a:cubicBezTo>
                    <a:pt x="3771" y="6791"/>
                    <a:pt x="3771" y="6860"/>
                    <a:pt x="3771" y="6895"/>
                  </a:cubicBezTo>
                  <a:cubicBezTo>
                    <a:pt x="3771" y="6930"/>
                    <a:pt x="3829" y="7105"/>
                    <a:pt x="3771" y="7175"/>
                  </a:cubicBezTo>
                  <a:cubicBezTo>
                    <a:pt x="3771" y="7245"/>
                    <a:pt x="3714" y="7245"/>
                    <a:pt x="3714" y="7315"/>
                  </a:cubicBezTo>
                  <a:cubicBezTo>
                    <a:pt x="3714" y="7350"/>
                    <a:pt x="3714" y="7385"/>
                    <a:pt x="3714" y="7420"/>
                  </a:cubicBezTo>
                  <a:cubicBezTo>
                    <a:pt x="3714" y="7455"/>
                    <a:pt x="3771" y="7490"/>
                    <a:pt x="3771" y="7525"/>
                  </a:cubicBezTo>
                  <a:cubicBezTo>
                    <a:pt x="3829" y="7559"/>
                    <a:pt x="3829" y="7594"/>
                    <a:pt x="3829" y="7629"/>
                  </a:cubicBezTo>
                  <a:cubicBezTo>
                    <a:pt x="3829" y="7699"/>
                    <a:pt x="4057" y="7804"/>
                    <a:pt x="4057" y="7804"/>
                  </a:cubicBezTo>
                  <a:cubicBezTo>
                    <a:pt x="4057" y="7804"/>
                    <a:pt x="4057" y="7909"/>
                    <a:pt x="4057" y="7979"/>
                  </a:cubicBezTo>
                  <a:cubicBezTo>
                    <a:pt x="4057" y="8049"/>
                    <a:pt x="4000" y="8084"/>
                    <a:pt x="4057" y="8119"/>
                  </a:cubicBezTo>
                  <a:cubicBezTo>
                    <a:pt x="4057" y="8189"/>
                    <a:pt x="4057" y="8224"/>
                    <a:pt x="4114" y="8258"/>
                  </a:cubicBezTo>
                  <a:cubicBezTo>
                    <a:pt x="4114" y="8293"/>
                    <a:pt x="4171" y="8293"/>
                    <a:pt x="4229" y="8293"/>
                  </a:cubicBezTo>
                  <a:cubicBezTo>
                    <a:pt x="4286" y="8328"/>
                    <a:pt x="4286" y="8363"/>
                    <a:pt x="4343" y="8398"/>
                  </a:cubicBezTo>
                  <a:cubicBezTo>
                    <a:pt x="4400" y="8433"/>
                    <a:pt x="4457" y="8433"/>
                    <a:pt x="4457" y="8468"/>
                  </a:cubicBezTo>
                  <a:cubicBezTo>
                    <a:pt x="4457" y="8503"/>
                    <a:pt x="4514" y="8538"/>
                    <a:pt x="4514" y="8538"/>
                  </a:cubicBezTo>
                  <a:cubicBezTo>
                    <a:pt x="4514" y="8573"/>
                    <a:pt x="4629" y="8503"/>
                    <a:pt x="4629" y="8433"/>
                  </a:cubicBezTo>
                  <a:cubicBezTo>
                    <a:pt x="4629" y="8363"/>
                    <a:pt x="4629" y="8293"/>
                    <a:pt x="4629" y="8258"/>
                  </a:cubicBezTo>
                  <a:cubicBezTo>
                    <a:pt x="4571" y="8224"/>
                    <a:pt x="4571" y="8119"/>
                    <a:pt x="4629" y="8084"/>
                  </a:cubicBezTo>
                  <a:cubicBezTo>
                    <a:pt x="4629" y="8084"/>
                    <a:pt x="4629" y="8049"/>
                    <a:pt x="4686" y="8049"/>
                  </a:cubicBezTo>
                  <a:cubicBezTo>
                    <a:pt x="4743" y="8014"/>
                    <a:pt x="4914" y="7979"/>
                    <a:pt x="4971" y="7944"/>
                  </a:cubicBezTo>
                  <a:cubicBezTo>
                    <a:pt x="4971" y="7944"/>
                    <a:pt x="5029" y="7909"/>
                    <a:pt x="5029" y="7874"/>
                  </a:cubicBezTo>
                  <a:cubicBezTo>
                    <a:pt x="5029" y="7804"/>
                    <a:pt x="5029" y="7769"/>
                    <a:pt x="5029" y="7769"/>
                  </a:cubicBezTo>
                  <a:cubicBezTo>
                    <a:pt x="5086" y="7734"/>
                    <a:pt x="5143" y="7734"/>
                    <a:pt x="5143" y="7664"/>
                  </a:cubicBezTo>
                  <a:cubicBezTo>
                    <a:pt x="5143" y="7629"/>
                    <a:pt x="5086" y="7559"/>
                    <a:pt x="5086" y="7525"/>
                  </a:cubicBezTo>
                  <a:cubicBezTo>
                    <a:pt x="5086" y="7490"/>
                    <a:pt x="5086" y="7455"/>
                    <a:pt x="5086" y="7420"/>
                  </a:cubicBezTo>
                  <a:cubicBezTo>
                    <a:pt x="5143" y="7385"/>
                    <a:pt x="5143" y="7385"/>
                    <a:pt x="5143" y="7385"/>
                  </a:cubicBezTo>
                  <a:cubicBezTo>
                    <a:pt x="5143" y="7385"/>
                    <a:pt x="5314" y="7350"/>
                    <a:pt x="5314" y="7420"/>
                  </a:cubicBezTo>
                  <a:cubicBezTo>
                    <a:pt x="5314" y="7455"/>
                    <a:pt x="5314" y="7490"/>
                    <a:pt x="5371" y="7525"/>
                  </a:cubicBezTo>
                  <a:cubicBezTo>
                    <a:pt x="5371" y="7525"/>
                    <a:pt x="5429" y="7559"/>
                    <a:pt x="5429" y="7559"/>
                  </a:cubicBezTo>
                  <a:cubicBezTo>
                    <a:pt x="5429" y="7559"/>
                    <a:pt x="5486" y="7559"/>
                    <a:pt x="5486" y="7594"/>
                  </a:cubicBezTo>
                  <a:cubicBezTo>
                    <a:pt x="5486" y="7629"/>
                    <a:pt x="5543" y="7664"/>
                    <a:pt x="5543" y="7699"/>
                  </a:cubicBezTo>
                  <a:cubicBezTo>
                    <a:pt x="5543" y="7734"/>
                    <a:pt x="5600" y="7769"/>
                    <a:pt x="5600" y="7769"/>
                  </a:cubicBezTo>
                  <a:cubicBezTo>
                    <a:pt x="5600" y="7769"/>
                    <a:pt x="5714" y="7804"/>
                    <a:pt x="5714" y="7839"/>
                  </a:cubicBezTo>
                  <a:cubicBezTo>
                    <a:pt x="5714" y="7874"/>
                    <a:pt x="5829" y="7979"/>
                    <a:pt x="5829" y="8014"/>
                  </a:cubicBezTo>
                  <a:cubicBezTo>
                    <a:pt x="5829" y="8014"/>
                    <a:pt x="5829" y="8084"/>
                    <a:pt x="5943" y="8084"/>
                  </a:cubicBezTo>
                  <a:cubicBezTo>
                    <a:pt x="6000" y="8119"/>
                    <a:pt x="6114" y="8084"/>
                    <a:pt x="6114" y="8084"/>
                  </a:cubicBezTo>
                  <a:cubicBezTo>
                    <a:pt x="6171" y="8049"/>
                    <a:pt x="6171" y="8049"/>
                    <a:pt x="6171" y="8049"/>
                  </a:cubicBezTo>
                  <a:cubicBezTo>
                    <a:pt x="6171" y="8049"/>
                    <a:pt x="6286" y="8049"/>
                    <a:pt x="6286" y="8049"/>
                  </a:cubicBezTo>
                  <a:cubicBezTo>
                    <a:pt x="6343" y="8084"/>
                    <a:pt x="6400" y="8084"/>
                    <a:pt x="6457" y="8084"/>
                  </a:cubicBezTo>
                  <a:cubicBezTo>
                    <a:pt x="6514" y="8084"/>
                    <a:pt x="6571" y="8049"/>
                    <a:pt x="6571" y="8084"/>
                  </a:cubicBezTo>
                  <a:cubicBezTo>
                    <a:pt x="6571" y="8119"/>
                    <a:pt x="6571" y="8119"/>
                    <a:pt x="6571" y="8119"/>
                  </a:cubicBezTo>
                  <a:cubicBezTo>
                    <a:pt x="6629" y="8224"/>
                    <a:pt x="6629" y="8224"/>
                    <a:pt x="6629" y="8224"/>
                  </a:cubicBezTo>
                  <a:cubicBezTo>
                    <a:pt x="6629" y="8224"/>
                    <a:pt x="6686" y="8154"/>
                    <a:pt x="6686" y="8224"/>
                  </a:cubicBezTo>
                  <a:cubicBezTo>
                    <a:pt x="6686" y="8293"/>
                    <a:pt x="6743" y="8258"/>
                    <a:pt x="6686" y="8293"/>
                  </a:cubicBezTo>
                  <a:cubicBezTo>
                    <a:pt x="6571" y="8293"/>
                    <a:pt x="6571" y="8293"/>
                    <a:pt x="6571" y="8293"/>
                  </a:cubicBezTo>
                  <a:cubicBezTo>
                    <a:pt x="6571" y="8293"/>
                    <a:pt x="6571" y="8328"/>
                    <a:pt x="6571" y="8363"/>
                  </a:cubicBezTo>
                  <a:cubicBezTo>
                    <a:pt x="6571" y="8398"/>
                    <a:pt x="6514" y="8398"/>
                    <a:pt x="6514" y="8433"/>
                  </a:cubicBezTo>
                  <a:cubicBezTo>
                    <a:pt x="6514" y="8468"/>
                    <a:pt x="6457" y="8433"/>
                    <a:pt x="6514" y="8468"/>
                  </a:cubicBezTo>
                  <a:cubicBezTo>
                    <a:pt x="6571" y="8503"/>
                    <a:pt x="6629" y="8503"/>
                    <a:pt x="6629" y="8538"/>
                  </a:cubicBezTo>
                  <a:cubicBezTo>
                    <a:pt x="6629" y="8573"/>
                    <a:pt x="6571" y="8608"/>
                    <a:pt x="6571" y="8643"/>
                  </a:cubicBezTo>
                  <a:cubicBezTo>
                    <a:pt x="6571" y="8678"/>
                    <a:pt x="6457" y="8643"/>
                    <a:pt x="6343" y="8678"/>
                  </a:cubicBezTo>
                  <a:cubicBezTo>
                    <a:pt x="6229" y="8678"/>
                    <a:pt x="6171" y="8678"/>
                    <a:pt x="6171" y="8713"/>
                  </a:cubicBezTo>
                  <a:cubicBezTo>
                    <a:pt x="6171" y="8783"/>
                    <a:pt x="6114" y="8678"/>
                    <a:pt x="6057" y="8783"/>
                  </a:cubicBezTo>
                  <a:cubicBezTo>
                    <a:pt x="6000" y="8923"/>
                    <a:pt x="5943" y="8853"/>
                    <a:pt x="6000" y="8923"/>
                  </a:cubicBezTo>
                  <a:cubicBezTo>
                    <a:pt x="6000" y="8992"/>
                    <a:pt x="6000" y="8992"/>
                    <a:pt x="6057" y="9027"/>
                  </a:cubicBezTo>
                  <a:cubicBezTo>
                    <a:pt x="6057" y="9062"/>
                    <a:pt x="6114" y="9097"/>
                    <a:pt x="6114" y="9097"/>
                  </a:cubicBezTo>
                  <a:cubicBezTo>
                    <a:pt x="6114" y="9132"/>
                    <a:pt x="6171" y="9202"/>
                    <a:pt x="6057" y="9202"/>
                  </a:cubicBezTo>
                  <a:cubicBezTo>
                    <a:pt x="6000" y="9202"/>
                    <a:pt x="6000" y="9132"/>
                    <a:pt x="6000" y="9202"/>
                  </a:cubicBezTo>
                  <a:cubicBezTo>
                    <a:pt x="6000" y="9272"/>
                    <a:pt x="5886" y="9342"/>
                    <a:pt x="5886" y="9342"/>
                  </a:cubicBezTo>
                  <a:cubicBezTo>
                    <a:pt x="5886" y="9342"/>
                    <a:pt x="6000" y="9622"/>
                    <a:pt x="6057" y="9692"/>
                  </a:cubicBezTo>
                  <a:cubicBezTo>
                    <a:pt x="6057" y="9761"/>
                    <a:pt x="6171" y="9796"/>
                    <a:pt x="6229" y="9866"/>
                  </a:cubicBezTo>
                  <a:cubicBezTo>
                    <a:pt x="6343" y="9901"/>
                    <a:pt x="6286" y="9971"/>
                    <a:pt x="6343" y="10006"/>
                  </a:cubicBezTo>
                  <a:cubicBezTo>
                    <a:pt x="6400" y="10076"/>
                    <a:pt x="6400" y="10111"/>
                    <a:pt x="6400" y="10111"/>
                  </a:cubicBezTo>
                  <a:cubicBezTo>
                    <a:pt x="6457" y="10146"/>
                    <a:pt x="6457" y="10146"/>
                    <a:pt x="6514" y="10216"/>
                  </a:cubicBezTo>
                  <a:cubicBezTo>
                    <a:pt x="6629" y="10251"/>
                    <a:pt x="6686" y="10251"/>
                    <a:pt x="6743" y="10286"/>
                  </a:cubicBezTo>
                  <a:cubicBezTo>
                    <a:pt x="6743" y="10321"/>
                    <a:pt x="6743" y="10356"/>
                    <a:pt x="6800" y="10391"/>
                  </a:cubicBezTo>
                  <a:cubicBezTo>
                    <a:pt x="6857" y="10391"/>
                    <a:pt x="6971" y="10391"/>
                    <a:pt x="6971" y="10391"/>
                  </a:cubicBezTo>
                  <a:cubicBezTo>
                    <a:pt x="7029" y="10356"/>
                    <a:pt x="7029" y="10356"/>
                    <a:pt x="7029" y="10356"/>
                  </a:cubicBezTo>
                  <a:cubicBezTo>
                    <a:pt x="7029" y="10356"/>
                    <a:pt x="7143" y="10321"/>
                    <a:pt x="7143" y="10356"/>
                  </a:cubicBezTo>
                  <a:cubicBezTo>
                    <a:pt x="7200" y="10425"/>
                    <a:pt x="7200" y="10460"/>
                    <a:pt x="7200" y="10495"/>
                  </a:cubicBezTo>
                  <a:cubicBezTo>
                    <a:pt x="7200" y="10530"/>
                    <a:pt x="7143" y="10670"/>
                    <a:pt x="7257" y="10705"/>
                  </a:cubicBezTo>
                  <a:cubicBezTo>
                    <a:pt x="7314" y="10775"/>
                    <a:pt x="7371" y="10740"/>
                    <a:pt x="7371" y="10810"/>
                  </a:cubicBezTo>
                  <a:cubicBezTo>
                    <a:pt x="7429" y="10845"/>
                    <a:pt x="7486" y="10880"/>
                    <a:pt x="7543" y="10880"/>
                  </a:cubicBezTo>
                  <a:cubicBezTo>
                    <a:pt x="7543" y="10880"/>
                    <a:pt x="7600" y="10845"/>
                    <a:pt x="7657" y="10880"/>
                  </a:cubicBezTo>
                  <a:cubicBezTo>
                    <a:pt x="7714" y="10915"/>
                    <a:pt x="7714" y="10950"/>
                    <a:pt x="7714" y="10985"/>
                  </a:cubicBezTo>
                  <a:cubicBezTo>
                    <a:pt x="7771" y="11020"/>
                    <a:pt x="7771" y="11090"/>
                    <a:pt x="7771" y="11090"/>
                  </a:cubicBezTo>
                  <a:cubicBezTo>
                    <a:pt x="7886" y="11125"/>
                    <a:pt x="7886" y="11125"/>
                    <a:pt x="7886" y="11125"/>
                  </a:cubicBezTo>
                  <a:cubicBezTo>
                    <a:pt x="8000" y="11159"/>
                    <a:pt x="8000" y="11159"/>
                    <a:pt x="8000" y="11159"/>
                  </a:cubicBezTo>
                  <a:cubicBezTo>
                    <a:pt x="8000" y="11159"/>
                    <a:pt x="8000" y="11264"/>
                    <a:pt x="8000" y="11299"/>
                  </a:cubicBezTo>
                  <a:cubicBezTo>
                    <a:pt x="8000" y="11334"/>
                    <a:pt x="8000" y="11369"/>
                    <a:pt x="8000" y="11439"/>
                  </a:cubicBezTo>
                  <a:cubicBezTo>
                    <a:pt x="8000" y="11474"/>
                    <a:pt x="8000" y="11509"/>
                    <a:pt x="8000" y="11579"/>
                  </a:cubicBezTo>
                  <a:cubicBezTo>
                    <a:pt x="8000" y="11614"/>
                    <a:pt x="8057" y="11649"/>
                    <a:pt x="8114" y="11684"/>
                  </a:cubicBezTo>
                  <a:cubicBezTo>
                    <a:pt x="8114" y="11754"/>
                    <a:pt x="8114" y="11614"/>
                    <a:pt x="8114" y="11754"/>
                  </a:cubicBezTo>
                  <a:cubicBezTo>
                    <a:pt x="8114" y="11858"/>
                    <a:pt x="8114" y="11789"/>
                    <a:pt x="8114" y="11858"/>
                  </a:cubicBezTo>
                  <a:cubicBezTo>
                    <a:pt x="8114" y="11928"/>
                    <a:pt x="8057" y="11789"/>
                    <a:pt x="8114" y="11928"/>
                  </a:cubicBezTo>
                  <a:cubicBezTo>
                    <a:pt x="8171" y="12033"/>
                    <a:pt x="8171" y="12068"/>
                    <a:pt x="8229" y="12103"/>
                  </a:cubicBezTo>
                  <a:cubicBezTo>
                    <a:pt x="8286" y="12138"/>
                    <a:pt x="8343" y="12103"/>
                    <a:pt x="8343" y="12173"/>
                  </a:cubicBezTo>
                  <a:cubicBezTo>
                    <a:pt x="8400" y="12208"/>
                    <a:pt x="8343" y="12243"/>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278"/>
                    <a:pt x="8400" y="12278"/>
                  </a:cubicBezTo>
                  <a:cubicBezTo>
                    <a:pt x="8400" y="12278"/>
                    <a:pt x="8400" y="12313"/>
                    <a:pt x="8400" y="12313"/>
                  </a:cubicBezTo>
                  <a:cubicBezTo>
                    <a:pt x="8457" y="12383"/>
                    <a:pt x="8457" y="12383"/>
                    <a:pt x="8457" y="12453"/>
                  </a:cubicBezTo>
                  <a:cubicBezTo>
                    <a:pt x="8457" y="12523"/>
                    <a:pt x="8571" y="12418"/>
                    <a:pt x="8457" y="12523"/>
                  </a:cubicBezTo>
                  <a:cubicBezTo>
                    <a:pt x="8343" y="12627"/>
                    <a:pt x="8400" y="12767"/>
                    <a:pt x="8400" y="12837"/>
                  </a:cubicBezTo>
                  <a:cubicBezTo>
                    <a:pt x="8400" y="12907"/>
                    <a:pt x="8343" y="12942"/>
                    <a:pt x="8343" y="13012"/>
                  </a:cubicBezTo>
                  <a:cubicBezTo>
                    <a:pt x="8343" y="13082"/>
                    <a:pt x="8400" y="13117"/>
                    <a:pt x="8457" y="13152"/>
                  </a:cubicBezTo>
                  <a:cubicBezTo>
                    <a:pt x="8457" y="13152"/>
                    <a:pt x="8800" y="13536"/>
                    <a:pt x="8800" y="13606"/>
                  </a:cubicBezTo>
                  <a:cubicBezTo>
                    <a:pt x="8857" y="13676"/>
                    <a:pt x="8914" y="13781"/>
                    <a:pt x="8914" y="13816"/>
                  </a:cubicBezTo>
                  <a:cubicBezTo>
                    <a:pt x="8914" y="13851"/>
                    <a:pt x="8971" y="13886"/>
                    <a:pt x="8971" y="13921"/>
                  </a:cubicBezTo>
                  <a:cubicBezTo>
                    <a:pt x="9029" y="13991"/>
                    <a:pt x="9143" y="13956"/>
                    <a:pt x="9143" y="14060"/>
                  </a:cubicBezTo>
                  <a:cubicBezTo>
                    <a:pt x="9143" y="14165"/>
                    <a:pt x="9200" y="14340"/>
                    <a:pt x="9257" y="14410"/>
                  </a:cubicBezTo>
                  <a:cubicBezTo>
                    <a:pt x="9257" y="14515"/>
                    <a:pt x="9200" y="14515"/>
                    <a:pt x="9257" y="14585"/>
                  </a:cubicBezTo>
                  <a:cubicBezTo>
                    <a:pt x="9314" y="14655"/>
                    <a:pt x="9371" y="14690"/>
                    <a:pt x="9371" y="14725"/>
                  </a:cubicBezTo>
                  <a:cubicBezTo>
                    <a:pt x="9429" y="14759"/>
                    <a:pt x="9829" y="15424"/>
                    <a:pt x="9829" y="15493"/>
                  </a:cubicBezTo>
                  <a:cubicBezTo>
                    <a:pt x="9829" y="15528"/>
                    <a:pt x="9771" y="15633"/>
                    <a:pt x="9829" y="15703"/>
                  </a:cubicBezTo>
                  <a:cubicBezTo>
                    <a:pt x="9886" y="15738"/>
                    <a:pt x="10114" y="15773"/>
                    <a:pt x="10114" y="15773"/>
                  </a:cubicBezTo>
                  <a:cubicBezTo>
                    <a:pt x="10114" y="15773"/>
                    <a:pt x="10171" y="15738"/>
                    <a:pt x="10171" y="15843"/>
                  </a:cubicBezTo>
                  <a:cubicBezTo>
                    <a:pt x="10171" y="15913"/>
                    <a:pt x="10171" y="15948"/>
                    <a:pt x="10171" y="15983"/>
                  </a:cubicBezTo>
                  <a:cubicBezTo>
                    <a:pt x="10171" y="16018"/>
                    <a:pt x="10114" y="16018"/>
                    <a:pt x="10171" y="16088"/>
                  </a:cubicBezTo>
                  <a:cubicBezTo>
                    <a:pt x="10286" y="16123"/>
                    <a:pt x="10457" y="16367"/>
                    <a:pt x="10514" y="16437"/>
                  </a:cubicBezTo>
                  <a:cubicBezTo>
                    <a:pt x="10571" y="16472"/>
                    <a:pt x="10686" y="16542"/>
                    <a:pt x="10743" y="16647"/>
                  </a:cubicBezTo>
                  <a:cubicBezTo>
                    <a:pt x="10800" y="16717"/>
                    <a:pt x="10857" y="16717"/>
                    <a:pt x="10914" y="16787"/>
                  </a:cubicBezTo>
                  <a:cubicBezTo>
                    <a:pt x="10914" y="16892"/>
                    <a:pt x="10971" y="16857"/>
                    <a:pt x="11029" y="16961"/>
                  </a:cubicBezTo>
                  <a:cubicBezTo>
                    <a:pt x="11029" y="17101"/>
                    <a:pt x="11143" y="17311"/>
                    <a:pt x="11257" y="17381"/>
                  </a:cubicBezTo>
                  <a:cubicBezTo>
                    <a:pt x="11314" y="17416"/>
                    <a:pt x="11314" y="17416"/>
                    <a:pt x="11314" y="17521"/>
                  </a:cubicBezTo>
                  <a:cubicBezTo>
                    <a:pt x="11371" y="17591"/>
                    <a:pt x="11314" y="17625"/>
                    <a:pt x="11371" y="17625"/>
                  </a:cubicBezTo>
                  <a:cubicBezTo>
                    <a:pt x="11486" y="17660"/>
                    <a:pt x="11371" y="17591"/>
                    <a:pt x="11543" y="17660"/>
                  </a:cubicBezTo>
                  <a:cubicBezTo>
                    <a:pt x="11657" y="17765"/>
                    <a:pt x="12114" y="18115"/>
                    <a:pt x="12229" y="18255"/>
                  </a:cubicBezTo>
                  <a:cubicBezTo>
                    <a:pt x="12286" y="18359"/>
                    <a:pt x="12343" y="18359"/>
                    <a:pt x="12400" y="18429"/>
                  </a:cubicBezTo>
                  <a:cubicBezTo>
                    <a:pt x="12457" y="18534"/>
                    <a:pt x="12457" y="18534"/>
                    <a:pt x="12514" y="18569"/>
                  </a:cubicBezTo>
                  <a:cubicBezTo>
                    <a:pt x="12514" y="18569"/>
                    <a:pt x="12629" y="18639"/>
                    <a:pt x="12686" y="18674"/>
                  </a:cubicBezTo>
                  <a:cubicBezTo>
                    <a:pt x="12800" y="18709"/>
                    <a:pt x="12800" y="18779"/>
                    <a:pt x="12857" y="18814"/>
                  </a:cubicBezTo>
                  <a:cubicBezTo>
                    <a:pt x="12857" y="18814"/>
                    <a:pt x="12971" y="18814"/>
                    <a:pt x="13029" y="18814"/>
                  </a:cubicBezTo>
                  <a:cubicBezTo>
                    <a:pt x="13086" y="18814"/>
                    <a:pt x="13143" y="18814"/>
                    <a:pt x="13143" y="18849"/>
                  </a:cubicBezTo>
                  <a:cubicBezTo>
                    <a:pt x="13143" y="18884"/>
                    <a:pt x="13086" y="18884"/>
                    <a:pt x="13086" y="18919"/>
                  </a:cubicBezTo>
                  <a:cubicBezTo>
                    <a:pt x="13086" y="18989"/>
                    <a:pt x="13086" y="18919"/>
                    <a:pt x="13086" y="18989"/>
                  </a:cubicBezTo>
                  <a:cubicBezTo>
                    <a:pt x="13143" y="19024"/>
                    <a:pt x="13200" y="19058"/>
                    <a:pt x="13257" y="19058"/>
                  </a:cubicBezTo>
                  <a:cubicBezTo>
                    <a:pt x="13314" y="19093"/>
                    <a:pt x="13429" y="19128"/>
                    <a:pt x="13429" y="19163"/>
                  </a:cubicBezTo>
                  <a:cubicBezTo>
                    <a:pt x="13486" y="19198"/>
                    <a:pt x="13543" y="19268"/>
                    <a:pt x="13600" y="19338"/>
                  </a:cubicBezTo>
                  <a:cubicBezTo>
                    <a:pt x="13714" y="19408"/>
                    <a:pt x="13771" y="19373"/>
                    <a:pt x="13829" y="19443"/>
                  </a:cubicBezTo>
                  <a:cubicBezTo>
                    <a:pt x="13886" y="19513"/>
                    <a:pt x="13886" y="19548"/>
                    <a:pt x="13943" y="19583"/>
                  </a:cubicBezTo>
                  <a:cubicBezTo>
                    <a:pt x="13943" y="19653"/>
                    <a:pt x="14000" y="19688"/>
                    <a:pt x="14000" y="19688"/>
                  </a:cubicBezTo>
                  <a:cubicBezTo>
                    <a:pt x="14000" y="19688"/>
                    <a:pt x="15371" y="20317"/>
                    <a:pt x="15486" y="20422"/>
                  </a:cubicBezTo>
                  <a:cubicBezTo>
                    <a:pt x="15600" y="20526"/>
                    <a:pt x="15714" y="20596"/>
                    <a:pt x="15829" y="20631"/>
                  </a:cubicBezTo>
                  <a:cubicBezTo>
                    <a:pt x="15886" y="20666"/>
                    <a:pt x="16000" y="20666"/>
                    <a:pt x="16057" y="20736"/>
                  </a:cubicBezTo>
                  <a:cubicBezTo>
                    <a:pt x="16114" y="20771"/>
                    <a:pt x="16286" y="20806"/>
                    <a:pt x="16286" y="20806"/>
                  </a:cubicBezTo>
                  <a:cubicBezTo>
                    <a:pt x="16286" y="20806"/>
                    <a:pt x="16743" y="21016"/>
                    <a:pt x="16800" y="21051"/>
                  </a:cubicBezTo>
                  <a:cubicBezTo>
                    <a:pt x="16857" y="21086"/>
                    <a:pt x="16914" y="21121"/>
                    <a:pt x="17029" y="21156"/>
                  </a:cubicBezTo>
                  <a:cubicBezTo>
                    <a:pt x="17086" y="21191"/>
                    <a:pt x="17200" y="21191"/>
                    <a:pt x="17257" y="21191"/>
                  </a:cubicBezTo>
                  <a:cubicBezTo>
                    <a:pt x="17257" y="21225"/>
                    <a:pt x="17429" y="21295"/>
                    <a:pt x="17429" y="21295"/>
                  </a:cubicBezTo>
                  <a:cubicBezTo>
                    <a:pt x="17486" y="21330"/>
                    <a:pt x="17543" y="21330"/>
                    <a:pt x="17600" y="21365"/>
                  </a:cubicBezTo>
                  <a:cubicBezTo>
                    <a:pt x="17657" y="21400"/>
                    <a:pt x="17714" y="21400"/>
                    <a:pt x="17771" y="21435"/>
                  </a:cubicBezTo>
                  <a:cubicBezTo>
                    <a:pt x="17771" y="21470"/>
                    <a:pt x="17829" y="21470"/>
                    <a:pt x="17886" y="21505"/>
                  </a:cubicBezTo>
                  <a:cubicBezTo>
                    <a:pt x="17886" y="21505"/>
                    <a:pt x="18000" y="21540"/>
                    <a:pt x="18000" y="21540"/>
                  </a:cubicBezTo>
                  <a:cubicBezTo>
                    <a:pt x="18171" y="21575"/>
                    <a:pt x="18171" y="21575"/>
                    <a:pt x="18171" y="21575"/>
                  </a:cubicBezTo>
                  <a:cubicBezTo>
                    <a:pt x="18171" y="21540"/>
                    <a:pt x="18171" y="21540"/>
                    <a:pt x="18171" y="21540"/>
                  </a:cubicBezTo>
                  <a:cubicBezTo>
                    <a:pt x="18171" y="21540"/>
                    <a:pt x="17886" y="21295"/>
                    <a:pt x="17543" y="21156"/>
                  </a:cubicBezTo>
                  <a:cubicBezTo>
                    <a:pt x="17143" y="20981"/>
                    <a:pt x="16514" y="20666"/>
                    <a:pt x="16400" y="20596"/>
                  </a:cubicBezTo>
                  <a:cubicBezTo>
                    <a:pt x="16286" y="20526"/>
                    <a:pt x="16229" y="20457"/>
                    <a:pt x="16286" y="20387"/>
                  </a:cubicBezTo>
                  <a:cubicBezTo>
                    <a:pt x="16286" y="20317"/>
                    <a:pt x="16229" y="20317"/>
                    <a:pt x="16171" y="20212"/>
                  </a:cubicBezTo>
                  <a:cubicBezTo>
                    <a:pt x="16057" y="20142"/>
                    <a:pt x="15886" y="20212"/>
                    <a:pt x="15600" y="20002"/>
                  </a:cubicBezTo>
                  <a:cubicBezTo>
                    <a:pt x="15371" y="19827"/>
                    <a:pt x="15371" y="19827"/>
                    <a:pt x="15371" y="19827"/>
                  </a:cubicBezTo>
                  <a:cubicBezTo>
                    <a:pt x="15429" y="19618"/>
                    <a:pt x="15429" y="19618"/>
                    <a:pt x="15429" y="19618"/>
                  </a:cubicBezTo>
                  <a:cubicBezTo>
                    <a:pt x="15429" y="19618"/>
                    <a:pt x="15257" y="19583"/>
                    <a:pt x="15314" y="19513"/>
                  </a:cubicBezTo>
                  <a:cubicBezTo>
                    <a:pt x="15371" y="19478"/>
                    <a:pt x="15371" y="19478"/>
                    <a:pt x="15371" y="19478"/>
                  </a:cubicBezTo>
                  <a:cubicBezTo>
                    <a:pt x="15371" y="19478"/>
                    <a:pt x="15371" y="19373"/>
                    <a:pt x="15200" y="19303"/>
                  </a:cubicBezTo>
                  <a:cubicBezTo>
                    <a:pt x="14971" y="19233"/>
                    <a:pt x="14743" y="19128"/>
                    <a:pt x="14857" y="19093"/>
                  </a:cubicBezTo>
                  <a:cubicBezTo>
                    <a:pt x="14914" y="19024"/>
                    <a:pt x="15086" y="19093"/>
                    <a:pt x="15200" y="19093"/>
                  </a:cubicBezTo>
                  <a:cubicBezTo>
                    <a:pt x="15371" y="19093"/>
                    <a:pt x="15314" y="19233"/>
                    <a:pt x="15371" y="19093"/>
                  </a:cubicBezTo>
                  <a:cubicBezTo>
                    <a:pt x="15429" y="18954"/>
                    <a:pt x="15086" y="18919"/>
                    <a:pt x="15314" y="18849"/>
                  </a:cubicBezTo>
                  <a:cubicBezTo>
                    <a:pt x="15486" y="18814"/>
                    <a:pt x="15771" y="18849"/>
                    <a:pt x="15771" y="18849"/>
                  </a:cubicBezTo>
                  <a:cubicBezTo>
                    <a:pt x="15771" y="18849"/>
                    <a:pt x="15886" y="18849"/>
                    <a:pt x="16000" y="18849"/>
                  </a:cubicBezTo>
                  <a:cubicBezTo>
                    <a:pt x="16114" y="18849"/>
                    <a:pt x="16286" y="18919"/>
                    <a:pt x="16286" y="18779"/>
                  </a:cubicBezTo>
                  <a:cubicBezTo>
                    <a:pt x="16286" y="18674"/>
                    <a:pt x="16171" y="18499"/>
                    <a:pt x="16171" y="18499"/>
                  </a:cubicBezTo>
                  <a:cubicBezTo>
                    <a:pt x="16171" y="18499"/>
                    <a:pt x="15829" y="18359"/>
                    <a:pt x="15771" y="18290"/>
                  </a:cubicBezTo>
                  <a:cubicBezTo>
                    <a:pt x="15714" y="18185"/>
                    <a:pt x="15714" y="18185"/>
                    <a:pt x="15714" y="18185"/>
                  </a:cubicBezTo>
                  <a:cubicBezTo>
                    <a:pt x="15714" y="18185"/>
                    <a:pt x="15029" y="17940"/>
                    <a:pt x="15314" y="17940"/>
                  </a:cubicBezTo>
                  <a:cubicBezTo>
                    <a:pt x="15543" y="17940"/>
                    <a:pt x="16114" y="18010"/>
                    <a:pt x="16114" y="18010"/>
                  </a:cubicBezTo>
                  <a:cubicBezTo>
                    <a:pt x="16114" y="18010"/>
                    <a:pt x="16171" y="18150"/>
                    <a:pt x="16229" y="18185"/>
                  </a:cubicBezTo>
                  <a:cubicBezTo>
                    <a:pt x="16343" y="18220"/>
                    <a:pt x="16457" y="18290"/>
                    <a:pt x="16571" y="18290"/>
                  </a:cubicBezTo>
                  <a:cubicBezTo>
                    <a:pt x="16743" y="18290"/>
                    <a:pt x="16743" y="18325"/>
                    <a:pt x="16800" y="18185"/>
                  </a:cubicBezTo>
                  <a:cubicBezTo>
                    <a:pt x="16857" y="18045"/>
                    <a:pt x="16800" y="17975"/>
                    <a:pt x="16857" y="17835"/>
                  </a:cubicBezTo>
                  <a:cubicBezTo>
                    <a:pt x="16914" y="17695"/>
                    <a:pt x="16857" y="17695"/>
                    <a:pt x="17086" y="17625"/>
                  </a:cubicBezTo>
                  <a:cubicBezTo>
                    <a:pt x="17314" y="17556"/>
                    <a:pt x="17143" y="17311"/>
                    <a:pt x="17143" y="17311"/>
                  </a:cubicBezTo>
                  <a:cubicBezTo>
                    <a:pt x="17143" y="17136"/>
                    <a:pt x="17143" y="17136"/>
                    <a:pt x="17143" y="17136"/>
                  </a:cubicBezTo>
                  <a:cubicBezTo>
                    <a:pt x="17143" y="17136"/>
                    <a:pt x="17200" y="17136"/>
                    <a:pt x="17314" y="17066"/>
                  </a:cubicBezTo>
                  <a:cubicBezTo>
                    <a:pt x="17429" y="16996"/>
                    <a:pt x="17429" y="16961"/>
                    <a:pt x="17429" y="16857"/>
                  </a:cubicBezTo>
                  <a:cubicBezTo>
                    <a:pt x="17429" y="16752"/>
                    <a:pt x="17486" y="16717"/>
                    <a:pt x="17314" y="16647"/>
                  </a:cubicBezTo>
                  <a:cubicBezTo>
                    <a:pt x="17143" y="16612"/>
                    <a:pt x="17029" y="16647"/>
                    <a:pt x="17029" y="16472"/>
                  </a:cubicBezTo>
                  <a:cubicBezTo>
                    <a:pt x="17029" y="16297"/>
                    <a:pt x="17029" y="16123"/>
                    <a:pt x="17086" y="16088"/>
                  </a:cubicBezTo>
                  <a:cubicBezTo>
                    <a:pt x="17143" y="16018"/>
                    <a:pt x="17371" y="15913"/>
                    <a:pt x="17371" y="15913"/>
                  </a:cubicBezTo>
                  <a:cubicBezTo>
                    <a:pt x="17657" y="15808"/>
                    <a:pt x="17657" y="15808"/>
                    <a:pt x="17657" y="15808"/>
                  </a:cubicBezTo>
                  <a:cubicBezTo>
                    <a:pt x="17657" y="15808"/>
                    <a:pt x="17829" y="15878"/>
                    <a:pt x="17943" y="15878"/>
                  </a:cubicBezTo>
                  <a:cubicBezTo>
                    <a:pt x="18000" y="15878"/>
                    <a:pt x="18171" y="15808"/>
                    <a:pt x="18171" y="15808"/>
                  </a:cubicBezTo>
                  <a:cubicBezTo>
                    <a:pt x="18286" y="15703"/>
                    <a:pt x="18286" y="15703"/>
                    <a:pt x="18286" y="15703"/>
                  </a:cubicBezTo>
                  <a:cubicBezTo>
                    <a:pt x="18286" y="15703"/>
                    <a:pt x="18457" y="15633"/>
                    <a:pt x="18571" y="15633"/>
                  </a:cubicBezTo>
                  <a:cubicBezTo>
                    <a:pt x="18743" y="15633"/>
                    <a:pt x="18971" y="15703"/>
                    <a:pt x="18971" y="15703"/>
                  </a:cubicBezTo>
                  <a:cubicBezTo>
                    <a:pt x="18971" y="15703"/>
                    <a:pt x="19257" y="15843"/>
                    <a:pt x="19371" y="15738"/>
                  </a:cubicBezTo>
                  <a:cubicBezTo>
                    <a:pt x="19486" y="15598"/>
                    <a:pt x="19200" y="15738"/>
                    <a:pt x="19486" y="15598"/>
                  </a:cubicBezTo>
                  <a:cubicBezTo>
                    <a:pt x="19771" y="15493"/>
                    <a:pt x="19886" y="15458"/>
                    <a:pt x="19829" y="15389"/>
                  </a:cubicBezTo>
                  <a:cubicBezTo>
                    <a:pt x="19829" y="15319"/>
                    <a:pt x="19714" y="15284"/>
                    <a:pt x="19771" y="15214"/>
                  </a:cubicBezTo>
                  <a:cubicBezTo>
                    <a:pt x="19771" y="15109"/>
                    <a:pt x="19771" y="15109"/>
                    <a:pt x="19771" y="15109"/>
                  </a:cubicBezTo>
                  <a:cubicBezTo>
                    <a:pt x="19771" y="15109"/>
                    <a:pt x="19886" y="15109"/>
                    <a:pt x="19943" y="14969"/>
                  </a:cubicBezTo>
                  <a:cubicBezTo>
                    <a:pt x="20057" y="14864"/>
                    <a:pt x="20114" y="14794"/>
                    <a:pt x="20114" y="14725"/>
                  </a:cubicBezTo>
                  <a:cubicBezTo>
                    <a:pt x="20114" y="14690"/>
                    <a:pt x="20057" y="14620"/>
                    <a:pt x="20057" y="14585"/>
                  </a:cubicBezTo>
                  <a:cubicBezTo>
                    <a:pt x="20114" y="14550"/>
                    <a:pt x="19943" y="14480"/>
                    <a:pt x="19943" y="14445"/>
                  </a:cubicBezTo>
                  <a:cubicBezTo>
                    <a:pt x="19943" y="14445"/>
                    <a:pt x="19886" y="14375"/>
                    <a:pt x="19943" y="14340"/>
                  </a:cubicBezTo>
                  <a:cubicBezTo>
                    <a:pt x="20000" y="14270"/>
                    <a:pt x="20057" y="14235"/>
                    <a:pt x="20114" y="14200"/>
                  </a:cubicBezTo>
                  <a:cubicBezTo>
                    <a:pt x="20114" y="14165"/>
                    <a:pt x="20171" y="14025"/>
                    <a:pt x="20171" y="14025"/>
                  </a:cubicBezTo>
                  <a:cubicBezTo>
                    <a:pt x="20171" y="13991"/>
                    <a:pt x="20057" y="13956"/>
                    <a:pt x="20114" y="13921"/>
                  </a:cubicBezTo>
                  <a:cubicBezTo>
                    <a:pt x="20114" y="13851"/>
                    <a:pt x="20171" y="13781"/>
                    <a:pt x="20171" y="13746"/>
                  </a:cubicBezTo>
                  <a:cubicBezTo>
                    <a:pt x="20171" y="13711"/>
                    <a:pt x="20057" y="13536"/>
                    <a:pt x="20000" y="13431"/>
                  </a:cubicBezTo>
                  <a:cubicBezTo>
                    <a:pt x="19943" y="13292"/>
                    <a:pt x="19886" y="13292"/>
                    <a:pt x="19886" y="13257"/>
                  </a:cubicBezTo>
                  <a:cubicBezTo>
                    <a:pt x="19829" y="13222"/>
                    <a:pt x="19600" y="13257"/>
                    <a:pt x="19771" y="13117"/>
                  </a:cubicBezTo>
                  <a:cubicBezTo>
                    <a:pt x="19943" y="13012"/>
                    <a:pt x="19943" y="13047"/>
                    <a:pt x="19943" y="13012"/>
                  </a:cubicBezTo>
                  <a:cubicBezTo>
                    <a:pt x="20000" y="12942"/>
                    <a:pt x="19943" y="12872"/>
                    <a:pt x="19943" y="12872"/>
                  </a:cubicBezTo>
                  <a:cubicBezTo>
                    <a:pt x="19943" y="12872"/>
                    <a:pt x="19771" y="12767"/>
                    <a:pt x="19829" y="12767"/>
                  </a:cubicBezTo>
                  <a:cubicBezTo>
                    <a:pt x="19886" y="12732"/>
                    <a:pt x="19886" y="12662"/>
                    <a:pt x="19943" y="12662"/>
                  </a:cubicBezTo>
                  <a:cubicBezTo>
                    <a:pt x="20057" y="12627"/>
                    <a:pt x="20229" y="12697"/>
                    <a:pt x="20343" y="12523"/>
                  </a:cubicBezTo>
                  <a:cubicBezTo>
                    <a:pt x="20457" y="12348"/>
                    <a:pt x="20514" y="12243"/>
                    <a:pt x="20571" y="12173"/>
                  </a:cubicBezTo>
                  <a:cubicBezTo>
                    <a:pt x="20571" y="12103"/>
                    <a:pt x="20457" y="12033"/>
                    <a:pt x="20629" y="11963"/>
                  </a:cubicBezTo>
                  <a:cubicBezTo>
                    <a:pt x="20743" y="11893"/>
                    <a:pt x="20743" y="11824"/>
                    <a:pt x="20914" y="11754"/>
                  </a:cubicBezTo>
                  <a:cubicBezTo>
                    <a:pt x="21029" y="11684"/>
                    <a:pt x="21257" y="11334"/>
                    <a:pt x="21371" y="11229"/>
                  </a:cubicBezTo>
                  <a:cubicBezTo>
                    <a:pt x="21429" y="11159"/>
                    <a:pt x="21600" y="11090"/>
                    <a:pt x="21543" y="10950"/>
                  </a:cubicBezTo>
                  <a:cubicBezTo>
                    <a:pt x="21429" y="10810"/>
                    <a:pt x="21429" y="10635"/>
                    <a:pt x="21429" y="10635"/>
                  </a:cubicBezTo>
                  <a:close/>
                </a:path>
              </a:pathLst>
            </a:custGeom>
            <a:solidFill>
              <a:srgbClr val="D9DCD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55" name="Google Shape;255;p2"/>
            <p:cNvSpPr/>
            <p:nvPr/>
          </p:nvSpPr>
          <p:spPr>
            <a:xfrm>
              <a:off x="1558917" y="1131933"/>
              <a:ext cx="60325" cy="44452"/>
            </a:xfrm>
            <a:custGeom>
              <a:rect b="b" l="l" r="r" t="t"/>
              <a:pathLst>
                <a:path extrusionOk="0" h="20718" w="21600">
                  <a:moveTo>
                    <a:pt x="470" y="10950"/>
                  </a:moveTo>
                  <a:cubicBezTo>
                    <a:pt x="470" y="10950"/>
                    <a:pt x="1409" y="10950"/>
                    <a:pt x="1878" y="10350"/>
                  </a:cubicBezTo>
                  <a:cubicBezTo>
                    <a:pt x="2348" y="9750"/>
                    <a:pt x="2817" y="8550"/>
                    <a:pt x="2817" y="8550"/>
                  </a:cubicBezTo>
                  <a:cubicBezTo>
                    <a:pt x="2817" y="8550"/>
                    <a:pt x="3287" y="7350"/>
                    <a:pt x="3757" y="6750"/>
                  </a:cubicBezTo>
                  <a:cubicBezTo>
                    <a:pt x="4226" y="6750"/>
                    <a:pt x="4696" y="5550"/>
                    <a:pt x="4696" y="5550"/>
                  </a:cubicBezTo>
                  <a:cubicBezTo>
                    <a:pt x="4696" y="5550"/>
                    <a:pt x="4226" y="2550"/>
                    <a:pt x="5635" y="4350"/>
                  </a:cubicBezTo>
                  <a:cubicBezTo>
                    <a:pt x="6574" y="5550"/>
                    <a:pt x="6574" y="6150"/>
                    <a:pt x="6574" y="6750"/>
                  </a:cubicBezTo>
                  <a:cubicBezTo>
                    <a:pt x="6574" y="7350"/>
                    <a:pt x="6574" y="7950"/>
                    <a:pt x="7043" y="8550"/>
                  </a:cubicBezTo>
                  <a:cubicBezTo>
                    <a:pt x="7513" y="9150"/>
                    <a:pt x="7983" y="9150"/>
                    <a:pt x="7983" y="9150"/>
                  </a:cubicBezTo>
                  <a:cubicBezTo>
                    <a:pt x="8922" y="9750"/>
                    <a:pt x="8922" y="8550"/>
                    <a:pt x="9391" y="9750"/>
                  </a:cubicBezTo>
                  <a:cubicBezTo>
                    <a:pt x="9391" y="10350"/>
                    <a:pt x="9391" y="9150"/>
                    <a:pt x="9391" y="10350"/>
                  </a:cubicBezTo>
                  <a:cubicBezTo>
                    <a:pt x="9861" y="11550"/>
                    <a:pt x="10800" y="11550"/>
                    <a:pt x="10800" y="11550"/>
                  </a:cubicBezTo>
                  <a:cubicBezTo>
                    <a:pt x="10800" y="11550"/>
                    <a:pt x="11739" y="10950"/>
                    <a:pt x="11739" y="11550"/>
                  </a:cubicBezTo>
                  <a:cubicBezTo>
                    <a:pt x="11739" y="12150"/>
                    <a:pt x="11739" y="12750"/>
                    <a:pt x="11739" y="13350"/>
                  </a:cubicBezTo>
                  <a:cubicBezTo>
                    <a:pt x="12209" y="13950"/>
                    <a:pt x="11739" y="14550"/>
                    <a:pt x="11739" y="14550"/>
                  </a:cubicBezTo>
                  <a:cubicBezTo>
                    <a:pt x="13617" y="15750"/>
                    <a:pt x="13617" y="15750"/>
                    <a:pt x="13617" y="15750"/>
                  </a:cubicBezTo>
                  <a:cubicBezTo>
                    <a:pt x="14087" y="15750"/>
                    <a:pt x="13617" y="16350"/>
                    <a:pt x="13617" y="16950"/>
                  </a:cubicBezTo>
                  <a:cubicBezTo>
                    <a:pt x="13148" y="18150"/>
                    <a:pt x="13148" y="16350"/>
                    <a:pt x="13148" y="18150"/>
                  </a:cubicBezTo>
                  <a:cubicBezTo>
                    <a:pt x="13148" y="19350"/>
                    <a:pt x="12209" y="19950"/>
                    <a:pt x="13148" y="20550"/>
                  </a:cubicBezTo>
                  <a:cubicBezTo>
                    <a:pt x="13617" y="20550"/>
                    <a:pt x="14087" y="20550"/>
                    <a:pt x="14557" y="20550"/>
                  </a:cubicBezTo>
                  <a:cubicBezTo>
                    <a:pt x="15026" y="20550"/>
                    <a:pt x="15026" y="19950"/>
                    <a:pt x="15496" y="19950"/>
                  </a:cubicBezTo>
                  <a:cubicBezTo>
                    <a:pt x="15965" y="19950"/>
                    <a:pt x="16435" y="18750"/>
                    <a:pt x="16904" y="19950"/>
                  </a:cubicBezTo>
                  <a:cubicBezTo>
                    <a:pt x="17374" y="20550"/>
                    <a:pt x="16435" y="19950"/>
                    <a:pt x="17374" y="20550"/>
                  </a:cubicBezTo>
                  <a:cubicBezTo>
                    <a:pt x="18313" y="21150"/>
                    <a:pt x="19252" y="19950"/>
                    <a:pt x="19252" y="19950"/>
                  </a:cubicBezTo>
                  <a:cubicBezTo>
                    <a:pt x="19252" y="19950"/>
                    <a:pt x="18783" y="19350"/>
                    <a:pt x="19252" y="19350"/>
                  </a:cubicBezTo>
                  <a:cubicBezTo>
                    <a:pt x="19722" y="18750"/>
                    <a:pt x="20191" y="18750"/>
                    <a:pt x="21130" y="18750"/>
                  </a:cubicBezTo>
                  <a:cubicBezTo>
                    <a:pt x="21600" y="18150"/>
                    <a:pt x="21600" y="16950"/>
                    <a:pt x="21600" y="16950"/>
                  </a:cubicBezTo>
                  <a:cubicBezTo>
                    <a:pt x="21600" y="16950"/>
                    <a:pt x="20661" y="15150"/>
                    <a:pt x="20191" y="14550"/>
                  </a:cubicBezTo>
                  <a:cubicBezTo>
                    <a:pt x="19722" y="13950"/>
                    <a:pt x="18313" y="13350"/>
                    <a:pt x="17843" y="12750"/>
                  </a:cubicBezTo>
                  <a:cubicBezTo>
                    <a:pt x="17843" y="12150"/>
                    <a:pt x="15496" y="10350"/>
                    <a:pt x="15496" y="10350"/>
                  </a:cubicBezTo>
                  <a:cubicBezTo>
                    <a:pt x="15496" y="10350"/>
                    <a:pt x="15496" y="9150"/>
                    <a:pt x="15026" y="8550"/>
                  </a:cubicBezTo>
                  <a:cubicBezTo>
                    <a:pt x="14557" y="7350"/>
                    <a:pt x="14087" y="7350"/>
                    <a:pt x="14087" y="6750"/>
                  </a:cubicBezTo>
                  <a:cubicBezTo>
                    <a:pt x="14087" y="6150"/>
                    <a:pt x="14557" y="4350"/>
                    <a:pt x="13617" y="4350"/>
                  </a:cubicBezTo>
                  <a:cubicBezTo>
                    <a:pt x="13148" y="3750"/>
                    <a:pt x="14557" y="4350"/>
                    <a:pt x="13148" y="3750"/>
                  </a:cubicBezTo>
                  <a:cubicBezTo>
                    <a:pt x="11739" y="3750"/>
                    <a:pt x="11739" y="3750"/>
                    <a:pt x="11739" y="3750"/>
                  </a:cubicBezTo>
                  <a:cubicBezTo>
                    <a:pt x="9861" y="2550"/>
                    <a:pt x="9861" y="2550"/>
                    <a:pt x="9861" y="2550"/>
                  </a:cubicBezTo>
                  <a:cubicBezTo>
                    <a:pt x="9861" y="2550"/>
                    <a:pt x="9861" y="1950"/>
                    <a:pt x="9391" y="1350"/>
                  </a:cubicBezTo>
                  <a:cubicBezTo>
                    <a:pt x="8452" y="1350"/>
                    <a:pt x="7513" y="150"/>
                    <a:pt x="7043" y="150"/>
                  </a:cubicBezTo>
                  <a:cubicBezTo>
                    <a:pt x="6574" y="150"/>
                    <a:pt x="6104" y="-450"/>
                    <a:pt x="5635" y="750"/>
                  </a:cubicBezTo>
                  <a:cubicBezTo>
                    <a:pt x="4696" y="1350"/>
                    <a:pt x="4696" y="1350"/>
                    <a:pt x="3757" y="2550"/>
                  </a:cubicBezTo>
                  <a:cubicBezTo>
                    <a:pt x="2817" y="3750"/>
                    <a:pt x="2817" y="3750"/>
                    <a:pt x="2817" y="3750"/>
                  </a:cubicBezTo>
                  <a:cubicBezTo>
                    <a:pt x="2817" y="3750"/>
                    <a:pt x="1409" y="4350"/>
                    <a:pt x="1409" y="4950"/>
                  </a:cubicBezTo>
                  <a:cubicBezTo>
                    <a:pt x="939" y="6150"/>
                    <a:pt x="939" y="6750"/>
                    <a:pt x="470" y="6750"/>
                  </a:cubicBezTo>
                  <a:cubicBezTo>
                    <a:pt x="470" y="7350"/>
                    <a:pt x="0" y="6750"/>
                    <a:pt x="0" y="7950"/>
                  </a:cubicBezTo>
                  <a:cubicBezTo>
                    <a:pt x="0" y="9750"/>
                    <a:pt x="0" y="10950"/>
                    <a:pt x="0" y="10950"/>
                  </a:cubicBezTo>
                  <a:lnTo>
                    <a:pt x="470" y="1095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56" name="Google Shape;256;p2"/>
            <p:cNvSpPr/>
            <p:nvPr/>
          </p:nvSpPr>
          <p:spPr>
            <a:xfrm>
              <a:off x="1562092" y="1147809"/>
              <a:ext cx="12700" cy="12701"/>
            </a:xfrm>
            <a:custGeom>
              <a:rect b="b" l="l" r="r" t="t"/>
              <a:pathLst>
                <a:path extrusionOk="0" h="19886" w="17430">
                  <a:moveTo>
                    <a:pt x="6801" y="10629"/>
                  </a:moveTo>
                  <a:cubicBezTo>
                    <a:pt x="6801" y="10629"/>
                    <a:pt x="-2456" y="13715"/>
                    <a:pt x="630" y="16800"/>
                  </a:cubicBezTo>
                  <a:cubicBezTo>
                    <a:pt x="3715" y="19886"/>
                    <a:pt x="9887" y="19886"/>
                    <a:pt x="9887" y="19886"/>
                  </a:cubicBezTo>
                  <a:cubicBezTo>
                    <a:pt x="16058" y="13715"/>
                    <a:pt x="16058" y="13715"/>
                    <a:pt x="16058" y="13715"/>
                  </a:cubicBezTo>
                  <a:cubicBezTo>
                    <a:pt x="16058" y="13715"/>
                    <a:pt x="19144" y="7543"/>
                    <a:pt x="16058" y="4457"/>
                  </a:cubicBezTo>
                  <a:cubicBezTo>
                    <a:pt x="16058" y="1372"/>
                    <a:pt x="16058" y="1372"/>
                    <a:pt x="16058" y="1372"/>
                  </a:cubicBezTo>
                  <a:cubicBezTo>
                    <a:pt x="16058" y="1372"/>
                    <a:pt x="12973" y="-1714"/>
                    <a:pt x="9887" y="1372"/>
                  </a:cubicBezTo>
                  <a:cubicBezTo>
                    <a:pt x="9887" y="4457"/>
                    <a:pt x="12973" y="-1714"/>
                    <a:pt x="9887" y="4457"/>
                  </a:cubicBezTo>
                  <a:cubicBezTo>
                    <a:pt x="6801" y="10629"/>
                    <a:pt x="6801" y="10629"/>
                    <a:pt x="6801" y="10629"/>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57" name="Google Shape;257;p2"/>
            <p:cNvSpPr/>
            <p:nvPr/>
          </p:nvSpPr>
          <p:spPr>
            <a:xfrm>
              <a:off x="1587492" y="1185910"/>
              <a:ext cx="14288" cy="15876"/>
            </a:xfrm>
            <a:custGeom>
              <a:rect b="b" l="l" r="r" t="t"/>
              <a:pathLst>
                <a:path extrusionOk="0" h="19029" w="19431">
                  <a:moveTo>
                    <a:pt x="15369" y="3600"/>
                  </a:moveTo>
                  <a:cubicBezTo>
                    <a:pt x="8723" y="3600"/>
                    <a:pt x="12046" y="3600"/>
                    <a:pt x="8723" y="3600"/>
                  </a:cubicBezTo>
                  <a:cubicBezTo>
                    <a:pt x="7062" y="3600"/>
                    <a:pt x="3739" y="2058"/>
                    <a:pt x="3739" y="2058"/>
                  </a:cubicBezTo>
                  <a:cubicBezTo>
                    <a:pt x="3739" y="2058"/>
                    <a:pt x="2077" y="-2571"/>
                    <a:pt x="2077" y="2058"/>
                  </a:cubicBezTo>
                  <a:cubicBezTo>
                    <a:pt x="416" y="6686"/>
                    <a:pt x="416" y="3600"/>
                    <a:pt x="416" y="6686"/>
                  </a:cubicBezTo>
                  <a:cubicBezTo>
                    <a:pt x="416" y="9772"/>
                    <a:pt x="-1246" y="11315"/>
                    <a:pt x="2077" y="12858"/>
                  </a:cubicBezTo>
                  <a:cubicBezTo>
                    <a:pt x="3739" y="12858"/>
                    <a:pt x="5400" y="11315"/>
                    <a:pt x="5400" y="12858"/>
                  </a:cubicBezTo>
                  <a:cubicBezTo>
                    <a:pt x="5400" y="15943"/>
                    <a:pt x="5400" y="17486"/>
                    <a:pt x="7062" y="17486"/>
                  </a:cubicBezTo>
                  <a:cubicBezTo>
                    <a:pt x="10385" y="19029"/>
                    <a:pt x="13708" y="19029"/>
                    <a:pt x="13708" y="19029"/>
                  </a:cubicBezTo>
                  <a:cubicBezTo>
                    <a:pt x="13708" y="19029"/>
                    <a:pt x="18692" y="17486"/>
                    <a:pt x="18692" y="15943"/>
                  </a:cubicBezTo>
                  <a:cubicBezTo>
                    <a:pt x="18692" y="14400"/>
                    <a:pt x="20354" y="11315"/>
                    <a:pt x="18692" y="9772"/>
                  </a:cubicBezTo>
                  <a:cubicBezTo>
                    <a:pt x="18692" y="8229"/>
                    <a:pt x="18692" y="11315"/>
                    <a:pt x="18692" y="8229"/>
                  </a:cubicBezTo>
                  <a:cubicBezTo>
                    <a:pt x="17031" y="5143"/>
                    <a:pt x="20354" y="3600"/>
                    <a:pt x="15369" y="3600"/>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58" name="Google Shape;258;p2"/>
            <p:cNvSpPr/>
            <p:nvPr/>
          </p:nvSpPr>
          <p:spPr>
            <a:xfrm>
              <a:off x="1612891" y="1170035"/>
              <a:ext cx="44450" cy="30164"/>
            </a:xfrm>
            <a:custGeom>
              <a:rect b="b" l="l" r="r" t="t"/>
              <a:pathLst>
                <a:path extrusionOk="0" h="21600" w="21124">
                  <a:moveTo>
                    <a:pt x="3336" y="12600"/>
                  </a:moveTo>
                  <a:cubicBezTo>
                    <a:pt x="3336" y="12600"/>
                    <a:pt x="2700" y="10800"/>
                    <a:pt x="2065" y="10800"/>
                  </a:cubicBezTo>
                  <a:cubicBezTo>
                    <a:pt x="1430" y="10800"/>
                    <a:pt x="795" y="10800"/>
                    <a:pt x="795" y="11700"/>
                  </a:cubicBezTo>
                  <a:cubicBezTo>
                    <a:pt x="159" y="12600"/>
                    <a:pt x="795" y="9900"/>
                    <a:pt x="159" y="12600"/>
                  </a:cubicBezTo>
                  <a:cubicBezTo>
                    <a:pt x="159" y="14400"/>
                    <a:pt x="159" y="17100"/>
                    <a:pt x="159" y="18000"/>
                  </a:cubicBezTo>
                  <a:cubicBezTo>
                    <a:pt x="159" y="18900"/>
                    <a:pt x="-476" y="20700"/>
                    <a:pt x="795" y="20700"/>
                  </a:cubicBezTo>
                  <a:cubicBezTo>
                    <a:pt x="2700" y="20700"/>
                    <a:pt x="3336" y="20700"/>
                    <a:pt x="3336" y="20700"/>
                  </a:cubicBezTo>
                  <a:cubicBezTo>
                    <a:pt x="3971" y="19800"/>
                    <a:pt x="4606" y="18000"/>
                    <a:pt x="4606" y="18000"/>
                  </a:cubicBezTo>
                  <a:cubicBezTo>
                    <a:pt x="5242" y="18000"/>
                    <a:pt x="5242" y="18000"/>
                    <a:pt x="5242" y="18000"/>
                  </a:cubicBezTo>
                  <a:cubicBezTo>
                    <a:pt x="7148" y="18000"/>
                    <a:pt x="7148" y="18000"/>
                    <a:pt x="7148" y="18000"/>
                  </a:cubicBezTo>
                  <a:cubicBezTo>
                    <a:pt x="7148" y="18000"/>
                    <a:pt x="7783" y="18900"/>
                    <a:pt x="7783" y="19800"/>
                  </a:cubicBezTo>
                  <a:cubicBezTo>
                    <a:pt x="8418" y="20700"/>
                    <a:pt x="7148" y="18900"/>
                    <a:pt x="8418" y="20700"/>
                  </a:cubicBezTo>
                  <a:cubicBezTo>
                    <a:pt x="9689" y="21600"/>
                    <a:pt x="8418" y="20700"/>
                    <a:pt x="9689" y="21600"/>
                  </a:cubicBezTo>
                  <a:cubicBezTo>
                    <a:pt x="10959" y="21600"/>
                    <a:pt x="10959" y="21600"/>
                    <a:pt x="11595" y="20700"/>
                  </a:cubicBezTo>
                  <a:cubicBezTo>
                    <a:pt x="11595" y="19800"/>
                    <a:pt x="11595" y="18000"/>
                    <a:pt x="11595" y="18000"/>
                  </a:cubicBezTo>
                  <a:cubicBezTo>
                    <a:pt x="12865" y="18000"/>
                    <a:pt x="12865" y="18000"/>
                    <a:pt x="12865" y="18000"/>
                  </a:cubicBezTo>
                  <a:cubicBezTo>
                    <a:pt x="12865" y="18000"/>
                    <a:pt x="13500" y="18000"/>
                    <a:pt x="14136" y="18000"/>
                  </a:cubicBezTo>
                  <a:cubicBezTo>
                    <a:pt x="14771" y="18000"/>
                    <a:pt x="13500" y="17100"/>
                    <a:pt x="15406" y="17100"/>
                  </a:cubicBezTo>
                  <a:cubicBezTo>
                    <a:pt x="16677" y="16200"/>
                    <a:pt x="17312" y="15300"/>
                    <a:pt x="17948" y="16200"/>
                  </a:cubicBezTo>
                  <a:cubicBezTo>
                    <a:pt x="17948" y="17100"/>
                    <a:pt x="17948" y="18000"/>
                    <a:pt x="17948" y="18000"/>
                  </a:cubicBezTo>
                  <a:cubicBezTo>
                    <a:pt x="19853" y="18900"/>
                    <a:pt x="19853" y="18900"/>
                    <a:pt x="19853" y="18900"/>
                  </a:cubicBezTo>
                  <a:cubicBezTo>
                    <a:pt x="19853" y="18900"/>
                    <a:pt x="20489" y="17100"/>
                    <a:pt x="20489" y="16200"/>
                  </a:cubicBezTo>
                  <a:cubicBezTo>
                    <a:pt x="20489" y="15300"/>
                    <a:pt x="20489" y="14400"/>
                    <a:pt x="20489" y="13500"/>
                  </a:cubicBezTo>
                  <a:cubicBezTo>
                    <a:pt x="21124" y="12600"/>
                    <a:pt x="21124" y="10800"/>
                    <a:pt x="21124" y="10800"/>
                  </a:cubicBezTo>
                  <a:cubicBezTo>
                    <a:pt x="21124" y="10800"/>
                    <a:pt x="19853" y="8100"/>
                    <a:pt x="17948" y="6300"/>
                  </a:cubicBezTo>
                  <a:cubicBezTo>
                    <a:pt x="16677" y="5400"/>
                    <a:pt x="16042" y="4500"/>
                    <a:pt x="16042" y="4500"/>
                  </a:cubicBezTo>
                  <a:cubicBezTo>
                    <a:pt x="16042" y="4500"/>
                    <a:pt x="15406" y="2700"/>
                    <a:pt x="14136" y="1800"/>
                  </a:cubicBezTo>
                  <a:cubicBezTo>
                    <a:pt x="12865" y="900"/>
                    <a:pt x="11595" y="900"/>
                    <a:pt x="11595" y="900"/>
                  </a:cubicBezTo>
                  <a:cubicBezTo>
                    <a:pt x="11595" y="900"/>
                    <a:pt x="10959" y="900"/>
                    <a:pt x="10324" y="900"/>
                  </a:cubicBezTo>
                  <a:cubicBezTo>
                    <a:pt x="9053" y="1800"/>
                    <a:pt x="8418" y="900"/>
                    <a:pt x="8418" y="900"/>
                  </a:cubicBezTo>
                  <a:cubicBezTo>
                    <a:pt x="8418" y="900"/>
                    <a:pt x="7148" y="0"/>
                    <a:pt x="6512" y="0"/>
                  </a:cubicBezTo>
                  <a:cubicBezTo>
                    <a:pt x="5877" y="900"/>
                    <a:pt x="5242" y="1800"/>
                    <a:pt x="5242" y="1800"/>
                  </a:cubicBezTo>
                  <a:cubicBezTo>
                    <a:pt x="4606" y="5400"/>
                    <a:pt x="4606" y="6300"/>
                    <a:pt x="4606" y="6300"/>
                  </a:cubicBezTo>
                  <a:cubicBezTo>
                    <a:pt x="4606" y="6300"/>
                    <a:pt x="5242" y="7200"/>
                    <a:pt x="5242" y="8100"/>
                  </a:cubicBezTo>
                  <a:cubicBezTo>
                    <a:pt x="5242" y="9000"/>
                    <a:pt x="5242" y="9000"/>
                    <a:pt x="5242" y="10800"/>
                  </a:cubicBezTo>
                  <a:cubicBezTo>
                    <a:pt x="5242" y="12600"/>
                    <a:pt x="7148" y="11700"/>
                    <a:pt x="5242" y="12600"/>
                  </a:cubicBezTo>
                  <a:cubicBezTo>
                    <a:pt x="3336" y="12600"/>
                    <a:pt x="3336" y="12600"/>
                    <a:pt x="3336" y="12600"/>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59" name="Google Shape;259;p2"/>
            <p:cNvSpPr/>
            <p:nvPr/>
          </p:nvSpPr>
          <p:spPr>
            <a:xfrm>
              <a:off x="1662104" y="1182735"/>
              <a:ext cx="17462" cy="17464"/>
            </a:xfrm>
            <a:custGeom>
              <a:rect b="b" l="l" r="r" t="t"/>
              <a:pathLst>
                <a:path extrusionOk="0" h="18720" w="20743">
                  <a:moveTo>
                    <a:pt x="2229" y="17280"/>
                  </a:moveTo>
                  <a:cubicBezTo>
                    <a:pt x="3772" y="17280"/>
                    <a:pt x="8400" y="18720"/>
                    <a:pt x="8400" y="18720"/>
                  </a:cubicBezTo>
                  <a:cubicBezTo>
                    <a:pt x="11486" y="14400"/>
                    <a:pt x="11486" y="14400"/>
                    <a:pt x="11486" y="14400"/>
                  </a:cubicBezTo>
                  <a:cubicBezTo>
                    <a:pt x="11486" y="14400"/>
                    <a:pt x="11486" y="12960"/>
                    <a:pt x="14572" y="12960"/>
                  </a:cubicBezTo>
                  <a:cubicBezTo>
                    <a:pt x="16114" y="12960"/>
                    <a:pt x="19200" y="12960"/>
                    <a:pt x="19200" y="12960"/>
                  </a:cubicBezTo>
                  <a:cubicBezTo>
                    <a:pt x="20743" y="8640"/>
                    <a:pt x="20743" y="8640"/>
                    <a:pt x="20743" y="8640"/>
                  </a:cubicBezTo>
                  <a:cubicBezTo>
                    <a:pt x="20743" y="8640"/>
                    <a:pt x="17657" y="5760"/>
                    <a:pt x="16114" y="4320"/>
                  </a:cubicBezTo>
                  <a:cubicBezTo>
                    <a:pt x="14572" y="4320"/>
                    <a:pt x="13029" y="4320"/>
                    <a:pt x="11486" y="2880"/>
                  </a:cubicBezTo>
                  <a:cubicBezTo>
                    <a:pt x="9943" y="1440"/>
                    <a:pt x="14572" y="1440"/>
                    <a:pt x="9943" y="1440"/>
                  </a:cubicBezTo>
                  <a:cubicBezTo>
                    <a:pt x="5314" y="0"/>
                    <a:pt x="2229" y="0"/>
                    <a:pt x="686" y="0"/>
                  </a:cubicBezTo>
                  <a:cubicBezTo>
                    <a:pt x="686" y="1440"/>
                    <a:pt x="686" y="-2880"/>
                    <a:pt x="686" y="4320"/>
                  </a:cubicBezTo>
                  <a:cubicBezTo>
                    <a:pt x="-857" y="12960"/>
                    <a:pt x="686" y="15840"/>
                    <a:pt x="686" y="15840"/>
                  </a:cubicBezTo>
                  <a:cubicBezTo>
                    <a:pt x="686" y="15840"/>
                    <a:pt x="686" y="17280"/>
                    <a:pt x="2229" y="17280"/>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60" name="Google Shape;260;p2"/>
            <p:cNvSpPr/>
            <p:nvPr/>
          </p:nvSpPr>
          <p:spPr>
            <a:xfrm>
              <a:off x="2886060" y="1584390"/>
              <a:ext cx="88900" cy="163519"/>
            </a:xfrm>
            <a:custGeom>
              <a:rect b="b" l="l" r="r" t="t"/>
              <a:pathLst>
                <a:path extrusionOk="0" h="21330" w="21243">
                  <a:moveTo>
                    <a:pt x="21104" y="1558"/>
                  </a:moveTo>
                  <a:cubicBezTo>
                    <a:pt x="20791" y="1388"/>
                    <a:pt x="19852" y="877"/>
                    <a:pt x="19852" y="877"/>
                  </a:cubicBezTo>
                  <a:cubicBezTo>
                    <a:pt x="19852" y="537"/>
                    <a:pt x="19852" y="537"/>
                    <a:pt x="19852" y="537"/>
                  </a:cubicBezTo>
                  <a:cubicBezTo>
                    <a:pt x="19852" y="537"/>
                    <a:pt x="19852" y="-143"/>
                    <a:pt x="19226" y="27"/>
                  </a:cubicBezTo>
                  <a:cubicBezTo>
                    <a:pt x="18913" y="197"/>
                    <a:pt x="18287" y="367"/>
                    <a:pt x="18287" y="707"/>
                  </a:cubicBezTo>
                  <a:cubicBezTo>
                    <a:pt x="18287" y="1048"/>
                    <a:pt x="17974" y="1218"/>
                    <a:pt x="17974" y="1558"/>
                  </a:cubicBezTo>
                  <a:cubicBezTo>
                    <a:pt x="17974" y="1898"/>
                    <a:pt x="18287" y="2068"/>
                    <a:pt x="17347" y="2238"/>
                  </a:cubicBezTo>
                  <a:cubicBezTo>
                    <a:pt x="16721" y="2408"/>
                    <a:pt x="15782" y="2408"/>
                    <a:pt x="15469" y="2748"/>
                  </a:cubicBezTo>
                  <a:cubicBezTo>
                    <a:pt x="15156" y="3259"/>
                    <a:pt x="14843" y="4109"/>
                    <a:pt x="14843" y="4279"/>
                  </a:cubicBezTo>
                  <a:cubicBezTo>
                    <a:pt x="14843" y="4619"/>
                    <a:pt x="15469" y="4279"/>
                    <a:pt x="14217" y="4959"/>
                  </a:cubicBezTo>
                  <a:cubicBezTo>
                    <a:pt x="12965" y="5640"/>
                    <a:pt x="13278" y="5640"/>
                    <a:pt x="11713" y="6150"/>
                  </a:cubicBezTo>
                  <a:cubicBezTo>
                    <a:pt x="10147" y="6830"/>
                    <a:pt x="10147" y="6660"/>
                    <a:pt x="9208" y="7000"/>
                  </a:cubicBezTo>
                  <a:cubicBezTo>
                    <a:pt x="7956" y="7511"/>
                    <a:pt x="7956" y="7170"/>
                    <a:pt x="7017" y="7851"/>
                  </a:cubicBezTo>
                  <a:cubicBezTo>
                    <a:pt x="5765" y="8361"/>
                    <a:pt x="5139" y="8361"/>
                    <a:pt x="5452" y="8871"/>
                  </a:cubicBezTo>
                  <a:cubicBezTo>
                    <a:pt x="5452" y="9211"/>
                    <a:pt x="6078" y="9211"/>
                    <a:pt x="5452" y="9551"/>
                  </a:cubicBezTo>
                  <a:cubicBezTo>
                    <a:pt x="4513" y="9892"/>
                    <a:pt x="5139" y="9381"/>
                    <a:pt x="4513" y="9892"/>
                  </a:cubicBezTo>
                  <a:cubicBezTo>
                    <a:pt x="4200" y="10572"/>
                    <a:pt x="4513" y="9722"/>
                    <a:pt x="4200" y="11592"/>
                  </a:cubicBezTo>
                  <a:cubicBezTo>
                    <a:pt x="4200" y="13633"/>
                    <a:pt x="4200" y="13633"/>
                    <a:pt x="3887" y="13974"/>
                  </a:cubicBezTo>
                  <a:cubicBezTo>
                    <a:pt x="3574" y="14484"/>
                    <a:pt x="3260" y="14654"/>
                    <a:pt x="2947" y="14824"/>
                  </a:cubicBezTo>
                  <a:cubicBezTo>
                    <a:pt x="2321" y="15164"/>
                    <a:pt x="2321" y="15164"/>
                    <a:pt x="1695" y="15674"/>
                  </a:cubicBezTo>
                  <a:cubicBezTo>
                    <a:pt x="756" y="16185"/>
                    <a:pt x="443" y="16185"/>
                    <a:pt x="443" y="16695"/>
                  </a:cubicBezTo>
                  <a:cubicBezTo>
                    <a:pt x="443" y="17035"/>
                    <a:pt x="130" y="17375"/>
                    <a:pt x="443" y="17715"/>
                  </a:cubicBezTo>
                  <a:cubicBezTo>
                    <a:pt x="756" y="18055"/>
                    <a:pt x="443" y="18226"/>
                    <a:pt x="443" y="18396"/>
                  </a:cubicBezTo>
                  <a:cubicBezTo>
                    <a:pt x="130" y="18736"/>
                    <a:pt x="443" y="19416"/>
                    <a:pt x="443" y="19926"/>
                  </a:cubicBezTo>
                  <a:cubicBezTo>
                    <a:pt x="130" y="20437"/>
                    <a:pt x="-183" y="19756"/>
                    <a:pt x="130" y="20437"/>
                  </a:cubicBezTo>
                  <a:cubicBezTo>
                    <a:pt x="756" y="21117"/>
                    <a:pt x="-183" y="20777"/>
                    <a:pt x="756" y="21117"/>
                  </a:cubicBezTo>
                  <a:cubicBezTo>
                    <a:pt x="1695" y="21457"/>
                    <a:pt x="2947" y="21287"/>
                    <a:pt x="2947" y="21287"/>
                  </a:cubicBezTo>
                  <a:cubicBezTo>
                    <a:pt x="2947" y="21287"/>
                    <a:pt x="3887" y="20947"/>
                    <a:pt x="4200" y="20607"/>
                  </a:cubicBezTo>
                  <a:cubicBezTo>
                    <a:pt x="4513" y="20266"/>
                    <a:pt x="4513" y="20266"/>
                    <a:pt x="4513" y="20266"/>
                  </a:cubicBezTo>
                  <a:cubicBezTo>
                    <a:pt x="4513" y="20266"/>
                    <a:pt x="6704" y="20096"/>
                    <a:pt x="7330" y="19586"/>
                  </a:cubicBezTo>
                  <a:cubicBezTo>
                    <a:pt x="7956" y="19076"/>
                    <a:pt x="12652" y="14314"/>
                    <a:pt x="13278" y="13293"/>
                  </a:cubicBezTo>
                  <a:cubicBezTo>
                    <a:pt x="14217" y="12443"/>
                    <a:pt x="16408" y="9551"/>
                    <a:pt x="16721" y="9041"/>
                  </a:cubicBezTo>
                  <a:cubicBezTo>
                    <a:pt x="17034" y="8701"/>
                    <a:pt x="17034" y="8021"/>
                    <a:pt x="17660" y="7851"/>
                  </a:cubicBezTo>
                  <a:cubicBezTo>
                    <a:pt x="18600" y="7511"/>
                    <a:pt x="18913" y="7511"/>
                    <a:pt x="18913" y="7000"/>
                  </a:cubicBezTo>
                  <a:cubicBezTo>
                    <a:pt x="18913" y="6660"/>
                    <a:pt x="19226" y="6150"/>
                    <a:pt x="19226" y="6150"/>
                  </a:cubicBezTo>
                  <a:cubicBezTo>
                    <a:pt x="19226" y="6150"/>
                    <a:pt x="19539" y="6150"/>
                    <a:pt x="20165" y="5810"/>
                  </a:cubicBezTo>
                  <a:cubicBezTo>
                    <a:pt x="20478" y="5640"/>
                    <a:pt x="21104" y="5129"/>
                    <a:pt x="21104" y="5129"/>
                  </a:cubicBezTo>
                  <a:cubicBezTo>
                    <a:pt x="21104" y="5129"/>
                    <a:pt x="21104" y="4449"/>
                    <a:pt x="21104" y="4109"/>
                  </a:cubicBezTo>
                  <a:cubicBezTo>
                    <a:pt x="20791" y="3769"/>
                    <a:pt x="20791" y="3259"/>
                    <a:pt x="20791" y="3259"/>
                  </a:cubicBezTo>
                  <a:cubicBezTo>
                    <a:pt x="21104" y="2238"/>
                    <a:pt x="21104" y="2238"/>
                    <a:pt x="21104" y="2238"/>
                  </a:cubicBezTo>
                  <a:cubicBezTo>
                    <a:pt x="21104" y="2238"/>
                    <a:pt x="21417" y="1898"/>
                    <a:pt x="21104" y="1558"/>
                  </a:cubicBezTo>
                  <a:close/>
                </a:path>
              </a:pathLst>
            </a:custGeom>
            <a:solidFill>
              <a:srgbClr val="D9DCD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61" name="Google Shape;261;p2"/>
            <p:cNvSpPr/>
            <p:nvPr/>
          </p:nvSpPr>
          <p:spPr>
            <a:xfrm>
              <a:off x="2606661" y="658839"/>
              <a:ext cx="15875" cy="14289"/>
            </a:xfrm>
            <a:custGeom>
              <a:rect b="b" l="l" r="r" t="t"/>
              <a:pathLst>
                <a:path extrusionOk="0" h="20304" w="19893">
                  <a:moveTo>
                    <a:pt x="3086" y="20304"/>
                  </a:moveTo>
                  <a:cubicBezTo>
                    <a:pt x="6171" y="20304"/>
                    <a:pt x="7714" y="20304"/>
                    <a:pt x="7714" y="20304"/>
                  </a:cubicBezTo>
                  <a:cubicBezTo>
                    <a:pt x="7714" y="20304"/>
                    <a:pt x="12343" y="16704"/>
                    <a:pt x="12343" y="16704"/>
                  </a:cubicBezTo>
                  <a:cubicBezTo>
                    <a:pt x="13886" y="14904"/>
                    <a:pt x="13886" y="14904"/>
                    <a:pt x="16971" y="13104"/>
                  </a:cubicBezTo>
                  <a:cubicBezTo>
                    <a:pt x="20057" y="9504"/>
                    <a:pt x="21600" y="2304"/>
                    <a:pt x="16971" y="2304"/>
                  </a:cubicBezTo>
                  <a:cubicBezTo>
                    <a:pt x="16971" y="2304"/>
                    <a:pt x="15429" y="-1296"/>
                    <a:pt x="12343" y="504"/>
                  </a:cubicBezTo>
                  <a:cubicBezTo>
                    <a:pt x="9257" y="504"/>
                    <a:pt x="7714" y="504"/>
                    <a:pt x="6171" y="4104"/>
                  </a:cubicBezTo>
                  <a:cubicBezTo>
                    <a:pt x="4629" y="7704"/>
                    <a:pt x="1543" y="2304"/>
                    <a:pt x="1543" y="7704"/>
                  </a:cubicBezTo>
                  <a:cubicBezTo>
                    <a:pt x="1543" y="11304"/>
                    <a:pt x="0" y="13104"/>
                    <a:pt x="0" y="14904"/>
                  </a:cubicBezTo>
                  <a:cubicBezTo>
                    <a:pt x="0" y="18504"/>
                    <a:pt x="0" y="20304"/>
                    <a:pt x="3086" y="20304"/>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62" name="Google Shape;262;p2"/>
            <p:cNvSpPr/>
            <p:nvPr/>
          </p:nvSpPr>
          <p:spPr>
            <a:xfrm>
              <a:off x="2789223" y="949364"/>
              <a:ext cx="30162" cy="19051"/>
            </a:xfrm>
            <a:custGeom>
              <a:rect b="b" l="l" r="r" t="t"/>
              <a:pathLst>
                <a:path extrusionOk="0" h="19782" w="18874">
                  <a:moveTo>
                    <a:pt x="17873" y="7632"/>
                  </a:moveTo>
                  <a:cubicBezTo>
                    <a:pt x="17873" y="7632"/>
                    <a:pt x="17873" y="7632"/>
                    <a:pt x="18704" y="2232"/>
                  </a:cubicBezTo>
                  <a:cubicBezTo>
                    <a:pt x="19535" y="-1818"/>
                    <a:pt x="17043" y="882"/>
                    <a:pt x="17043" y="882"/>
                  </a:cubicBezTo>
                  <a:cubicBezTo>
                    <a:pt x="17043" y="882"/>
                    <a:pt x="12889" y="2232"/>
                    <a:pt x="11227" y="4932"/>
                  </a:cubicBezTo>
                  <a:cubicBezTo>
                    <a:pt x="10397" y="6282"/>
                    <a:pt x="7904" y="6282"/>
                    <a:pt x="6243" y="6282"/>
                  </a:cubicBezTo>
                  <a:cubicBezTo>
                    <a:pt x="5412" y="6282"/>
                    <a:pt x="2089" y="11682"/>
                    <a:pt x="2089" y="11682"/>
                  </a:cubicBezTo>
                  <a:cubicBezTo>
                    <a:pt x="-2065" y="15732"/>
                    <a:pt x="1258" y="18432"/>
                    <a:pt x="1258" y="18432"/>
                  </a:cubicBezTo>
                  <a:cubicBezTo>
                    <a:pt x="1258" y="18432"/>
                    <a:pt x="5412" y="19782"/>
                    <a:pt x="8735" y="19782"/>
                  </a:cubicBezTo>
                  <a:cubicBezTo>
                    <a:pt x="11227" y="18432"/>
                    <a:pt x="12889" y="18432"/>
                    <a:pt x="14550" y="14382"/>
                  </a:cubicBezTo>
                  <a:cubicBezTo>
                    <a:pt x="17043" y="11682"/>
                    <a:pt x="17873" y="7632"/>
                    <a:pt x="17873" y="7632"/>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63" name="Google Shape;263;p2"/>
            <p:cNvSpPr/>
            <p:nvPr/>
          </p:nvSpPr>
          <p:spPr>
            <a:xfrm>
              <a:off x="2506650" y="842996"/>
              <a:ext cx="30162" cy="47627"/>
            </a:xfrm>
            <a:custGeom>
              <a:rect b="b" l="l" r="r" t="t"/>
              <a:pathLst>
                <a:path extrusionOk="0" h="19776" w="21600">
                  <a:moveTo>
                    <a:pt x="15709" y="7385"/>
                  </a:moveTo>
                  <a:cubicBezTo>
                    <a:pt x="14727" y="2954"/>
                    <a:pt x="14727" y="2954"/>
                    <a:pt x="14727" y="2954"/>
                  </a:cubicBezTo>
                  <a:cubicBezTo>
                    <a:pt x="10800" y="739"/>
                    <a:pt x="10800" y="739"/>
                    <a:pt x="10800" y="739"/>
                  </a:cubicBezTo>
                  <a:cubicBezTo>
                    <a:pt x="10800" y="739"/>
                    <a:pt x="6873" y="-923"/>
                    <a:pt x="6873" y="739"/>
                  </a:cubicBezTo>
                  <a:cubicBezTo>
                    <a:pt x="6873" y="2954"/>
                    <a:pt x="5891" y="2954"/>
                    <a:pt x="5891" y="4615"/>
                  </a:cubicBezTo>
                  <a:cubicBezTo>
                    <a:pt x="5891" y="6277"/>
                    <a:pt x="10800" y="6831"/>
                    <a:pt x="5891" y="9046"/>
                  </a:cubicBezTo>
                  <a:cubicBezTo>
                    <a:pt x="0" y="11262"/>
                    <a:pt x="0" y="9600"/>
                    <a:pt x="0" y="11262"/>
                  </a:cubicBezTo>
                  <a:cubicBezTo>
                    <a:pt x="982" y="12923"/>
                    <a:pt x="982" y="12923"/>
                    <a:pt x="982" y="12923"/>
                  </a:cubicBezTo>
                  <a:cubicBezTo>
                    <a:pt x="982" y="12923"/>
                    <a:pt x="0" y="18462"/>
                    <a:pt x="4909" y="18462"/>
                  </a:cubicBezTo>
                  <a:cubicBezTo>
                    <a:pt x="4909" y="18462"/>
                    <a:pt x="8836" y="20123"/>
                    <a:pt x="12764" y="19569"/>
                  </a:cubicBezTo>
                  <a:cubicBezTo>
                    <a:pt x="16691" y="19015"/>
                    <a:pt x="14727" y="20677"/>
                    <a:pt x="16691" y="19015"/>
                  </a:cubicBezTo>
                  <a:cubicBezTo>
                    <a:pt x="18655" y="17354"/>
                    <a:pt x="21600" y="15692"/>
                    <a:pt x="21600" y="14585"/>
                  </a:cubicBezTo>
                  <a:cubicBezTo>
                    <a:pt x="21600" y="13477"/>
                    <a:pt x="21600" y="10708"/>
                    <a:pt x="19636" y="9600"/>
                  </a:cubicBezTo>
                  <a:cubicBezTo>
                    <a:pt x="17673" y="8492"/>
                    <a:pt x="15709" y="7385"/>
                    <a:pt x="15709" y="7385"/>
                  </a:cubicBez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264" name="Google Shape;264;p2"/>
            <p:cNvSpPr/>
            <p:nvPr/>
          </p:nvSpPr>
          <p:spPr>
            <a:xfrm>
              <a:off x="1898640" y="182569"/>
              <a:ext cx="298448" cy="896975"/>
            </a:xfrm>
            <a:prstGeom prst="rect">
              <a:avLst/>
            </a:pr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65" name="Google Shape;265;p2"/>
            <p:cNvSpPr/>
            <p:nvPr/>
          </p:nvSpPr>
          <p:spPr>
            <a:xfrm>
              <a:off x="1985953" y="160344"/>
              <a:ext cx="122236" cy="22226"/>
            </a:xfrm>
            <a:prstGeom prst="rect">
              <a:avLst/>
            </a:prstGeom>
            <a:solidFill>
              <a:schemeClr val="accent3"/>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66" name="Google Shape;266;p2"/>
            <p:cNvSpPr/>
            <p:nvPr/>
          </p:nvSpPr>
          <p:spPr>
            <a:xfrm>
              <a:off x="2100252" y="361965"/>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67" name="Google Shape;267;p2"/>
            <p:cNvSpPr/>
            <p:nvPr/>
          </p:nvSpPr>
          <p:spPr>
            <a:xfrm>
              <a:off x="2100252" y="406417"/>
              <a:ext cx="63500" cy="3333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68" name="Google Shape;268;p2"/>
            <p:cNvSpPr/>
            <p:nvPr/>
          </p:nvSpPr>
          <p:spPr>
            <a:xfrm>
              <a:off x="2100252" y="452455"/>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69" name="Google Shape;269;p2"/>
            <p:cNvSpPr/>
            <p:nvPr/>
          </p:nvSpPr>
          <p:spPr>
            <a:xfrm>
              <a:off x="2100252" y="498495"/>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0" name="Google Shape;270;p2"/>
            <p:cNvSpPr/>
            <p:nvPr/>
          </p:nvSpPr>
          <p:spPr>
            <a:xfrm>
              <a:off x="2100252" y="544534"/>
              <a:ext cx="63500"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1" name="Google Shape;271;p2"/>
            <p:cNvSpPr/>
            <p:nvPr/>
          </p:nvSpPr>
          <p:spPr>
            <a:xfrm>
              <a:off x="2100252" y="588986"/>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2" name="Google Shape;272;p2"/>
            <p:cNvSpPr/>
            <p:nvPr/>
          </p:nvSpPr>
          <p:spPr>
            <a:xfrm>
              <a:off x="2100252" y="635026"/>
              <a:ext cx="63500"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3" name="Google Shape;273;p2"/>
            <p:cNvSpPr/>
            <p:nvPr/>
          </p:nvSpPr>
          <p:spPr>
            <a:xfrm>
              <a:off x="2100252" y="679478"/>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4" name="Google Shape;274;p2"/>
            <p:cNvSpPr/>
            <p:nvPr/>
          </p:nvSpPr>
          <p:spPr>
            <a:xfrm>
              <a:off x="2100252" y="725517"/>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5" name="Google Shape;275;p2"/>
            <p:cNvSpPr/>
            <p:nvPr/>
          </p:nvSpPr>
          <p:spPr>
            <a:xfrm>
              <a:off x="2100252" y="771556"/>
              <a:ext cx="63500"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6" name="Google Shape;276;p2"/>
            <p:cNvSpPr/>
            <p:nvPr/>
          </p:nvSpPr>
          <p:spPr>
            <a:xfrm>
              <a:off x="2100252" y="817595"/>
              <a:ext cx="63500"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7" name="Google Shape;277;p2"/>
            <p:cNvSpPr/>
            <p:nvPr/>
          </p:nvSpPr>
          <p:spPr>
            <a:xfrm>
              <a:off x="2100252" y="862047"/>
              <a:ext cx="63500"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8" name="Google Shape;278;p2"/>
            <p:cNvSpPr/>
            <p:nvPr/>
          </p:nvSpPr>
          <p:spPr>
            <a:xfrm>
              <a:off x="2100252" y="908087"/>
              <a:ext cx="63500"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79" name="Google Shape;279;p2"/>
            <p:cNvSpPr/>
            <p:nvPr/>
          </p:nvSpPr>
          <p:spPr>
            <a:xfrm>
              <a:off x="2100252" y="952539"/>
              <a:ext cx="63500"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0" name="Google Shape;280;p2"/>
            <p:cNvSpPr/>
            <p:nvPr/>
          </p:nvSpPr>
          <p:spPr>
            <a:xfrm>
              <a:off x="2100252" y="998578"/>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1" name="Google Shape;281;p2"/>
            <p:cNvSpPr/>
            <p:nvPr/>
          </p:nvSpPr>
          <p:spPr>
            <a:xfrm>
              <a:off x="2014527" y="361965"/>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2" name="Google Shape;282;p2"/>
            <p:cNvSpPr/>
            <p:nvPr/>
          </p:nvSpPr>
          <p:spPr>
            <a:xfrm>
              <a:off x="2014527" y="406417"/>
              <a:ext cx="63500" cy="3333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3" name="Google Shape;283;p2"/>
            <p:cNvSpPr/>
            <p:nvPr/>
          </p:nvSpPr>
          <p:spPr>
            <a:xfrm>
              <a:off x="2014527" y="452455"/>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4" name="Google Shape;284;p2"/>
            <p:cNvSpPr/>
            <p:nvPr/>
          </p:nvSpPr>
          <p:spPr>
            <a:xfrm>
              <a:off x="2014527" y="498495"/>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5" name="Google Shape;285;p2"/>
            <p:cNvSpPr/>
            <p:nvPr/>
          </p:nvSpPr>
          <p:spPr>
            <a:xfrm>
              <a:off x="2014527" y="544534"/>
              <a:ext cx="63500"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6" name="Google Shape;286;p2"/>
            <p:cNvSpPr/>
            <p:nvPr/>
          </p:nvSpPr>
          <p:spPr>
            <a:xfrm>
              <a:off x="2014527" y="588986"/>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7" name="Google Shape;287;p2"/>
            <p:cNvSpPr/>
            <p:nvPr/>
          </p:nvSpPr>
          <p:spPr>
            <a:xfrm>
              <a:off x="2014527" y="635026"/>
              <a:ext cx="63500"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8" name="Google Shape;288;p2"/>
            <p:cNvSpPr/>
            <p:nvPr/>
          </p:nvSpPr>
          <p:spPr>
            <a:xfrm>
              <a:off x="2014527" y="679478"/>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89" name="Google Shape;289;p2"/>
            <p:cNvSpPr/>
            <p:nvPr/>
          </p:nvSpPr>
          <p:spPr>
            <a:xfrm>
              <a:off x="2014527" y="725517"/>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0" name="Google Shape;290;p2"/>
            <p:cNvSpPr/>
            <p:nvPr/>
          </p:nvSpPr>
          <p:spPr>
            <a:xfrm>
              <a:off x="2014527" y="771556"/>
              <a:ext cx="63500"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1" name="Google Shape;291;p2"/>
            <p:cNvSpPr/>
            <p:nvPr/>
          </p:nvSpPr>
          <p:spPr>
            <a:xfrm>
              <a:off x="2014527" y="817595"/>
              <a:ext cx="63500"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2" name="Google Shape;292;p2"/>
            <p:cNvSpPr/>
            <p:nvPr/>
          </p:nvSpPr>
          <p:spPr>
            <a:xfrm>
              <a:off x="2014527" y="862047"/>
              <a:ext cx="63500"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3" name="Google Shape;293;p2"/>
            <p:cNvSpPr/>
            <p:nvPr/>
          </p:nvSpPr>
          <p:spPr>
            <a:xfrm>
              <a:off x="2014527" y="908087"/>
              <a:ext cx="63500"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4" name="Google Shape;294;p2"/>
            <p:cNvSpPr/>
            <p:nvPr/>
          </p:nvSpPr>
          <p:spPr>
            <a:xfrm>
              <a:off x="2014527" y="952539"/>
              <a:ext cx="63500"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5" name="Google Shape;295;p2"/>
            <p:cNvSpPr/>
            <p:nvPr/>
          </p:nvSpPr>
          <p:spPr>
            <a:xfrm>
              <a:off x="2014527" y="998578"/>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6" name="Google Shape;296;p2"/>
            <p:cNvSpPr/>
            <p:nvPr/>
          </p:nvSpPr>
          <p:spPr>
            <a:xfrm>
              <a:off x="1930390" y="361965"/>
              <a:ext cx="61913"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7" name="Google Shape;297;p2"/>
            <p:cNvSpPr/>
            <p:nvPr/>
          </p:nvSpPr>
          <p:spPr>
            <a:xfrm>
              <a:off x="1930390" y="406417"/>
              <a:ext cx="61913" cy="3333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8" name="Google Shape;298;p2"/>
            <p:cNvSpPr/>
            <p:nvPr/>
          </p:nvSpPr>
          <p:spPr>
            <a:xfrm>
              <a:off x="1930390" y="452455"/>
              <a:ext cx="61913"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99" name="Google Shape;299;p2"/>
            <p:cNvSpPr/>
            <p:nvPr/>
          </p:nvSpPr>
          <p:spPr>
            <a:xfrm>
              <a:off x="1930390" y="498495"/>
              <a:ext cx="61913"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0" name="Google Shape;300;p2"/>
            <p:cNvSpPr/>
            <p:nvPr/>
          </p:nvSpPr>
          <p:spPr>
            <a:xfrm>
              <a:off x="1930390" y="544534"/>
              <a:ext cx="61913"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1" name="Google Shape;301;p2"/>
            <p:cNvSpPr/>
            <p:nvPr/>
          </p:nvSpPr>
          <p:spPr>
            <a:xfrm>
              <a:off x="1930390" y="588986"/>
              <a:ext cx="61913"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2" name="Google Shape;302;p2"/>
            <p:cNvSpPr/>
            <p:nvPr/>
          </p:nvSpPr>
          <p:spPr>
            <a:xfrm>
              <a:off x="1930390" y="635026"/>
              <a:ext cx="61913"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3" name="Google Shape;303;p2"/>
            <p:cNvSpPr/>
            <p:nvPr/>
          </p:nvSpPr>
          <p:spPr>
            <a:xfrm>
              <a:off x="1930390" y="679478"/>
              <a:ext cx="61913"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4" name="Google Shape;304;p2"/>
            <p:cNvSpPr/>
            <p:nvPr/>
          </p:nvSpPr>
          <p:spPr>
            <a:xfrm>
              <a:off x="1930390" y="725517"/>
              <a:ext cx="61913"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5" name="Google Shape;305;p2"/>
            <p:cNvSpPr/>
            <p:nvPr/>
          </p:nvSpPr>
          <p:spPr>
            <a:xfrm>
              <a:off x="1930390" y="771556"/>
              <a:ext cx="61913"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6" name="Google Shape;306;p2"/>
            <p:cNvSpPr/>
            <p:nvPr/>
          </p:nvSpPr>
          <p:spPr>
            <a:xfrm>
              <a:off x="1930390" y="817595"/>
              <a:ext cx="61913"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7" name="Google Shape;307;p2"/>
            <p:cNvSpPr/>
            <p:nvPr/>
          </p:nvSpPr>
          <p:spPr>
            <a:xfrm>
              <a:off x="1930390" y="862047"/>
              <a:ext cx="61913" cy="301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8" name="Google Shape;308;p2"/>
            <p:cNvSpPr/>
            <p:nvPr/>
          </p:nvSpPr>
          <p:spPr>
            <a:xfrm>
              <a:off x="1930390" y="908087"/>
              <a:ext cx="61913"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09" name="Google Shape;309;p2"/>
            <p:cNvSpPr/>
            <p:nvPr/>
          </p:nvSpPr>
          <p:spPr>
            <a:xfrm>
              <a:off x="1930390" y="952539"/>
              <a:ext cx="61913" cy="301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0" name="Google Shape;310;p2"/>
            <p:cNvSpPr/>
            <p:nvPr/>
          </p:nvSpPr>
          <p:spPr>
            <a:xfrm>
              <a:off x="1930390" y="998578"/>
              <a:ext cx="61913"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1" name="Google Shape;311;p2"/>
            <p:cNvSpPr/>
            <p:nvPr/>
          </p:nvSpPr>
          <p:spPr>
            <a:xfrm>
              <a:off x="2100252" y="223846"/>
              <a:ext cx="63500" cy="3333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2" name="Google Shape;312;p2"/>
            <p:cNvSpPr/>
            <p:nvPr/>
          </p:nvSpPr>
          <p:spPr>
            <a:xfrm>
              <a:off x="2100252" y="269886"/>
              <a:ext cx="63500" cy="3333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3" name="Google Shape;313;p2"/>
            <p:cNvSpPr/>
            <p:nvPr/>
          </p:nvSpPr>
          <p:spPr>
            <a:xfrm>
              <a:off x="2100252" y="315925"/>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4" name="Google Shape;314;p2"/>
            <p:cNvSpPr/>
            <p:nvPr/>
          </p:nvSpPr>
          <p:spPr>
            <a:xfrm>
              <a:off x="2014527" y="223846"/>
              <a:ext cx="63500" cy="3333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5" name="Google Shape;315;p2"/>
            <p:cNvSpPr/>
            <p:nvPr/>
          </p:nvSpPr>
          <p:spPr>
            <a:xfrm>
              <a:off x="2014527" y="269886"/>
              <a:ext cx="63500" cy="3333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6" name="Google Shape;316;p2"/>
            <p:cNvSpPr/>
            <p:nvPr/>
          </p:nvSpPr>
          <p:spPr>
            <a:xfrm>
              <a:off x="2014527" y="315925"/>
              <a:ext cx="63500"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7" name="Google Shape;317;p2"/>
            <p:cNvSpPr/>
            <p:nvPr/>
          </p:nvSpPr>
          <p:spPr>
            <a:xfrm>
              <a:off x="1930390" y="223846"/>
              <a:ext cx="61913" cy="3333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8" name="Google Shape;318;p2"/>
            <p:cNvSpPr/>
            <p:nvPr/>
          </p:nvSpPr>
          <p:spPr>
            <a:xfrm>
              <a:off x="1930390" y="269886"/>
              <a:ext cx="61913" cy="3333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19" name="Google Shape;319;p2"/>
            <p:cNvSpPr/>
            <p:nvPr/>
          </p:nvSpPr>
          <p:spPr>
            <a:xfrm>
              <a:off x="1930390" y="315925"/>
              <a:ext cx="61913" cy="317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20" name="Google Shape;320;p2"/>
            <p:cNvSpPr/>
            <p:nvPr/>
          </p:nvSpPr>
          <p:spPr>
            <a:xfrm>
              <a:off x="2433625" y="95254"/>
              <a:ext cx="130174" cy="984290"/>
            </a:xfrm>
            <a:custGeom>
              <a:rect b="b" l="l" r="r" t="t"/>
              <a:pathLst>
                <a:path extrusionOk="0" h="21600" w="21600">
                  <a:moveTo>
                    <a:pt x="21600" y="21600"/>
                  </a:moveTo>
                  <a:lnTo>
                    <a:pt x="0" y="21600"/>
                  </a:lnTo>
                  <a:lnTo>
                    <a:pt x="0" y="0"/>
                  </a:lnTo>
                  <a:lnTo>
                    <a:pt x="21600" y="910"/>
                  </a:lnTo>
                  <a:lnTo>
                    <a:pt x="21600" y="21600"/>
                  </a:lnTo>
                  <a:close/>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321" name="Google Shape;321;p2"/>
            <p:cNvSpPr/>
            <p:nvPr/>
          </p:nvSpPr>
          <p:spPr>
            <a:xfrm>
              <a:off x="2563799" y="136531"/>
              <a:ext cx="36512" cy="943013"/>
            </a:xfrm>
            <a:prstGeom prst="rect">
              <a:avLst/>
            </a:pr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22" name="Google Shape;322;p2"/>
            <p:cNvSpPr/>
            <p:nvPr/>
          </p:nvSpPr>
          <p:spPr>
            <a:xfrm>
              <a:off x="2433625" y="95254"/>
              <a:ext cx="166686" cy="41277"/>
            </a:xfrm>
            <a:custGeom>
              <a:rect b="b" l="l" r="r" t="t"/>
              <a:pathLst>
                <a:path extrusionOk="0" h="21600" w="21600">
                  <a:moveTo>
                    <a:pt x="21600" y="21600"/>
                  </a:moveTo>
                  <a:lnTo>
                    <a:pt x="16759" y="21600"/>
                  </a:lnTo>
                  <a:lnTo>
                    <a:pt x="0" y="0"/>
                  </a:lnTo>
                  <a:lnTo>
                    <a:pt x="4841" y="0"/>
                  </a:lnTo>
                  <a:lnTo>
                    <a:pt x="21600" y="21600"/>
                  </a:lnTo>
                  <a:close/>
                </a:path>
              </a:pathLst>
            </a:custGeom>
            <a:solidFill>
              <a:srgbClr val="454D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323" name="Google Shape;323;p2"/>
            <p:cNvSpPr/>
            <p:nvPr/>
          </p:nvSpPr>
          <p:spPr>
            <a:xfrm>
              <a:off x="2268526" y="177807"/>
              <a:ext cx="223836" cy="901737"/>
            </a:xfrm>
            <a:custGeom>
              <a:rect b="b" l="l" r="r" t="t"/>
              <a:pathLst>
                <a:path extrusionOk="0" h="21600" w="21600">
                  <a:moveTo>
                    <a:pt x="21600" y="21600"/>
                  </a:moveTo>
                  <a:lnTo>
                    <a:pt x="0" y="21600"/>
                  </a:lnTo>
                  <a:lnTo>
                    <a:pt x="0" y="4066"/>
                  </a:lnTo>
                  <a:lnTo>
                    <a:pt x="21600" y="0"/>
                  </a:lnTo>
                  <a:lnTo>
                    <a:pt x="21600" y="21600"/>
                  </a:lnTo>
                  <a:close/>
                </a:path>
              </a:pathLst>
            </a:cu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324" name="Google Shape;324;p2"/>
            <p:cNvSpPr/>
            <p:nvPr/>
          </p:nvSpPr>
          <p:spPr>
            <a:xfrm>
              <a:off x="2254238" y="177807"/>
              <a:ext cx="238124" cy="169869"/>
            </a:xfrm>
            <a:custGeom>
              <a:rect b="b" l="l" r="r" t="t"/>
              <a:pathLst>
                <a:path extrusionOk="0" h="21600" w="21600">
                  <a:moveTo>
                    <a:pt x="21600" y="0"/>
                  </a:moveTo>
                  <a:lnTo>
                    <a:pt x="1306" y="21600"/>
                  </a:lnTo>
                  <a:lnTo>
                    <a:pt x="0" y="21600"/>
                  </a:lnTo>
                  <a:lnTo>
                    <a:pt x="20294" y="0"/>
                  </a:lnTo>
                  <a:lnTo>
                    <a:pt x="21600" y="0"/>
                  </a:lnTo>
                  <a:close/>
                </a:path>
              </a:pathLst>
            </a:custGeom>
            <a:solidFill>
              <a:srgbClr val="454D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325" name="Google Shape;325;p2"/>
            <p:cNvSpPr/>
            <p:nvPr/>
          </p:nvSpPr>
          <p:spPr>
            <a:xfrm>
              <a:off x="2254238" y="347676"/>
              <a:ext cx="14288" cy="731868"/>
            </a:xfrm>
            <a:prstGeom prst="rect">
              <a:avLst/>
            </a:prstGeom>
            <a:solidFill>
              <a:srgbClr val="454D6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26" name="Google Shape;326;p2"/>
            <p:cNvSpPr/>
            <p:nvPr/>
          </p:nvSpPr>
          <p:spPr>
            <a:xfrm>
              <a:off x="2306626" y="369902"/>
              <a:ext cx="68262"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27" name="Google Shape;327;p2"/>
            <p:cNvSpPr/>
            <p:nvPr/>
          </p:nvSpPr>
          <p:spPr>
            <a:xfrm>
              <a:off x="2287576" y="369902"/>
              <a:ext cx="14287"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28" name="Google Shape;328;p2"/>
            <p:cNvSpPr/>
            <p:nvPr/>
          </p:nvSpPr>
          <p:spPr>
            <a:xfrm>
              <a:off x="2401875" y="369902"/>
              <a:ext cx="66675"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29" name="Google Shape;329;p2"/>
            <p:cNvSpPr/>
            <p:nvPr/>
          </p:nvSpPr>
          <p:spPr>
            <a:xfrm>
              <a:off x="2382825" y="369902"/>
              <a:ext cx="12700"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0" name="Google Shape;330;p2"/>
            <p:cNvSpPr/>
            <p:nvPr/>
          </p:nvSpPr>
          <p:spPr>
            <a:xfrm>
              <a:off x="2306626" y="419117"/>
              <a:ext cx="68262"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1" name="Google Shape;331;p2"/>
            <p:cNvSpPr/>
            <p:nvPr/>
          </p:nvSpPr>
          <p:spPr>
            <a:xfrm>
              <a:off x="2287576" y="419117"/>
              <a:ext cx="14287"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2" name="Google Shape;332;p2"/>
            <p:cNvSpPr/>
            <p:nvPr/>
          </p:nvSpPr>
          <p:spPr>
            <a:xfrm>
              <a:off x="2401875" y="419117"/>
              <a:ext cx="66675"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3" name="Google Shape;333;p2"/>
            <p:cNvSpPr/>
            <p:nvPr/>
          </p:nvSpPr>
          <p:spPr>
            <a:xfrm>
              <a:off x="2382825" y="419117"/>
              <a:ext cx="12700"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4" name="Google Shape;334;p2"/>
            <p:cNvSpPr/>
            <p:nvPr/>
          </p:nvSpPr>
          <p:spPr>
            <a:xfrm>
              <a:off x="2306626" y="469919"/>
              <a:ext cx="68262"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5" name="Google Shape;335;p2"/>
            <p:cNvSpPr/>
            <p:nvPr/>
          </p:nvSpPr>
          <p:spPr>
            <a:xfrm>
              <a:off x="2287576" y="469919"/>
              <a:ext cx="14287"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6" name="Google Shape;336;p2"/>
            <p:cNvSpPr/>
            <p:nvPr/>
          </p:nvSpPr>
          <p:spPr>
            <a:xfrm>
              <a:off x="2401875" y="469919"/>
              <a:ext cx="66675"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7" name="Google Shape;337;p2"/>
            <p:cNvSpPr/>
            <p:nvPr/>
          </p:nvSpPr>
          <p:spPr>
            <a:xfrm>
              <a:off x="2382825" y="469919"/>
              <a:ext cx="12700"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8" name="Google Shape;338;p2"/>
            <p:cNvSpPr/>
            <p:nvPr/>
          </p:nvSpPr>
          <p:spPr>
            <a:xfrm>
              <a:off x="2306626" y="519133"/>
              <a:ext cx="68262"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39" name="Google Shape;339;p2"/>
            <p:cNvSpPr/>
            <p:nvPr/>
          </p:nvSpPr>
          <p:spPr>
            <a:xfrm>
              <a:off x="2287576" y="519133"/>
              <a:ext cx="14287"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0" name="Google Shape;340;p2"/>
            <p:cNvSpPr/>
            <p:nvPr/>
          </p:nvSpPr>
          <p:spPr>
            <a:xfrm>
              <a:off x="2401875" y="519133"/>
              <a:ext cx="66675"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1" name="Google Shape;341;p2"/>
            <p:cNvSpPr/>
            <p:nvPr/>
          </p:nvSpPr>
          <p:spPr>
            <a:xfrm>
              <a:off x="2382825" y="519133"/>
              <a:ext cx="12700"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2" name="Google Shape;342;p2"/>
            <p:cNvSpPr/>
            <p:nvPr/>
          </p:nvSpPr>
          <p:spPr>
            <a:xfrm>
              <a:off x="2306626" y="569935"/>
              <a:ext cx="68262"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3" name="Google Shape;343;p2"/>
            <p:cNvSpPr/>
            <p:nvPr/>
          </p:nvSpPr>
          <p:spPr>
            <a:xfrm>
              <a:off x="2287576" y="569935"/>
              <a:ext cx="14287"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4" name="Google Shape;344;p2"/>
            <p:cNvSpPr/>
            <p:nvPr/>
          </p:nvSpPr>
          <p:spPr>
            <a:xfrm>
              <a:off x="2401875" y="569935"/>
              <a:ext cx="66675"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5" name="Google Shape;345;p2"/>
            <p:cNvSpPr/>
            <p:nvPr/>
          </p:nvSpPr>
          <p:spPr>
            <a:xfrm>
              <a:off x="2382825" y="569935"/>
              <a:ext cx="12700"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6" name="Google Shape;346;p2"/>
            <p:cNvSpPr/>
            <p:nvPr/>
          </p:nvSpPr>
          <p:spPr>
            <a:xfrm>
              <a:off x="2306626" y="619150"/>
              <a:ext cx="68262"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7" name="Google Shape;347;p2"/>
            <p:cNvSpPr/>
            <p:nvPr/>
          </p:nvSpPr>
          <p:spPr>
            <a:xfrm>
              <a:off x="2287576" y="619150"/>
              <a:ext cx="14287"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8" name="Google Shape;348;p2"/>
            <p:cNvSpPr/>
            <p:nvPr/>
          </p:nvSpPr>
          <p:spPr>
            <a:xfrm>
              <a:off x="2401875" y="619150"/>
              <a:ext cx="66675"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49" name="Google Shape;349;p2"/>
            <p:cNvSpPr/>
            <p:nvPr/>
          </p:nvSpPr>
          <p:spPr>
            <a:xfrm>
              <a:off x="2382825" y="619150"/>
              <a:ext cx="12700"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0" name="Google Shape;350;p2"/>
            <p:cNvSpPr/>
            <p:nvPr/>
          </p:nvSpPr>
          <p:spPr>
            <a:xfrm>
              <a:off x="2306626" y="669952"/>
              <a:ext cx="68262"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1" name="Google Shape;351;p2"/>
            <p:cNvSpPr/>
            <p:nvPr/>
          </p:nvSpPr>
          <p:spPr>
            <a:xfrm>
              <a:off x="2287576" y="669952"/>
              <a:ext cx="14287"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2" name="Google Shape;352;p2"/>
            <p:cNvSpPr/>
            <p:nvPr/>
          </p:nvSpPr>
          <p:spPr>
            <a:xfrm>
              <a:off x="2401875" y="669952"/>
              <a:ext cx="66675"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3" name="Google Shape;353;p2"/>
            <p:cNvSpPr/>
            <p:nvPr/>
          </p:nvSpPr>
          <p:spPr>
            <a:xfrm>
              <a:off x="2382825" y="669952"/>
              <a:ext cx="12700"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4" name="Google Shape;354;p2"/>
            <p:cNvSpPr/>
            <p:nvPr/>
          </p:nvSpPr>
          <p:spPr>
            <a:xfrm>
              <a:off x="2306626" y="720754"/>
              <a:ext cx="68262"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5" name="Google Shape;355;p2"/>
            <p:cNvSpPr/>
            <p:nvPr/>
          </p:nvSpPr>
          <p:spPr>
            <a:xfrm>
              <a:off x="2287576" y="720754"/>
              <a:ext cx="14287"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6" name="Google Shape;356;p2"/>
            <p:cNvSpPr/>
            <p:nvPr/>
          </p:nvSpPr>
          <p:spPr>
            <a:xfrm>
              <a:off x="2401875" y="720754"/>
              <a:ext cx="66675"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7" name="Google Shape;357;p2"/>
            <p:cNvSpPr/>
            <p:nvPr/>
          </p:nvSpPr>
          <p:spPr>
            <a:xfrm>
              <a:off x="2382825" y="720754"/>
              <a:ext cx="12700"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8" name="Google Shape;358;p2"/>
            <p:cNvSpPr/>
            <p:nvPr/>
          </p:nvSpPr>
          <p:spPr>
            <a:xfrm>
              <a:off x="2306626" y="769968"/>
              <a:ext cx="68262"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59" name="Google Shape;359;p2"/>
            <p:cNvSpPr/>
            <p:nvPr/>
          </p:nvSpPr>
          <p:spPr>
            <a:xfrm>
              <a:off x="2287576" y="769968"/>
              <a:ext cx="14287"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0" name="Google Shape;360;p2"/>
            <p:cNvSpPr/>
            <p:nvPr/>
          </p:nvSpPr>
          <p:spPr>
            <a:xfrm>
              <a:off x="2401875" y="769968"/>
              <a:ext cx="66675"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1" name="Google Shape;361;p2"/>
            <p:cNvSpPr/>
            <p:nvPr/>
          </p:nvSpPr>
          <p:spPr>
            <a:xfrm>
              <a:off x="2382825" y="769968"/>
              <a:ext cx="12700"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2" name="Google Shape;362;p2"/>
            <p:cNvSpPr/>
            <p:nvPr/>
          </p:nvSpPr>
          <p:spPr>
            <a:xfrm>
              <a:off x="2306626" y="820770"/>
              <a:ext cx="68262"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3" name="Google Shape;363;p2"/>
            <p:cNvSpPr/>
            <p:nvPr/>
          </p:nvSpPr>
          <p:spPr>
            <a:xfrm>
              <a:off x="2287576" y="820770"/>
              <a:ext cx="14287"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4" name="Google Shape;364;p2"/>
            <p:cNvSpPr/>
            <p:nvPr/>
          </p:nvSpPr>
          <p:spPr>
            <a:xfrm>
              <a:off x="2401875" y="820770"/>
              <a:ext cx="66675"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5" name="Google Shape;365;p2"/>
            <p:cNvSpPr/>
            <p:nvPr/>
          </p:nvSpPr>
          <p:spPr>
            <a:xfrm>
              <a:off x="2382825" y="820770"/>
              <a:ext cx="12700"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6" name="Google Shape;366;p2"/>
            <p:cNvSpPr/>
            <p:nvPr/>
          </p:nvSpPr>
          <p:spPr>
            <a:xfrm>
              <a:off x="2306626" y="869985"/>
              <a:ext cx="68262"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7" name="Google Shape;367;p2"/>
            <p:cNvSpPr/>
            <p:nvPr/>
          </p:nvSpPr>
          <p:spPr>
            <a:xfrm>
              <a:off x="2287576" y="869985"/>
              <a:ext cx="14287"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8" name="Google Shape;368;p2"/>
            <p:cNvSpPr/>
            <p:nvPr/>
          </p:nvSpPr>
          <p:spPr>
            <a:xfrm>
              <a:off x="2401875" y="869985"/>
              <a:ext cx="66675"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69" name="Google Shape;369;p2"/>
            <p:cNvSpPr/>
            <p:nvPr/>
          </p:nvSpPr>
          <p:spPr>
            <a:xfrm>
              <a:off x="2382825" y="869985"/>
              <a:ext cx="12700"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0" name="Google Shape;370;p2"/>
            <p:cNvSpPr/>
            <p:nvPr/>
          </p:nvSpPr>
          <p:spPr>
            <a:xfrm>
              <a:off x="2306626" y="919199"/>
              <a:ext cx="68262"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1" name="Google Shape;371;p2"/>
            <p:cNvSpPr/>
            <p:nvPr/>
          </p:nvSpPr>
          <p:spPr>
            <a:xfrm>
              <a:off x="2287576" y="919199"/>
              <a:ext cx="14287"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2" name="Google Shape;372;p2"/>
            <p:cNvSpPr/>
            <p:nvPr/>
          </p:nvSpPr>
          <p:spPr>
            <a:xfrm>
              <a:off x="2401875" y="919199"/>
              <a:ext cx="66675"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3" name="Google Shape;373;p2"/>
            <p:cNvSpPr/>
            <p:nvPr/>
          </p:nvSpPr>
          <p:spPr>
            <a:xfrm>
              <a:off x="2382825" y="919199"/>
              <a:ext cx="12700" cy="2857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4" name="Google Shape;374;p2"/>
            <p:cNvSpPr/>
            <p:nvPr/>
          </p:nvSpPr>
          <p:spPr>
            <a:xfrm>
              <a:off x="2306626" y="971590"/>
              <a:ext cx="68262"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5" name="Google Shape;375;p2"/>
            <p:cNvSpPr/>
            <p:nvPr/>
          </p:nvSpPr>
          <p:spPr>
            <a:xfrm>
              <a:off x="2287576" y="971590"/>
              <a:ext cx="14287"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6" name="Google Shape;376;p2"/>
            <p:cNvSpPr/>
            <p:nvPr/>
          </p:nvSpPr>
          <p:spPr>
            <a:xfrm>
              <a:off x="2401875" y="971590"/>
              <a:ext cx="66675"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7" name="Google Shape;377;p2"/>
            <p:cNvSpPr/>
            <p:nvPr/>
          </p:nvSpPr>
          <p:spPr>
            <a:xfrm>
              <a:off x="2382825" y="971590"/>
              <a:ext cx="12700" cy="26988"/>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8" name="Google Shape;378;p2"/>
            <p:cNvSpPr/>
            <p:nvPr/>
          </p:nvSpPr>
          <p:spPr>
            <a:xfrm>
              <a:off x="2306626" y="1020804"/>
              <a:ext cx="68262"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79" name="Google Shape;379;p2"/>
            <p:cNvSpPr/>
            <p:nvPr/>
          </p:nvSpPr>
          <p:spPr>
            <a:xfrm>
              <a:off x="2287576" y="1020804"/>
              <a:ext cx="14287"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0" name="Google Shape;380;p2"/>
            <p:cNvSpPr/>
            <p:nvPr/>
          </p:nvSpPr>
          <p:spPr>
            <a:xfrm>
              <a:off x="2401875" y="1020804"/>
              <a:ext cx="66675"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1" name="Google Shape;381;p2"/>
            <p:cNvSpPr/>
            <p:nvPr/>
          </p:nvSpPr>
          <p:spPr>
            <a:xfrm>
              <a:off x="2382825" y="1020804"/>
              <a:ext cx="12700" cy="2698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2" name="Google Shape;382;p2"/>
            <p:cNvSpPr/>
            <p:nvPr/>
          </p:nvSpPr>
          <p:spPr>
            <a:xfrm>
              <a:off x="1657341" y="369902"/>
              <a:ext cx="157162" cy="3969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3" name="Google Shape;383;p2"/>
            <p:cNvSpPr/>
            <p:nvPr/>
          </p:nvSpPr>
          <p:spPr>
            <a:xfrm>
              <a:off x="1735129" y="369902"/>
              <a:ext cx="79375" cy="39690"/>
            </a:xfrm>
            <a:prstGeom prst="rect">
              <a:avLst/>
            </a:prstGeom>
            <a:solidFill>
              <a:srgbClr val="97CDB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4" name="Google Shape;384;p2"/>
            <p:cNvSpPr/>
            <p:nvPr/>
          </p:nvSpPr>
          <p:spPr>
            <a:xfrm>
              <a:off x="1627179" y="406417"/>
              <a:ext cx="215899" cy="673127"/>
            </a:xfrm>
            <a:prstGeom prst="rect">
              <a:avLst/>
            </a:pr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5" name="Google Shape;385;p2"/>
            <p:cNvSpPr/>
            <p:nvPr/>
          </p:nvSpPr>
          <p:spPr>
            <a:xfrm>
              <a:off x="1639879" y="666777"/>
              <a:ext cx="147636" cy="2381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6" name="Google Shape;386;p2"/>
            <p:cNvSpPr/>
            <p:nvPr/>
          </p:nvSpPr>
          <p:spPr>
            <a:xfrm>
              <a:off x="1701791" y="631851"/>
              <a:ext cx="120649"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7" name="Google Shape;387;p2"/>
            <p:cNvSpPr/>
            <p:nvPr/>
          </p:nvSpPr>
          <p:spPr>
            <a:xfrm>
              <a:off x="1789104" y="598511"/>
              <a:ext cx="17462" cy="1746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8" name="Google Shape;388;p2"/>
            <p:cNvSpPr/>
            <p:nvPr/>
          </p:nvSpPr>
          <p:spPr>
            <a:xfrm>
              <a:off x="1666866" y="631851"/>
              <a:ext cx="22225"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89" name="Google Shape;389;p2"/>
            <p:cNvSpPr/>
            <p:nvPr/>
          </p:nvSpPr>
          <p:spPr>
            <a:xfrm>
              <a:off x="1752591" y="701704"/>
              <a:ext cx="61913"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0" name="Google Shape;390;p2"/>
            <p:cNvSpPr/>
            <p:nvPr/>
          </p:nvSpPr>
          <p:spPr>
            <a:xfrm>
              <a:off x="1717666" y="701704"/>
              <a:ext cx="22225"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1" name="Google Shape;391;p2"/>
            <p:cNvSpPr/>
            <p:nvPr/>
          </p:nvSpPr>
          <p:spPr>
            <a:xfrm>
              <a:off x="1639879" y="809658"/>
              <a:ext cx="147636"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2" name="Google Shape;392;p2"/>
            <p:cNvSpPr/>
            <p:nvPr/>
          </p:nvSpPr>
          <p:spPr>
            <a:xfrm>
              <a:off x="1701791" y="774732"/>
              <a:ext cx="120649"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3" name="Google Shape;393;p2"/>
            <p:cNvSpPr/>
            <p:nvPr/>
          </p:nvSpPr>
          <p:spPr>
            <a:xfrm>
              <a:off x="1789104" y="739805"/>
              <a:ext cx="17462" cy="190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4" name="Google Shape;394;p2"/>
            <p:cNvSpPr/>
            <p:nvPr/>
          </p:nvSpPr>
          <p:spPr>
            <a:xfrm>
              <a:off x="1666866" y="774732"/>
              <a:ext cx="22225"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5" name="Google Shape;395;p2"/>
            <p:cNvSpPr/>
            <p:nvPr/>
          </p:nvSpPr>
          <p:spPr>
            <a:xfrm>
              <a:off x="1752591" y="844584"/>
              <a:ext cx="61913"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6" name="Google Shape;396;p2"/>
            <p:cNvSpPr/>
            <p:nvPr/>
          </p:nvSpPr>
          <p:spPr>
            <a:xfrm>
              <a:off x="1717666" y="844584"/>
              <a:ext cx="22225"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7" name="Google Shape;397;p2"/>
            <p:cNvSpPr/>
            <p:nvPr/>
          </p:nvSpPr>
          <p:spPr>
            <a:xfrm>
              <a:off x="1639879" y="950951"/>
              <a:ext cx="147636" cy="2381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8" name="Google Shape;398;p2"/>
            <p:cNvSpPr/>
            <p:nvPr/>
          </p:nvSpPr>
          <p:spPr>
            <a:xfrm>
              <a:off x="1701791" y="916024"/>
              <a:ext cx="120649" cy="2381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399" name="Google Shape;399;p2"/>
            <p:cNvSpPr/>
            <p:nvPr/>
          </p:nvSpPr>
          <p:spPr>
            <a:xfrm>
              <a:off x="1789104" y="882686"/>
              <a:ext cx="17462" cy="1746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0" name="Google Shape;400;p2"/>
            <p:cNvSpPr/>
            <p:nvPr/>
          </p:nvSpPr>
          <p:spPr>
            <a:xfrm>
              <a:off x="1666866" y="916024"/>
              <a:ext cx="22225" cy="23814"/>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1" name="Google Shape;401;p2"/>
            <p:cNvSpPr/>
            <p:nvPr/>
          </p:nvSpPr>
          <p:spPr>
            <a:xfrm>
              <a:off x="1752591" y="985877"/>
              <a:ext cx="61913"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2" name="Google Shape;402;p2"/>
            <p:cNvSpPr/>
            <p:nvPr/>
          </p:nvSpPr>
          <p:spPr>
            <a:xfrm>
              <a:off x="1717666" y="985877"/>
              <a:ext cx="22225"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3" name="Google Shape;403;p2"/>
            <p:cNvSpPr/>
            <p:nvPr/>
          </p:nvSpPr>
          <p:spPr>
            <a:xfrm>
              <a:off x="1639879" y="525483"/>
              <a:ext cx="147636"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4" name="Google Shape;404;p2"/>
            <p:cNvSpPr/>
            <p:nvPr/>
          </p:nvSpPr>
          <p:spPr>
            <a:xfrm>
              <a:off x="1701791" y="488970"/>
              <a:ext cx="120649" cy="2381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5" name="Google Shape;405;p2"/>
            <p:cNvSpPr/>
            <p:nvPr/>
          </p:nvSpPr>
          <p:spPr>
            <a:xfrm>
              <a:off x="1789104" y="455631"/>
              <a:ext cx="17462" cy="190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6" name="Google Shape;406;p2"/>
            <p:cNvSpPr/>
            <p:nvPr/>
          </p:nvSpPr>
          <p:spPr>
            <a:xfrm>
              <a:off x="1666866" y="488970"/>
              <a:ext cx="22225" cy="23813"/>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7" name="Google Shape;407;p2"/>
            <p:cNvSpPr/>
            <p:nvPr/>
          </p:nvSpPr>
          <p:spPr>
            <a:xfrm>
              <a:off x="1752591" y="560410"/>
              <a:ext cx="61913" cy="2063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8" name="Google Shape;408;p2"/>
            <p:cNvSpPr/>
            <p:nvPr/>
          </p:nvSpPr>
          <p:spPr>
            <a:xfrm>
              <a:off x="1717666" y="560410"/>
              <a:ext cx="22225" cy="20639"/>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09" name="Google Shape;409;p2"/>
            <p:cNvSpPr/>
            <p:nvPr/>
          </p:nvSpPr>
          <p:spPr>
            <a:xfrm>
              <a:off x="1393818" y="530247"/>
              <a:ext cx="155574" cy="39689"/>
            </a:xfrm>
            <a:prstGeom prst="rect">
              <a:avLst/>
            </a:prstGeom>
            <a:solidFill>
              <a:srgbClr val="97CDB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0" name="Google Shape;410;p2"/>
            <p:cNvSpPr/>
            <p:nvPr/>
          </p:nvSpPr>
          <p:spPr>
            <a:xfrm>
              <a:off x="1471605" y="530247"/>
              <a:ext cx="77787" cy="39689"/>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1" name="Google Shape;411;p2"/>
            <p:cNvSpPr/>
            <p:nvPr/>
          </p:nvSpPr>
          <p:spPr>
            <a:xfrm>
              <a:off x="1363656" y="566760"/>
              <a:ext cx="215899" cy="512784"/>
            </a:xfrm>
            <a:prstGeom prst="rect">
              <a:avLst/>
            </a:pr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2" name="Google Shape;412;p2"/>
            <p:cNvSpPr/>
            <p:nvPr/>
          </p:nvSpPr>
          <p:spPr>
            <a:xfrm>
              <a:off x="1374768" y="828709"/>
              <a:ext cx="147637"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3" name="Google Shape;413;p2"/>
            <p:cNvSpPr/>
            <p:nvPr/>
          </p:nvSpPr>
          <p:spPr>
            <a:xfrm>
              <a:off x="1436680" y="792194"/>
              <a:ext cx="120649"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4" name="Google Shape;414;p2"/>
            <p:cNvSpPr/>
            <p:nvPr/>
          </p:nvSpPr>
          <p:spPr>
            <a:xfrm>
              <a:off x="1525580" y="758856"/>
              <a:ext cx="17462" cy="190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5" name="Google Shape;415;p2"/>
            <p:cNvSpPr/>
            <p:nvPr/>
          </p:nvSpPr>
          <p:spPr>
            <a:xfrm>
              <a:off x="1401756" y="792194"/>
              <a:ext cx="23812"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6" name="Google Shape;416;p2"/>
            <p:cNvSpPr/>
            <p:nvPr/>
          </p:nvSpPr>
          <p:spPr>
            <a:xfrm>
              <a:off x="1487480" y="863635"/>
              <a:ext cx="61912"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7" name="Google Shape;417;p2"/>
            <p:cNvSpPr/>
            <p:nvPr/>
          </p:nvSpPr>
          <p:spPr>
            <a:xfrm>
              <a:off x="1454142" y="863635"/>
              <a:ext cx="22225"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8" name="Google Shape;418;p2"/>
            <p:cNvSpPr/>
            <p:nvPr/>
          </p:nvSpPr>
          <p:spPr>
            <a:xfrm>
              <a:off x="1374768" y="971590"/>
              <a:ext cx="147637"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19" name="Google Shape;419;p2"/>
            <p:cNvSpPr/>
            <p:nvPr/>
          </p:nvSpPr>
          <p:spPr>
            <a:xfrm>
              <a:off x="1436680" y="936663"/>
              <a:ext cx="120649"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0" name="Google Shape;420;p2"/>
            <p:cNvSpPr/>
            <p:nvPr/>
          </p:nvSpPr>
          <p:spPr>
            <a:xfrm>
              <a:off x="1525580" y="900149"/>
              <a:ext cx="17462" cy="190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1" name="Google Shape;421;p2"/>
            <p:cNvSpPr/>
            <p:nvPr/>
          </p:nvSpPr>
          <p:spPr>
            <a:xfrm>
              <a:off x="1401756" y="936663"/>
              <a:ext cx="23812"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2" name="Google Shape;422;p2"/>
            <p:cNvSpPr/>
            <p:nvPr/>
          </p:nvSpPr>
          <p:spPr>
            <a:xfrm>
              <a:off x="1487480" y="1004928"/>
              <a:ext cx="61912"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3" name="Google Shape;423;p2"/>
            <p:cNvSpPr/>
            <p:nvPr/>
          </p:nvSpPr>
          <p:spPr>
            <a:xfrm>
              <a:off x="1454142" y="1004928"/>
              <a:ext cx="22225"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4" name="Google Shape;424;p2"/>
            <p:cNvSpPr/>
            <p:nvPr/>
          </p:nvSpPr>
          <p:spPr>
            <a:xfrm>
              <a:off x="1374768" y="685828"/>
              <a:ext cx="147637" cy="23813"/>
            </a:xfrm>
            <a:custGeom>
              <a:rect b="b" l="l" r="r" t="t"/>
              <a:pathLst>
                <a:path extrusionOk="0" h="21600" w="21600">
                  <a:moveTo>
                    <a:pt x="21600" y="21600"/>
                  </a:moveTo>
                  <a:lnTo>
                    <a:pt x="0" y="21600"/>
                  </a:lnTo>
                  <a:lnTo>
                    <a:pt x="0" y="0"/>
                  </a:lnTo>
                  <a:lnTo>
                    <a:pt x="21600" y="900"/>
                  </a:lnTo>
                  <a:lnTo>
                    <a:pt x="21600" y="21600"/>
                  </a:lnTo>
                  <a:close/>
                </a:path>
              </a:pathLst>
            </a:cu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25" name="Google Shape;425;p2"/>
            <p:cNvSpPr/>
            <p:nvPr/>
          </p:nvSpPr>
          <p:spPr>
            <a:xfrm>
              <a:off x="1436680" y="650902"/>
              <a:ext cx="120649"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6" name="Google Shape;426;p2"/>
            <p:cNvSpPr/>
            <p:nvPr/>
          </p:nvSpPr>
          <p:spPr>
            <a:xfrm>
              <a:off x="1525580" y="615975"/>
              <a:ext cx="17462" cy="1905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7" name="Google Shape;427;p2"/>
            <p:cNvSpPr/>
            <p:nvPr/>
          </p:nvSpPr>
          <p:spPr>
            <a:xfrm>
              <a:off x="1401756" y="650902"/>
              <a:ext cx="23812"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8" name="Google Shape;428;p2"/>
            <p:cNvSpPr/>
            <p:nvPr/>
          </p:nvSpPr>
          <p:spPr>
            <a:xfrm>
              <a:off x="1487480" y="720754"/>
              <a:ext cx="61912"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29" name="Google Shape;429;p2"/>
            <p:cNvSpPr/>
            <p:nvPr/>
          </p:nvSpPr>
          <p:spPr>
            <a:xfrm>
              <a:off x="1454142" y="720754"/>
              <a:ext cx="22225" cy="22226"/>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430" name="Google Shape;430;p2"/>
            <p:cNvSpPr/>
            <p:nvPr/>
          </p:nvSpPr>
          <p:spPr>
            <a:xfrm>
              <a:off x="2666986" y="484207"/>
              <a:ext cx="212724" cy="120655"/>
            </a:xfrm>
            <a:custGeom>
              <a:rect b="b" l="l" r="r" t="t"/>
              <a:pathLst>
                <a:path extrusionOk="0" h="20769" w="21600">
                  <a:moveTo>
                    <a:pt x="4478" y="20709"/>
                  </a:moveTo>
                  <a:cubicBezTo>
                    <a:pt x="3556" y="20709"/>
                    <a:pt x="0" y="21600"/>
                    <a:pt x="0" y="16478"/>
                  </a:cubicBezTo>
                  <a:cubicBezTo>
                    <a:pt x="0" y="13806"/>
                    <a:pt x="1317" y="11579"/>
                    <a:pt x="2898" y="11579"/>
                  </a:cubicBezTo>
                  <a:cubicBezTo>
                    <a:pt x="3029" y="11579"/>
                    <a:pt x="3161" y="11579"/>
                    <a:pt x="3293" y="11579"/>
                  </a:cubicBezTo>
                  <a:cubicBezTo>
                    <a:pt x="3293" y="11357"/>
                    <a:pt x="3293" y="10911"/>
                    <a:pt x="3293" y="10689"/>
                  </a:cubicBezTo>
                  <a:cubicBezTo>
                    <a:pt x="3293" y="8016"/>
                    <a:pt x="4610" y="5790"/>
                    <a:pt x="6190" y="5790"/>
                  </a:cubicBezTo>
                  <a:cubicBezTo>
                    <a:pt x="6717" y="5790"/>
                    <a:pt x="7244" y="6012"/>
                    <a:pt x="7639" y="6458"/>
                  </a:cubicBezTo>
                  <a:cubicBezTo>
                    <a:pt x="8298" y="2672"/>
                    <a:pt x="10141" y="0"/>
                    <a:pt x="12512" y="0"/>
                  </a:cubicBezTo>
                  <a:cubicBezTo>
                    <a:pt x="15015" y="0"/>
                    <a:pt x="17122" y="3340"/>
                    <a:pt x="17517" y="7348"/>
                  </a:cubicBezTo>
                  <a:cubicBezTo>
                    <a:pt x="17649" y="7348"/>
                    <a:pt x="17649" y="7348"/>
                    <a:pt x="17649" y="7348"/>
                  </a:cubicBezTo>
                  <a:cubicBezTo>
                    <a:pt x="19888" y="7348"/>
                    <a:pt x="21600" y="10466"/>
                    <a:pt x="21600" y="14252"/>
                  </a:cubicBezTo>
                  <a:cubicBezTo>
                    <a:pt x="21600" y="20709"/>
                    <a:pt x="16990" y="20932"/>
                    <a:pt x="16727" y="20709"/>
                  </a:cubicBezTo>
                  <a:lnTo>
                    <a:pt x="4478" y="20709"/>
                  </a:lnTo>
                  <a:close/>
                </a:path>
              </a:pathLst>
            </a:custGeom>
            <a:solidFill>
              <a:srgbClr val="85C5B4">
                <a:alpha val="49411"/>
              </a:srgbClr>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1" name="Google Shape;431;p2"/>
            <p:cNvSpPr/>
            <p:nvPr/>
          </p:nvSpPr>
          <p:spPr>
            <a:xfrm>
              <a:off x="1155694" y="1128758"/>
              <a:ext cx="69850" cy="14289"/>
            </a:xfrm>
            <a:custGeom>
              <a:rect b="b" l="l" r="r" t="t"/>
              <a:pathLst>
                <a:path extrusionOk="0" h="21600" w="21600">
                  <a:moveTo>
                    <a:pt x="10604" y="0"/>
                  </a:moveTo>
                  <a:cubicBezTo>
                    <a:pt x="9818" y="0"/>
                    <a:pt x="9033" y="0"/>
                    <a:pt x="8247" y="0"/>
                  </a:cubicBezTo>
                  <a:cubicBezTo>
                    <a:pt x="8247" y="12600"/>
                    <a:pt x="8247" y="12600"/>
                    <a:pt x="8247" y="12600"/>
                  </a:cubicBezTo>
                  <a:cubicBezTo>
                    <a:pt x="2749" y="12600"/>
                    <a:pt x="2749" y="12600"/>
                    <a:pt x="2749" y="12600"/>
                  </a:cubicBezTo>
                  <a:cubicBezTo>
                    <a:pt x="2749" y="3600"/>
                    <a:pt x="2749" y="3600"/>
                    <a:pt x="2749" y="3600"/>
                  </a:cubicBezTo>
                  <a:cubicBezTo>
                    <a:pt x="1178" y="5400"/>
                    <a:pt x="0" y="7200"/>
                    <a:pt x="0" y="10800"/>
                  </a:cubicBezTo>
                  <a:cubicBezTo>
                    <a:pt x="0" y="16200"/>
                    <a:pt x="4713" y="21600"/>
                    <a:pt x="10604" y="21600"/>
                  </a:cubicBezTo>
                  <a:cubicBezTo>
                    <a:pt x="16495" y="21600"/>
                    <a:pt x="21600" y="16200"/>
                    <a:pt x="21600" y="10800"/>
                  </a:cubicBezTo>
                  <a:cubicBezTo>
                    <a:pt x="21600" y="3600"/>
                    <a:pt x="16495" y="0"/>
                    <a:pt x="10604" y="0"/>
                  </a:cubicBezTo>
                </a:path>
              </a:pathLst>
            </a:custGeom>
            <a:solidFill>
              <a:srgbClr val="958E6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2" name="Google Shape;432;p2"/>
            <p:cNvSpPr/>
            <p:nvPr/>
          </p:nvSpPr>
          <p:spPr>
            <a:xfrm>
              <a:off x="1108069" y="850935"/>
              <a:ext cx="126999" cy="225434"/>
            </a:xfrm>
            <a:custGeom>
              <a:rect b="b" l="l" r="r" t="t"/>
              <a:pathLst>
                <a:path extrusionOk="0" h="21600" w="18188">
                  <a:moveTo>
                    <a:pt x="16698" y="4869"/>
                  </a:moveTo>
                  <a:cubicBezTo>
                    <a:pt x="19891" y="10862"/>
                    <a:pt x="18201" y="21600"/>
                    <a:pt x="9185" y="21600"/>
                  </a:cubicBezTo>
                  <a:cubicBezTo>
                    <a:pt x="-19" y="21600"/>
                    <a:pt x="-1709" y="10862"/>
                    <a:pt x="1484" y="4869"/>
                  </a:cubicBezTo>
                  <a:cubicBezTo>
                    <a:pt x="3362" y="1623"/>
                    <a:pt x="6368" y="0"/>
                    <a:pt x="8997" y="0"/>
                  </a:cubicBezTo>
                  <a:cubicBezTo>
                    <a:pt x="11814" y="0"/>
                    <a:pt x="14820" y="1623"/>
                    <a:pt x="16698" y="4869"/>
                  </a:cubicBezTo>
                </a:path>
              </a:pathLst>
            </a:custGeom>
            <a:solidFill>
              <a:srgbClr val="336B5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3" name="Google Shape;433;p2"/>
            <p:cNvSpPr/>
            <p:nvPr/>
          </p:nvSpPr>
          <p:spPr>
            <a:xfrm>
              <a:off x="1108069" y="844584"/>
              <a:ext cx="126999" cy="223846"/>
            </a:xfrm>
            <a:custGeom>
              <a:rect b="b" l="l" r="r" t="t"/>
              <a:pathLst>
                <a:path extrusionOk="0" h="21600" w="18188">
                  <a:moveTo>
                    <a:pt x="16698" y="4869"/>
                  </a:moveTo>
                  <a:cubicBezTo>
                    <a:pt x="19891" y="10862"/>
                    <a:pt x="18201" y="21600"/>
                    <a:pt x="9185" y="21600"/>
                  </a:cubicBezTo>
                  <a:cubicBezTo>
                    <a:pt x="-19" y="21600"/>
                    <a:pt x="-1709" y="10862"/>
                    <a:pt x="1484" y="4869"/>
                  </a:cubicBezTo>
                  <a:cubicBezTo>
                    <a:pt x="3362" y="1623"/>
                    <a:pt x="6368" y="0"/>
                    <a:pt x="8997" y="0"/>
                  </a:cubicBezTo>
                  <a:cubicBezTo>
                    <a:pt x="11814" y="0"/>
                    <a:pt x="14820" y="1623"/>
                    <a:pt x="16698" y="4869"/>
                  </a:cubicBezTo>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4" name="Google Shape;434;p2"/>
            <p:cNvSpPr/>
            <p:nvPr/>
          </p:nvSpPr>
          <p:spPr>
            <a:xfrm>
              <a:off x="1157282" y="846171"/>
              <a:ext cx="77787" cy="230197"/>
            </a:xfrm>
            <a:custGeom>
              <a:rect b="b" l="l" r="r" t="t"/>
              <a:pathLst>
                <a:path extrusionOk="0" h="21600" w="18761">
                  <a:moveTo>
                    <a:pt x="16278" y="4759"/>
                  </a:moveTo>
                  <a:cubicBezTo>
                    <a:pt x="13774" y="2075"/>
                    <a:pt x="9704" y="488"/>
                    <a:pt x="5948" y="0"/>
                  </a:cubicBezTo>
                  <a:cubicBezTo>
                    <a:pt x="8139" y="854"/>
                    <a:pt x="14713" y="20502"/>
                    <a:pt x="0" y="21478"/>
                  </a:cubicBezTo>
                  <a:cubicBezTo>
                    <a:pt x="1252" y="21600"/>
                    <a:pt x="2504" y="21600"/>
                    <a:pt x="3757" y="21600"/>
                  </a:cubicBezTo>
                  <a:cubicBezTo>
                    <a:pt x="18783" y="21600"/>
                    <a:pt x="21600" y="10861"/>
                    <a:pt x="16278" y="4759"/>
                  </a:cubicBezTo>
                </a:path>
              </a:pathLst>
            </a:cu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5" name="Google Shape;435;p2"/>
            <p:cNvSpPr/>
            <p:nvPr/>
          </p:nvSpPr>
          <p:spPr>
            <a:xfrm>
              <a:off x="1146169" y="982702"/>
              <a:ext cx="44450" cy="153994"/>
            </a:xfrm>
            <a:custGeom>
              <a:rect b="b" l="l" r="r" t="t"/>
              <a:pathLst>
                <a:path extrusionOk="0" h="21600" w="21234">
                  <a:moveTo>
                    <a:pt x="9103" y="183"/>
                  </a:moveTo>
                  <a:cubicBezTo>
                    <a:pt x="9103" y="6407"/>
                    <a:pt x="9103" y="6407"/>
                    <a:pt x="9103" y="6407"/>
                  </a:cubicBezTo>
                  <a:cubicBezTo>
                    <a:pt x="6017" y="5858"/>
                    <a:pt x="1080" y="5125"/>
                    <a:pt x="463" y="5125"/>
                  </a:cubicBezTo>
                  <a:cubicBezTo>
                    <a:pt x="-154" y="5125"/>
                    <a:pt x="-154" y="5308"/>
                    <a:pt x="463" y="5492"/>
                  </a:cubicBezTo>
                  <a:cubicBezTo>
                    <a:pt x="1080" y="5675"/>
                    <a:pt x="6017" y="6773"/>
                    <a:pt x="8486" y="7688"/>
                  </a:cubicBezTo>
                  <a:cubicBezTo>
                    <a:pt x="8486" y="21600"/>
                    <a:pt x="8486" y="21600"/>
                    <a:pt x="8486" y="21600"/>
                  </a:cubicBezTo>
                  <a:cubicBezTo>
                    <a:pt x="17126" y="21600"/>
                    <a:pt x="17126" y="21600"/>
                    <a:pt x="17126" y="21600"/>
                  </a:cubicBezTo>
                  <a:cubicBezTo>
                    <a:pt x="15892" y="9702"/>
                    <a:pt x="15892" y="9702"/>
                    <a:pt x="15892" y="9702"/>
                  </a:cubicBezTo>
                  <a:cubicBezTo>
                    <a:pt x="18360" y="9153"/>
                    <a:pt x="20212" y="8420"/>
                    <a:pt x="20829" y="8420"/>
                  </a:cubicBezTo>
                  <a:cubicBezTo>
                    <a:pt x="21446" y="8237"/>
                    <a:pt x="21446" y="7688"/>
                    <a:pt x="20212" y="7871"/>
                  </a:cubicBezTo>
                  <a:cubicBezTo>
                    <a:pt x="19595" y="7871"/>
                    <a:pt x="17743" y="8237"/>
                    <a:pt x="15892" y="8603"/>
                  </a:cubicBezTo>
                  <a:cubicBezTo>
                    <a:pt x="14040" y="183"/>
                    <a:pt x="14040" y="183"/>
                    <a:pt x="14040" y="183"/>
                  </a:cubicBezTo>
                  <a:cubicBezTo>
                    <a:pt x="14040" y="183"/>
                    <a:pt x="13423" y="0"/>
                    <a:pt x="11572" y="0"/>
                  </a:cubicBezTo>
                  <a:cubicBezTo>
                    <a:pt x="9720" y="0"/>
                    <a:pt x="9103" y="183"/>
                    <a:pt x="9103" y="183"/>
                  </a:cubicBezTo>
                </a:path>
              </a:pathLst>
            </a:custGeom>
            <a:solidFill>
              <a:srgbClr val="9B5F0E"/>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6" name="Google Shape;436;p2"/>
            <p:cNvSpPr/>
            <p:nvPr/>
          </p:nvSpPr>
          <p:spPr>
            <a:xfrm>
              <a:off x="1169982" y="985877"/>
              <a:ext cx="12700" cy="33339"/>
            </a:xfrm>
            <a:custGeom>
              <a:rect b="b" l="l" r="r" t="t"/>
              <a:pathLst>
                <a:path extrusionOk="0" h="21600" w="21600">
                  <a:moveTo>
                    <a:pt x="0" y="0"/>
                  </a:moveTo>
                  <a:lnTo>
                    <a:pt x="21600" y="21600"/>
                  </a:lnTo>
                  <a:lnTo>
                    <a:pt x="10800" y="21600"/>
                  </a:lnTo>
                  <a:lnTo>
                    <a:pt x="0" y="0"/>
                  </a:lnTo>
                  <a:close/>
                </a:path>
              </a:pathLst>
            </a:custGeom>
            <a:solidFill>
              <a:srgbClr val="3E7A2B"/>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7" name="Google Shape;437;p2"/>
            <p:cNvSpPr/>
            <p:nvPr/>
          </p:nvSpPr>
          <p:spPr>
            <a:xfrm>
              <a:off x="1182682" y="1038267"/>
              <a:ext cx="12700" cy="12701"/>
            </a:xfrm>
            <a:custGeom>
              <a:rect b="b" l="l" r="r" t="t"/>
              <a:pathLst>
                <a:path extrusionOk="0" h="21600" w="21600">
                  <a:moveTo>
                    <a:pt x="21600" y="0"/>
                  </a:moveTo>
                  <a:cubicBezTo>
                    <a:pt x="10800" y="0"/>
                    <a:pt x="10800" y="21600"/>
                    <a:pt x="0" y="21600"/>
                  </a:cubicBezTo>
                  <a:cubicBezTo>
                    <a:pt x="0" y="21600"/>
                    <a:pt x="0" y="21600"/>
                    <a:pt x="0" y="21600"/>
                  </a:cubicBezTo>
                  <a:cubicBezTo>
                    <a:pt x="10800" y="21600"/>
                    <a:pt x="10800" y="0"/>
                    <a:pt x="21600" y="0"/>
                  </a:cubicBezTo>
                </a:path>
              </a:pathLst>
            </a:custGeom>
            <a:solidFill>
              <a:srgbClr val="356F2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8" name="Google Shape;438;p2"/>
            <p:cNvSpPr/>
            <p:nvPr/>
          </p:nvSpPr>
          <p:spPr>
            <a:xfrm>
              <a:off x="1171569" y="982702"/>
              <a:ext cx="19050" cy="153994"/>
            </a:xfrm>
            <a:custGeom>
              <a:rect b="b" l="l" r="r" t="t"/>
              <a:pathLst>
                <a:path extrusionOk="0" h="21600" w="20800">
                  <a:moveTo>
                    <a:pt x="0" y="0"/>
                  </a:moveTo>
                  <a:cubicBezTo>
                    <a:pt x="0" y="21600"/>
                    <a:pt x="0" y="21600"/>
                    <a:pt x="0" y="21600"/>
                  </a:cubicBezTo>
                  <a:cubicBezTo>
                    <a:pt x="11520" y="21600"/>
                    <a:pt x="11520" y="21600"/>
                    <a:pt x="11520" y="21600"/>
                  </a:cubicBezTo>
                  <a:cubicBezTo>
                    <a:pt x="8640" y="9702"/>
                    <a:pt x="8640" y="9702"/>
                    <a:pt x="8640" y="9702"/>
                  </a:cubicBezTo>
                  <a:cubicBezTo>
                    <a:pt x="11520" y="9336"/>
                    <a:pt x="15840" y="8786"/>
                    <a:pt x="17280" y="8603"/>
                  </a:cubicBezTo>
                  <a:cubicBezTo>
                    <a:pt x="18720" y="8603"/>
                    <a:pt x="18720" y="8420"/>
                    <a:pt x="20160" y="8420"/>
                  </a:cubicBezTo>
                  <a:cubicBezTo>
                    <a:pt x="20160" y="8420"/>
                    <a:pt x="20160" y="8420"/>
                    <a:pt x="20160" y="8420"/>
                  </a:cubicBezTo>
                  <a:cubicBezTo>
                    <a:pt x="20160" y="8237"/>
                    <a:pt x="20160" y="8237"/>
                    <a:pt x="20160" y="8237"/>
                  </a:cubicBezTo>
                  <a:cubicBezTo>
                    <a:pt x="21600" y="8054"/>
                    <a:pt x="20160" y="7871"/>
                    <a:pt x="20160" y="7871"/>
                  </a:cubicBezTo>
                  <a:cubicBezTo>
                    <a:pt x="18720" y="7871"/>
                    <a:pt x="18720" y="7871"/>
                    <a:pt x="18720" y="7871"/>
                  </a:cubicBezTo>
                  <a:cubicBezTo>
                    <a:pt x="18720" y="7871"/>
                    <a:pt x="18720" y="7871"/>
                    <a:pt x="18720" y="7871"/>
                  </a:cubicBezTo>
                  <a:cubicBezTo>
                    <a:pt x="17280" y="7871"/>
                    <a:pt x="12960" y="8237"/>
                    <a:pt x="8640" y="8603"/>
                  </a:cubicBezTo>
                  <a:cubicBezTo>
                    <a:pt x="8640" y="8603"/>
                    <a:pt x="8640" y="8603"/>
                    <a:pt x="8640" y="8603"/>
                  </a:cubicBezTo>
                  <a:cubicBezTo>
                    <a:pt x="8640" y="8603"/>
                    <a:pt x="8640" y="8603"/>
                    <a:pt x="8640" y="8603"/>
                  </a:cubicBezTo>
                  <a:cubicBezTo>
                    <a:pt x="8640" y="8603"/>
                    <a:pt x="8640" y="8603"/>
                    <a:pt x="8640" y="8603"/>
                  </a:cubicBezTo>
                  <a:cubicBezTo>
                    <a:pt x="7200" y="4942"/>
                    <a:pt x="7200" y="4942"/>
                    <a:pt x="7200" y="4942"/>
                  </a:cubicBezTo>
                  <a:cubicBezTo>
                    <a:pt x="4320" y="183"/>
                    <a:pt x="4320" y="183"/>
                    <a:pt x="4320" y="183"/>
                  </a:cubicBezTo>
                  <a:cubicBezTo>
                    <a:pt x="4320" y="183"/>
                    <a:pt x="4320" y="183"/>
                    <a:pt x="4320" y="183"/>
                  </a:cubicBezTo>
                  <a:cubicBezTo>
                    <a:pt x="4320" y="183"/>
                    <a:pt x="2880" y="0"/>
                    <a:pt x="0" y="0"/>
                  </a:cubicBezTo>
                </a:path>
              </a:pathLst>
            </a:custGeom>
            <a:solidFill>
              <a:srgbClr val="723F0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39" name="Google Shape;439;p2"/>
            <p:cNvSpPr/>
            <p:nvPr/>
          </p:nvSpPr>
          <p:spPr>
            <a:xfrm>
              <a:off x="1355718" y="1195436"/>
              <a:ext cx="69850" cy="15876"/>
            </a:xfrm>
            <a:custGeom>
              <a:rect b="b" l="l" r="r" t="t"/>
              <a:pathLst>
                <a:path extrusionOk="0" h="21600" w="21600">
                  <a:moveTo>
                    <a:pt x="10800" y="0"/>
                  </a:moveTo>
                  <a:cubicBezTo>
                    <a:pt x="10800" y="0"/>
                    <a:pt x="10400" y="0"/>
                    <a:pt x="10400" y="0"/>
                  </a:cubicBezTo>
                  <a:cubicBezTo>
                    <a:pt x="10800" y="12600"/>
                    <a:pt x="10800" y="12600"/>
                    <a:pt x="10800" y="12600"/>
                  </a:cubicBezTo>
                  <a:cubicBezTo>
                    <a:pt x="6400" y="12600"/>
                    <a:pt x="6400" y="12600"/>
                    <a:pt x="6400" y="12600"/>
                  </a:cubicBezTo>
                  <a:cubicBezTo>
                    <a:pt x="6400" y="12600"/>
                    <a:pt x="6400" y="12600"/>
                    <a:pt x="6400" y="12600"/>
                  </a:cubicBezTo>
                  <a:cubicBezTo>
                    <a:pt x="3600" y="12600"/>
                    <a:pt x="3600" y="12600"/>
                    <a:pt x="3600" y="12600"/>
                  </a:cubicBezTo>
                  <a:cubicBezTo>
                    <a:pt x="3600" y="1800"/>
                    <a:pt x="3600" y="1800"/>
                    <a:pt x="3600" y="1800"/>
                  </a:cubicBezTo>
                  <a:cubicBezTo>
                    <a:pt x="1200" y="3600"/>
                    <a:pt x="0" y="7200"/>
                    <a:pt x="0" y="10800"/>
                  </a:cubicBezTo>
                  <a:cubicBezTo>
                    <a:pt x="0" y="16200"/>
                    <a:pt x="4800" y="21600"/>
                    <a:pt x="10800" y="21600"/>
                  </a:cubicBezTo>
                  <a:cubicBezTo>
                    <a:pt x="16800" y="21600"/>
                    <a:pt x="21600" y="16200"/>
                    <a:pt x="21600" y="10800"/>
                  </a:cubicBezTo>
                  <a:cubicBezTo>
                    <a:pt x="21600" y="3600"/>
                    <a:pt x="16800" y="0"/>
                    <a:pt x="10800" y="0"/>
                  </a:cubicBezTo>
                </a:path>
              </a:pathLst>
            </a:custGeom>
            <a:solidFill>
              <a:srgbClr val="958E6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40" name="Google Shape;440;p2"/>
            <p:cNvSpPr/>
            <p:nvPr/>
          </p:nvSpPr>
          <p:spPr>
            <a:xfrm>
              <a:off x="1366831" y="1076369"/>
              <a:ext cx="33337" cy="128592"/>
            </a:xfrm>
            <a:custGeom>
              <a:rect b="b" l="l" r="r" t="t"/>
              <a:pathLst>
                <a:path extrusionOk="0" h="21600" w="21315">
                  <a:moveTo>
                    <a:pt x="19938" y="11345"/>
                  </a:moveTo>
                  <a:cubicBezTo>
                    <a:pt x="19108" y="11345"/>
                    <a:pt x="15785" y="11782"/>
                    <a:pt x="12462" y="12436"/>
                  </a:cubicBezTo>
                  <a:cubicBezTo>
                    <a:pt x="9138" y="0"/>
                    <a:pt x="9138" y="0"/>
                    <a:pt x="9138" y="0"/>
                  </a:cubicBezTo>
                  <a:cubicBezTo>
                    <a:pt x="1662" y="0"/>
                    <a:pt x="1662" y="0"/>
                    <a:pt x="1662" y="0"/>
                  </a:cubicBezTo>
                  <a:cubicBezTo>
                    <a:pt x="0" y="21600"/>
                    <a:pt x="0" y="21600"/>
                    <a:pt x="0" y="21600"/>
                  </a:cubicBezTo>
                  <a:cubicBezTo>
                    <a:pt x="14954" y="21600"/>
                    <a:pt x="14954" y="21600"/>
                    <a:pt x="14954" y="21600"/>
                  </a:cubicBezTo>
                  <a:cubicBezTo>
                    <a:pt x="13292" y="14182"/>
                    <a:pt x="13292" y="14182"/>
                    <a:pt x="13292" y="14182"/>
                  </a:cubicBezTo>
                  <a:cubicBezTo>
                    <a:pt x="16615" y="13309"/>
                    <a:pt x="19938" y="12436"/>
                    <a:pt x="20769" y="12218"/>
                  </a:cubicBezTo>
                  <a:cubicBezTo>
                    <a:pt x="21600" y="12000"/>
                    <a:pt x="21600" y="11345"/>
                    <a:pt x="19938" y="11345"/>
                  </a:cubicBezTo>
                </a:path>
              </a:pathLst>
            </a:custGeom>
            <a:solidFill>
              <a:srgbClr val="9B5F0E"/>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grpSp>
          <p:nvGrpSpPr>
            <p:cNvPr id="441" name="Google Shape;441;p2"/>
            <p:cNvGrpSpPr/>
            <p:nvPr/>
          </p:nvGrpSpPr>
          <p:grpSpPr>
            <a:xfrm>
              <a:off x="1381309" y="1078847"/>
              <a:ext cx="2894" cy="36607"/>
              <a:chOff x="-1" y="-1"/>
              <a:chExt cx="2892" cy="36605"/>
            </a:xfrm>
          </p:grpSpPr>
          <p:cxnSp>
            <p:nvCxnSpPr>
              <p:cNvPr id="442" name="Google Shape;442;p2"/>
              <p:cNvCxnSpPr/>
              <p:nvPr/>
            </p:nvCxnSpPr>
            <p:spPr>
              <a:xfrm>
                <a:off x="-1" y="0"/>
                <a:ext cx="2892" cy="36604"/>
              </a:xfrm>
              <a:prstGeom prst="straightConnector1">
                <a:avLst/>
              </a:prstGeom>
              <a:noFill/>
              <a:ln>
                <a:noFill/>
              </a:ln>
            </p:spPr>
          </p:cxnSp>
          <p:cxnSp>
            <p:nvCxnSpPr>
              <p:cNvPr id="443" name="Google Shape;443;p2"/>
              <p:cNvCxnSpPr/>
              <p:nvPr/>
            </p:nvCxnSpPr>
            <p:spPr>
              <a:xfrm rot="10800000">
                <a:off x="0" y="-1"/>
                <a:ext cx="2891" cy="36605"/>
              </a:xfrm>
              <a:prstGeom prst="straightConnector1">
                <a:avLst/>
              </a:prstGeom>
              <a:noFill/>
              <a:ln>
                <a:noFill/>
              </a:ln>
            </p:spPr>
          </p:cxnSp>
        </p:grpSp>
        <p:sp>
          <p:nvSpPr>
            <p:cNvPr id="444" name="Google Shape;444;p2"/>
            <p:cNvSpPr/>
            <p:nvPr/>
          </p:nvSpPr>
          <p:spPr>
            <a:xfrm>
              <a:off x="1384293" y="1116057"/>
              <a:ext cx="15875" cy="33339"/>
            </a:xfrm>
            <a:custGeom>
              <a:rect b="b" l="l" r="r" t="t"/>
              <a:pathLst>
                <a:path extrusionOk="0" h="21600" w="21600">
                  <a:moveTo>
                    <a:pt x="0" y="0"/>
                  </a:moveTo>
                  <a:cubicBezTo>
                    <a:pt x="0" y="0"/>
                    <a:pt x="0" y="0"/>
                    <a:pt x="0" y="0"/>
                  </a:cubicBezTo>
                  <a:cubicBezTo>
                    <a:pt x="3323" y="21600"/>
                    <a:pt x="3323" y="21600"/>
                    <a:pt x="3323" y="21600"/>
                  </a:cubicBezTo>
                  <a:cubicBezTo>
                    <a:pt x="9969" y="19200"/>
                    <a:pt x="16615" y="17600"/>
                    <a:pt x="18277" y="17600"/>
                  </a:cubicBezTo>
                  <a:cubicBezTo>
                    <a:pt x="18277" y="17600"/>
                    <a:pt x="18277" y="17600"/>
                    <a:pt x="18277" y="17600"/>
                  </a:cubicBezTo>
                  <a:cubicBezTo>
                    <a:pt x="19938" y="17600"/>
                    <a:pt x="21600" y="17600"/>
                    <a:pt x="21600" y="18400"/>
                  </a:cubicBezTo>
                  <a:cubicBezTo>
                    <a:pt x="21600" y="17600"/>
                    <a:pt x="19938" y="17600"/>
                    <a:pt x="18277" y="17600"/>
                  </a:cubicBezTo>
                  <a:cubicBezTo>
                    <a:pt x="18277" y="17600"/>
                    <a:pt x="18277" y="17600"/>
                    <a:pt x="18277" y="17600"/>
                  </a:cubicBezTo>
                  <a:cubicBezTo>
                    <a:pt x="16615" y="17600"/>
                    <a:pt x="9969" y="19200"/>
                    <a:pt x="3323" y="21600"/>
                  </a:cubicBezTo>
                  <a:cubicBezTo>
                    <a:pt x="0" y="0"/>
                    <a:pt x="0" y="0"/>
                    <a:pt x="0" y="0"/>
                  </a:cubicBezTo>
                </a:path>
              </a:pathLst>
            </a:custGeom>
            <a:solidFill>
              <a:srgbClr val="83704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grpSp>
          <p:nvGrpSpPr>
            <p:cNvPr id="445" name="Google Shape;445;p2"/>
            <p:cNvGrpSpPr/>
            <p:nvPr/>
          </p:nvGrpSpPr>
          <p:grpSpPr>
            <a:xfrm>
              <a:off x="1371593" y="1071054"/>
              <a:ext cx="13179" cy="13253"/>
              <a:chOff x="-478" y="0"/>
              <a:chExt cx="13178" cy="13252"/>
            </a:xfrm>
          </p:grpSpPr>
          <p:cxnSp>
            <p:nvCxnSpPr>
              <p:cNvPr id="446" name="Google Shape;446;p2"/>
              <p:cNvCxnSpPr/>
              <p:nvPr/>
            </p:nvCxnSpPr>
            <p:spPr>
              <a:xfrm rot="10800000">
                <a:off x="0" y="4904"/>
                <a:ext cx="12700" cy="1"/>
              </a:xfrm>
              <a:prstGeom prst="straightConnector1">
                <a:avLst/>
              </a:prstGeom>
              <a:noFill/>
              <a:ln>
                <a:noFill/>
              </a:ln>
            </p:spPr>
          </p:cxnSp>
          <p:sp>
            <p:nvSpPr>
              <p:cNvPr id="447" name="Google Shape;447;p2"/>
              <p:cNvSpPr/>
              <p:nvPr/>
            </p:nvSpPr>
            <p:spPr>
              <a:xfrm>
                <a:off x="-478" y="552"/>
                <a:ext cx="12699" cy="12700"/>
              </a:xfrm>
              <a:custGeom>
                <a:rect b="b" l="l" r="r" t="t"/>
                <a:pathLst>
                  <a:path extrusionOk="0" h="21600" w="21600">
                    <a:moveTo>
                      <a:pt x="0" y="0"/>
                    </a:moveTo>
                    <a:lnTo>
                      <a:pt x="21600" y="0"/>
                    </a:lnTo>
                    <a:lnTo>
                      <a:pt x="21600" y="21600"/>
                    </a:lnTo>
                  </a:path>
                </a:pathLst>
              </a:cu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cxnSp>
            <p:nvCxnSpPr>
              <p:cNvPr id="448" name="Google Shape;448;p2"/>
              <p:cNvCxnSpPr/>
              <p:nvPr/>
            </p:nvCxnSpPr>
            <p:spPr>
              <a:xfrm flipH="1" rot="10800000">
                <a:off x="9239" y="0"/>
                <a:ext cx="1" cy="12700"/>
              </a:xfrm>
              <a:prstGeom prst="straightConnector1">
                <a:avLst/>
              </a:prstGeom>
              <a:noFill/>
              <a:ln>
                <a:noFill/>
              </a:ln>
            </p:spPr>
          </p:cxnSp>
        </p:grpSp>
        <p:sp>
          <p:nvSpPr>
            <p:cNvPr id="449" name="Google Shape;449;p2"/>
            <p:cNvSpPr/>
            <p:nvPr/>
          </p:nvSpPr>
          <p:spPr>
            <a:xfrm>
              <a:off x="1387468" y="1149397"/>
              <a:ext cx="12700" cy="46039"/>
            </a:xfrm>
            <a:custGeom>
              <a:rect b="b" l="l" r="r" t="t"/>
              <a:pathLst>
                <a:path extrusionOk="0" h="21600" w="21600">
                  <a:moveTo>
                    <a:pt x="0" y="16800"/>
                  </a:moveTo>
                  <a:cubicBezTo>
                    <a:pt x="0" y="21600"/>
                    <a:pt x="0" y="21600"/>
                    <a:pt x="0" y="21600"/>
                  </a:cubicBezTo>
                  <a:cubicBezTo>
                    <a:pt x="0" y="21600"/>
                    <a:pt x="0" y="21600"/>
                    <a:pt x="0" y="21600"/>
                  </a:cubicBezTo>
                  <a:cubicBezTo>
                    <a:pt x="0" y="16800"/>
                    <a:pt x="0" y="16800"/>
                    <a:pt x="0" y="16800"/>
                  </a:cubicBezTo>
                  <a:moveTo>
                    <a:pt x="21600" y="0"/>
                  </a:moveTo>
                  <a:cubicBezTo>
                    <a:pt x="21600" y="0"/>
                    <a:pt x="21600" y="0"/>
                    <a:pt x="21600" y="0"/>
                  </a:cubicBezTo>
                  <a:cubicBezTo>
                    <a:pt x="18900" y="0"/>
                    <a:pt x="13500" y="1800"/>
                    <a:pt x="5400" y="3000"/>
                  </a:cubicBezTo>
                  <a:cubicBezTo>
                    <a:pt x="13500" y="1800"/>
                    <a:pt x="18900" y="0"/>
                    <a:pt x="21600" y="0"/>
                  </a:cubicBezTo>
                  <a:cubicBezTo>
                    <a:pt x="21600" y="0"/>
                    <a:pt x="21600" y="0"/>
                    <a:pt x="21600" y="0"/>
                  </a:cubicBezTo>
                </a:path>
              </a:pathLst>
            </a:custGeom>
            <a:solidFill>
              <a:srgbClr val="83704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0" name="Google Shape;450;p2"/>
            <p:cNvSpPr/>
            <p:nvPr/>
          </p:nvSpPr>
          <p:spPr>
            <a:xfrm>
              <a:off x="1374768" y="1193849"/>
              <a:ext cx="15875" cy="12701"/>
            </a:xfrm>
            <a:custGeom>
              <a:rect b="b" l="l" r="r" t="t"/>
              <a:pathLst>
                <a:path extrusionOk="0" h="21600" w="21600">
                  <a:moveTo>
                    <a:pt x="19636" y="0"/>
                  </a:moveTo>
                  <a:cubicBezTo>
                    <a:pt x="19636" y="0"/>
                    <a:pt x="19636" y="0"/>
                    <a:pt x="19636" y="0"/>
                  </a:cubicBezTo>
                  <a:cubicBezTo>
                    <a:pt x="21600" y="21600"/>
                    <a:pt x="21600" y="21600"/>
                    <a:pt x="21600" y="21600"/>
                  </a:cubicBezTo>
                  <a:cubicBezTo>
                    <a:pt x="0" y="21600"/>
                    <a:pt x="0" y="21600"/>
                    <a:pt x="0" y="21600"/>
                  </a:cubicBezTo>
                  <a:cubicBezTo>
                    <a:pt x="0" y="21600"/>
                    <a:pt x="0" y="21600"/>
                    <a:pt x="0" y="21600"/>
                  </a:cubicBezTo>
                  <a:cubicBezTo>
                    <a:pt x="21600" y="21600"/>
                    <a:pt x="21600" y="21600"/>
                    <a:pt x="21600" y="21600"/>
                  </a:cubicBezTo>
                  <a:cubicBezTo>
                    <a:pt x="19636" y="0"/>
                    <a:pt x="19636" y="0"/>
                    <a:pt x="19636" y="0"/>
                  </a:cubicBezTo>
                </a:path>
              </a:pathLst>
            </a:custGeom>
            <a:solidFill>
              <a:srgbClr val="6E5E4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1" name="Google Shape;451;p2"/>
            <p:cNvSpPr/>
            <p:nvPr/>
          </p:nvSpPr>
          <p:spPr>
            <a:xfrm>
              <a:off x="1374768" y="1076369"/>
              <a:ext cx="25400" cy="128592"/>
            </a:xfrm>
            <a:custGeom>
              <a:rect b="b" l="l" r="r" t="t"/>
              <a:pathLst>
                <a:path extrusionOk="0" h="21600" w="21600">
                  <a:moveTo>
                    <a:pt x="4547" y="0"/>
                  </a:moveTo>
                  <a:cubicBezTo>
                    <a:pt x="0" y="0"/>
                    <a:pt x="0" y="0"/>
                    <a:pt x="0" y="0"/>
                  </a:cubicBezTo>
                  <a:cubicBezTo>
                    <a:pt x="0" y="21600"/>
                    <a:pt x="0" y="21600"/>
                    <a:pt x="0" y="21600"/>
                  </a:cubicBezTo>
                  <a:cubicBezTo>
                    <a:pt x="12505" y="21600"/>
                    <a:pt x="12505" y="21600"/>
                    <a:pt x="12505" y="21600"/>
                  </a:cubicBezTo>
                  <a:cubicBezTo>
                    <a:pt x="11368" y="20073"/>
                    <a:pt x="11368" y="20073"/>
                    <a:pt x="11368" y="20073"/>
                  </a:cubicBezTo>
                  <a:cubicBezTo>
                    <a:pt x="11368" y="18327"/>
                    <a:pt x="11368" y="18327"/>
                    <a:pt x="11368" y="18327"/>
                  </a:cubicBezTo>
                  <a:cubicBezTo>
                    <a:pt x="9095" y="14182"/>
                    <a:pt x="9095" y="14182"/>
                    <a:pt x="9095" y="14182"/>
                  </a:cubicBezTo>
                  <a:cubicBezTo>
                    <a:pt x="11368" y="13964"/>
                    <a:pt x="12505" y="13745"/>
                    <a:pt x="13642" y="13309"/>
                  </a:cubicBezTo>
                  <a:cubicBezTo>
                    <a:pt x="17053" y="12873"/>
                    <a:pt x="19326" y="12218"/>
                    <a:pt x="20463" y="12218"/>
                  </a:cubicBezTo>
                  <a:cubicBezTo>
                    <a:pt x="20463" y="12218"/>
                    <a:pt x="20463" y="12218"/>
                    <a:pt x="20463" y="12218"/>
                  </a:cubicBezTo>
                  <a:cubicBezTo>
                    <a:pt x="21600" y="12000"/>
                    <a:pt x="21600" y="11782"/>
                    <a:pt x="21600" y="11564"/>
                  </a:cubicBezTo>
                  <a:cubicBezTo>
                    <a:pt x="21600" y="11345"/>
                    <a:pt x="20463" y="11345"/>
                    <a:pt x="19326" y="11345"/>
                  </a:cubicBezTo>
                  <a:cubicBezTo>
                    <a:pt x="19326" y="11345"/>
                    <a:pt x="19326" y="11345"/>
                    <a:pt x="19326" y="11345"/>
                  </a:cubicBezTo>
                  <a:cubicBezTo>
                    <a:pt x="18189" y="11345"/>
                    <a:pt x="13642" y="11782"/>
                    <a:pt x="9095" y="12436"/>
                  </a:cubicBezTo>
                  <a:cubicBezTo>
                    <a:pt x="6821" y="6545"/>
                    <a:pt x="6821" y="6545"/>
                    <a:pt x="6821" y="6545"/>
                  </a:cubicBezTo>
                  <a:cubicBezTo>
                    <a:pt x="4547" y="436"/>
                    <a:pt x="4547" y="436"/>
                    <a:pt x="4547" y="436"/>
                  </a:cubicBezTo>
                  <a:cubicBezTo>
                    <a:pt x="4547" y="0"/>
                    <a:pt x="4547" y="0"/>
                    <a:pt x="4547" y="0"/>
                  </a:cubicBezTo>
                </a:path>
              </a:pathLst>
            </a:custGeom>
            <a:solidFill>
              <a:srgbClr val="723F0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2" name="Google Shape;452;p2"/>
            <p:cNvSpPr/>
            <p:nvPr/>
          </p:nvSpPr>
          <p:spPr>
            <a:xfrm>
              <a:off x="1284281" y="985877"/>
              <a:ext cx="163511" cy="146056"/>
            </a:xfrm>
            <a:custGeom>
              <a:rect b="b" l="l" r="r" t="t"/>
              <a:pathLst>
                <a:path extrusionOk="0" h="20632" w="20650">
                  <a:moveTo>
                    <a:pt x="20329" y="7470"/>
                  </a:moveTo>
                  <a:cubicBezTo>
                    <a:pt x="20002" y="6380"/>
                    <a:pt x="19347" y="5473"/>
                    <a:pt x="18365" y="5110"/>
                  </a:cubicBezTo>
                  <a:cubicBezTo>
                    <a:pt x="18529" y="4384"/>
                    <a:pt x="18365" y="3839"/>
                    <a:pt x="18202" y="3113"/>
                  </a:cubicBezTo>
                  <a:cubicBezTo>
                    <a:pt x="17383" y="935"/>
                    <a:pt x="15092" y="-154"/>
                    <a:pt x="13129" y="754"/>
                  </a:cubicBezTo>
                  <a:cubicBezTo>
                    <a:pt x="12474" y="935"/>
                    <a:pt x="11983" y="1480"/>
                    <a:pt x="11492" y="2024"/>
                  </a:cubicBezTo>
                  <a:cubicBezTo>
                    <a:pt x="10511" y="209"/>
                    <a:pt x="8547" y="-517"/>
                    <a:pt x="6747" y="391"/>
                  </a:cubicBezTo>
                  <a:cubicBezTo>
                    <a:pt x="5111" y="1117"/>
                    <a:pt x="4129" y="3113"/>
                    <a:pt x="4456" y="5110"/>
                  </a:cubicBezTo>
                  <a:cubicBezTo>
                    <a:pt x="3802" y="5110"/>
                    <a:pt x="3147" y="5110"/>
                    <a:pt x="2492" y="5473"/>
                  </a:cubicBezTo>
                  <a:cubicBezTo>
                    <a:pt x="529" y="6199"/>
                    <a:pt x="-453" y="8740"/>
                    <a:pt x="202" y="11100"/>
                  </a:cubicBezTo>
                  <a:cubicBezTo>
                    <a:pt x="529" y="11644"/>
                    <a:pt x="856" y="12189"/>
                    <a:pt x="1347" y="12552"/>
                  </a:cubicBezTo>
                  <a:cubicBezTo>
                    <a:pt x="856" y="13641"/>
                    <a:pt x="856" y="14730"/>
                    <a:pt x="1347" y="15819"/>
                  </a:cubicBezTo>
                  <a:cubicBezTo>
                    <a:pt x="2002" y="17816"/>
                    <a:pt x="3965" y="18905"/>
                    <a:pt x="5765" y="18360"/>
                  </a:cubicBezTo>
                  <a:cubicBezTo>
                    <a:pt x="6747" y="20357"/>
                    <a:pt x="8711" y="21083"/>
                    <a:pt x="10674" y="20357"/>
                  </a:cubicBezTo>
                  <a:cubicBezTo>
                    <a:pt x="11820" y="19812"/>
                    <a:pt x="12638" y="18723"/>
                    <a:pt x="12965" y="17453"/>
                  </a:cubicBezTo>
                  <a:cubicBezTo>
                    <a:pt x="13947" y="18179"/>
                    <a:pt x="15256" y="18360"/>
                    <a:pt x="16402" y="17816"/>
                  </a:cubicBezTo>
                  <a:cubicBezTo>
                    <a:pt x="18202" y="16908"/>
                    <a:pt x="19183" y="14730"/>
                    <a:pt x="18692" y="12733"/>
                  </a:cubicBezTo>
                  <a:cubicBezTo>
                    <a:pt x="20329" y="11644"/>
                    <a:pt x="21147" y="9466"/>
                    <a:pt x="20329" y="7470"/>
                  </a:cubicBezTo>
                  <a:close/>
                </a:path>
              </a:pathLst>
            </a:custGeom>
            <a:solidFill>
              <a:srgbClr val="56AE96"/>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3" name="Google Shape;453;p2"/>
            <p:cNvSpPr/>
            <p:nvPr/>
          </p:nvSpPr>
          <p:spPr>
            <a:xfrm>
              <a:off x="1333493" y="989052"/>
              <a:ext cx="114299" cy="144469"/>
            </a:xfrm>
            <a:custGeom>
              <a:rect b="b" l="l" r="r" t="t"/>
              <a:pathLst>
                <a:path extrusionOk="0" h="20768" w="20879">
                  <a:moveTo>
                    <a:pt x="17565" y="4799"/>
                  </a:moveTo>
                  <a:cubicBezTo>
                    <a:pt x="17802" y="4054"/>
                    <a:pt x="17565" y="3495"/>
                    <a:pt x="17327" y="2751"/>
                  </a:cubicBezTo>
                  <a:cubicBezTo>
                    <a:pt x="16141" y="702"/>
                    <a:pt x="13530" y="-415"/>
                    <a:pt x="10919" y="144"/>
                  </a:cubicBezTo>
                  <a:cubicBezTo>
                    <a:pt x="12580" y="330"/>
                    <a:pt x="14004" y="1261"/>
                    <a:pt x="14716" y="2564"/>
                  </a:cubicBezTo>
                  <a:cubicBezTo>
                    <a:pt x="14954" y="3309"/>
                    <a:pt x="15191" y="3868"/>
                    <a:pt x="15191" y="4426"/>
                  </a:cubicBezTo>
                  <a:cubicBezTo>
                    <a:pt x="16378" y="4985"/>
                    <a:pt x="17327" y="5730"/>
                    <a:pt x="17802" y="6847"/>
                  </a:cubicBezTo>
                  <a:cubicBezTo>
                    <a:pt x="18752" y="8709"/>
                    <a:pt x="17802" y="10944"/>
                    <a:pt x="15666" y="11875"/>
                  </a:cubicBezTo>
                  <a:cubicBezTo>
                    <a:pt x="16141" y="13923"/>
                    <a:pt x="14954" y="16157"/>
                    <a:pt x="12343" y="16902"/>
                  </a:cubicBezTo>
                  <a:cubicBezTo>
                    <a:pt x="10681" y="17461"/>
                    <a:pt x="9020" y="17275"/>
                    <a:pt x="7596" y="16530"/>
                  </a:cubicBezTo>
                  <a:cubicBezTo>
                    <a:pt x="7121" y="17833"/>
                    <a:pt x="5934" y="18764"/>
                    <a:pt x="4273" y="19323"/>
                  </a:cubicBezTo>
                  <a:cubicBezTo>
                    <a:pt x="2848" y="19882"/>
                    <a:pt x="1187" y="19695"/>
                    <a:pt x="0" y="19137"/>
                  </a:cubicBezTo>
                  <a:cubicBezTo>
                    <a:pt x="1424" y="20626"/>
                    <a:pt x="4035" y="21185"/>
                    <a:pt x="6409" y="20440"/>
                  </a:cubicBezTo>
                  <a:cubicBezTo>
                    <a:pt x="8070" y="19882"/>
                    <a:pt x="9257" y="18764"/>
                    <a:pt x="9732" y="17461"/>
                  </a:cubicBezTo>
                  <a:cubicBezTo>
                    <a:pt x="11156" y="18206"/>
                    <a:pt x="13055" y="18392"/>
                    <a:pt x="14716" y="17833"/>
                  </a:cubicBezTo>
                  <a:cubicBezTo>
                    <a:pt x="17327" y="16902"/>
                    <a:pt x="18752" y="14668"/>
                    <a:pt x="18040" y="12619"/>
                  </a:cubicBezTo>
                  <a:cubicBezTo>
                    <a:pt x="20413" y="11502"/>
                    <a:pt x="21600" y="9268"/>
                    <a:pt x="20413" y="7219"/>
                  </a:cubicBezTo>
                  <a:cubicBezTo>
                    <a:pt x="19938" y="6102"/>
                    <a:pt x="18989" y="5171"/>
                    <a:pt x="17565" y="4799"/>
                  </a:cubicBezTo>
                  <a:close/>
                </a:path>
              </a:pathLst>
            </a:custGeom>
            <a:solidFill>
              <a:srgbClr val="97CDB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4" name="Google Shape;454;p2"/>
            <p:cNvSpPr/>
            <p:nvPr/>
          </p:nvSpPr>
          <p:spPr>
            <a:xfrm>
              <a:off x="1343018" y="984290"/>
              <a:ext cx="31750" cy="20638"/>
            </a:xfrm>
            <a:custGeom>
              <a:rect b="b" l="l" r="r" t="t"/>
              <a:pathLst>
                <a:path extrusionOk="0" h="20622" w="21600">
                  <a:moveTo>
                    <a:pt x="18900" y="20622"/>
                  </a:moveTo>
                  <a:cubicBezTo>
                    <a:pt x="18900" y="18081"/>
                    <a:pt x="19800" y="16810"/>
                    <a:pt x="21600" y="14269"/>
                  </a:cubicBezTo>
                  <a:cubicBezTo>
                    <a:pt x="16200" y="1563"/>
                    <a:pt x="6300" y="-978"/>
                    <a:pt x="0" y="293"/>
                  </a:cubicBezTo>
                  <a:cubicBezTo>
                    <a:pt x="5400" y="1563"/>
                    <a:pt x="15300" y="12998"/>
                    <a:pt x="18900" y="20622"/>
                  </a:cubicBezTo>
                  <a:close/>
                </a:path>
              </a:pathLst>
            </a:cu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5" name="Google Shape;455;p2"/>
            <p:cNvSpPr/>
            <p:nvPr/>
          </p:nvSpPr>
          <p:spPr>
            <a:xfrm>
              <a:off x="1298568" y="1104945"/>
              <a:ext cx="30163" cy="12701"/>
            </a:xfrm>
            <a:custGeom>
              <a:rect b="b" l="l" r="r" t="t"/>
              <a:pathLst>
                <a:path extrusionOk="0" h="18594" w="21600">
                  <a:moveTo>
                    <a:pt x="18000" y="6480"/>
                  </a:moveTo>
                  <a:cubicBezTo>
                    <a:pt x="12600" y="8640"/>
                    <a:pt x="4500" y="6480"/>
                    <a:pt x="0" y="0"/>
                  </a:cubicBezTo>
                  <a:cubicBezTo>
                    <a:pt x="4500" y="15120"/>
                    <a:pt x="12600" y="21600"/>
                    <a:pt x="21600" y="17280"/>
                  </a:cubicBezTo>
                  <a:cubicBezTo>
                    <a:pt x="19800" y="15120"/>
                    <a:pt x="18900" y="10800"/>
                    <a:pt x="18000" y="6480"/>
                  </a:cubicBezTo>
                  <a:close/>
                </a:path>
              </a:pathLst>
            </a:cu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6" name="Google Shape;456;p2"/>
            <p:cNvSpPr/>
            <p:nvPr/>
          </p:nvSpPr>
          <p:spPr>
            <a:xfrm>
              <a:off x="1392231" y="1109707"/>
              <a:ext cx="53975" cy="53977"/>
            </a:xfrm>
            <a:custGeom>
              <a:rect b="b" l="l" r="r" t="t"/>
              <a:pathLst>
                <a:path extrusionOk="0" h="20790" w="20916">
                  <a:moveTo>
                    <a:pt x="17833" y="18655"/>
                  </a:moveTo>
                  <a:cubicBezTo>
                    <a:pt x="18335" y="17651"/>
                    <a:pt x="18837" y="16646"/>
                    <a:pt x="18335" y="15641"/>
                  </a:cubicBezTo>
                  <a:cubicBezTo>
                    <a:pt x="19340" y="15641"/>
                    <a:pt x="19842" y="15139"/>
                    <a:pt x="19842" y="14637"/>
                  </a:cubicBezTo>
                  <a:cubicBezTo>
                    <a:pt x="21349" y="13130"/>
                    <a:pt x="21349" y="10116"/>
                    <a:pt x="19340" y="8609"/>
                  </a:cubicBezTo>
                  <a:cubicBezTo>
                    <a:pt x="18837" y="8107"/>
                    <a:pt x="18335" y="8107"/>
                    <a:pt x="17833" y="8107"/>
                  </a:cubicBezTo>
                  <a:cubicBezTo>
                    <a:pt x="18837" y="6097"/>
                    <a:pt x="18335" y="4088"/>
                    <a:pt x="16828" y="2581"/>
                  </a:cubicBezTo>
                  <a:cubicBezTo>
                    <a:pt x="15321" y="1576"/>
                    <a:pt x="12809" y="1576"/>
                    <a:pt x="11302" y="2581"/>
                  </a:cubicBezTo>
                  <a:cubicBezTo>
                    <a:pt x="11302" y="2079"/>
                    <a:pt x="10800" y="1576"/>
                    <a:pt x="10298" y="1074"/>
                  </a:cubicBezTo>
                  <a:cubicBezTo>
                    <a:pt x="8289" y="-433"/>
                    <a:pt x="5777" y="-433"/>
                    <a:pt x="4270" y="1576"/>
                  </a:cubicBezTo>
                  <a:cubicBezTo>
                    <a:pt x="4270" y="2079"/>
                    <a:pt x="3768" y="2581"/>
                    <a:pt x="3768" y="3083"/>
                  </a:cubicBezTo>
                  <a:cubicBezTo>
                    <a:pt x="2763" y="3083"/>
                    <a:pt x="1758" y="3586"/>
                    <a:pt x="754" y="4590"/>
                  </a:cubicBezTo>
                  <a:cubicBezTo>
                    <a:pt x="-251" y="6097"/>
                    <a:pt x="-251" y="8609"/>
                    <a:pt x="754" y="10116"/>
                  </a:cubicBezTo>
                  <a:cubicBezTo>
                    <a:pt x="-251" y="11623"/>
                    <a:pt x="251" y="14134"/>
                    <a:pt x="1758" y="15139"/>
                  </a:cubicBezTo>
                  <a:cubicBezTo>
                    <a:pt x="2763" y="16144"/>
                    <a:pt x="4270" y="16646"/>
                    <a:pt x="5275" y="16144"/>
                  </a:cubicBezTo>
                  <a:cubicBezTo>
                    <a:pt x="5275" y="17651"/>
                    <a:pt x="5777" y="18655"/>
                    <a:pt x="6782" y="19660"/>
                  </a:cubicBezTo>
                  <a:cubicBezTo>
                    <a:pt x="8289" y="21167"/>
                    <a:pt x="10800" y="21167"/>
                    <a:pt x="12307" y="19660"/>
                  </a:cubicBezTo>
                  <a:cubicBezTo>
                    <a:pt x="13814" y="20665"/>
                    <a:pt x="16326" y="20162"/>
                    <a:pt x="17833" y="18655"/>
                  </a:cubicBezTo>
                  <a:close/>
                </a:path>
              </a:pathLst>
            </a:cu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7" name="Google Shape;457;p2"/>
            <p:cNvSpPr/>
            <p:nvPr/>
          </p:nvSpPr>
          <p:spPr>
            <a:xfrm>
              <a:off x="1393818" y="1133521"/>
              <a:ext cx="52388" cy="30163"/>
            </a:xfrm>
            <a:custGeom>
              <a:rect b="b" l="l" r="r" t="t"/>
              <a:pathLst>
                <a:path extrusionOk="0" h="20925" w="20741">
                  <a:moveTo>
                    <a:pt x="18104" y="11700"/>
                  </a:moveTo>
                  <a:cubicBezTo>
                    <a:pt x="19109" y="11700"/>
                    <a:pt x="19611" y="10800"/>
                    <a:pt x="19611" y="9900"/>
                  </a:cubicBezTo>
                  <a:cubicBezTo>
                    <a:pt x="21118" y="7200"/>
                    <a:pt x="21118" y="2700"/>
                    <a:pt x="19611" y="0"/>
                  </a:cubicBezTo>
                  <a:cubicBezTo>
                    <a:pt x="20113" y="2700"/>
                    <a:pt x="20113" y="5400"/>
                    <a:pt x="19109" y="7200"/>
                  </a:cubicBezTo>
                  <a:cubicBezTo>
                    <a:pt x="18606" y="8100"/>
                    <a:pt x="18104" y="8100"/>
                    <a:pt x="17602" y="9000"/>
                  </a:cubicBezTo>
                  <a:cubicBezTo>
                    <a:pt x="17602" y="10800"/>
                    <a:pt x="17602" y="12600"/>
                    <a:pt x="16597" y="13500"/>
                  </a:cubicBezTo>
                  <a:cubicBezTo>
                    <a:pt x="15592" y="16200"/>
                    <a:pt x="13583" y="17100"/>
                    <a:pt x="11574" y="15300"/>
                  </a:cubicBezTo>
                  <a:cubicBezTo>
                    <a:pt x="10067" y="18000"/>
                    <a:pt x="8058" y="18000"/>
                    <a:pt x="6551" y="15300"/>
                  </a:cubicBezTo>
                  <a:cubicBezTo>
                    <a:pt x="5546" y="13500"/>
                    <a:pt x="5044" y="11700"/>
                    <a:pt x="5044" y="9900"/>
                  </a:cubicBezTo>
                  <a:cubicBezTo>
                    <a:pt x="4039" y="9900"/>
                    <a:pt x="2532" y="9900"/>
                    <a:pt x="1527" y="8100"/>
                  </a:cubicBezTo>
                  <a:cubicBezTo>
                    <a:pt x="1025" y="7200"/>
                    <a:pt x="523" y="4500"/>
                    <a:pt x="523" y="2700"/>
                  </a:cubicBezTo>
                  <a:cubicBezTo>
                    <a:pt x="-482" y="5400"/>
                    <a:pt x="20" y="9000"/>
                    <a:pt x="1527" y="10800"/>
                  </a:cubicBezTo>
                  <a:cubicBezTo>
                    <a:pt x="2532" y="12600"/>
                    <a:pt x="4039" y="13500"/>
                    <a:pt x="5044" y="12600"/>
                  </a:cubicBezTo>
                  <a:cubicBezTo>
                    <a:pt x="5044" y="15300"/>
                    <a:pt x="5546" y="17100"/>
                    <a:pt x="6551" y="18900"/>
                  </a:cubicBezTo>
                  <a:cubicBezTo>
                    <a:pt x="8058" y="21600"/>
                    <a:pt x="10569" y="21600"/>
                    <a:pt x="12076" y="18900"/>
                  </a:cubicBezTo>
                  <a:cubicBezTo>
                    <a:pt x="13583" y="20700"/>
                    <a:pt x="16095" y="19800"/>
                    <a:pt x="17602" y="17100"/>
                  </a:cubicBezTo>
                  <a:cubicBezTo>
                    <a:pt x="18104" y="15300"/>
                    <a:pt x="18606" y="13500"/>
                    <a:pt x="18104" y="11700"/>
                  </a:cubicBezTo>
                  <a:close/>
                </a:path>
              </a:pathLst>
            </a:custGeom>
            <a:solidFill>
              <a:srgbClr val="3F847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8" name="Google Shape;458;p2"/>
            <p:cNvSpPr/>
            <p:nvPr/>
          </p:nvSpPr>
          <p:spPr>
            <a:xfrm>
              <a:off x="1431917" y="1119233"/>
              <a:ext cx="12700" cy="12701"/>
            </a:xfrm>
            <a:custGeom>
              <a:rect b="b" l="l" r="r" t="t"/>
              <a:pathLst>
                <a:path extrusionOk="0" h="21600" w="16687">
                  <a:moveTo>
                    <a:pt x="0" y="19200"/>
                  </a:moveTo>
                  <a:cubicBezTo>
                    <a:pt x="0" y="19200"/>
                    <a:pt x="5400" y="19200"/>
                    <a:pt x="10800" y="21600"/>
                  </a:cubicBezTo>
                  <a:cubicBezTo>
                    <a:pt x="21600" y="12000"/>
                    <a:pt x="16200" y="4800"/>
                    <a:pt x="5400" y="0"/>
                  </a:cubicBezTo>
                  <a:cubicBezTo>
                    <a:pt x="10800" y="4800"/>
                    <a:pt x="5400" y="14400"/>
                    <a:pt x="0" y="19200"/>
                  </a:cubicBezTo>
                  <a:close/>
                </a:path>
              </a:pathLst>
            </a:custGeom>
            <a:solidFill>
              <a:srgbClr val="48A842"/>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59" name="Google Shape;459;p2"/>
            <p:cNvSpPr/>
            <p:nvPr/>
          </p:nvSpPr>
          <p:spPr>
            <a:xfrm>
              <a:off x="1387468" y="1123996"/>
              <a:ext cx="12700" cy="12701"/>
            </a:xfrm>
            <a:custGeom>
              <a:rect b="b" l="l" r="r" t="t"/>
              <a:pathLst>
                <a:path extrusionOk="0" h="21600" w="19747">
                  <a:moveTo>
                    <a:pt x="19747" y="16800"/>
                  </a:moveTo>
                  <a:cubicBezTo>
                    <a:pt x="8947" y="12000"/>
                    <a:pt x="3547" y="4800"/>
                    <a:pt x="3547" y="0"/>
                  </a:cubicBezTo>
                  <a:cubicBezTo>
                    <a:pt x="-1853" y="7200"/>
                    <a:pt x="-1853" y="14400"/>
                    <a:pt x="8947" y="21600"/>
                  </a:cubicBezTo>
                  <a:cubicBezTo>
                    <a:pt x="14347" y="19200"/>
                    <a:pt x="14347" y="16800"/>
                    <a:pt x="19747" y="16800"/>
                  </a:cubicBezTo>
                  <a:close/>
                </a:path>
              </a:pathLst>
            </a:custGeom>
            <a:solidFill>
              <a:srgbClr val="48A842"/>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0" name="Google Shape;460;p2"/>
            <p:cNvSpPr/>
            <p:nvPr/>
          </p:nvSpPr>
          <p:spPr>
            <a:xfrm>
              <a:off x="2336788" y="1287514"/>
              <a:ext cx="12700" cy="12701"/>
            </a:xfrm>
            <a:custGeom>
              <a:rect b="b" l="l" r="r" t="t"/>
              <a:pathLst>
                <a:path extrusionOk="0" h="21600" w="21600">
                  <a:moveTo>
                    <a:pt x="9257" y="0"/>
                  </a:moveTo>
                  <a:cubicBezTo>
                    <a:pt x="9257" y="0"/>
                    <a:pt x="9257" y="0"/>
                    <a:pt x="9257" y="0"/>
                  </a:cubicBezTo>
                  <a:cubicBezTo>
                    <a:pt x="9257" y="3086"/>
                    <a:pt x="12343" y="3086"/>
                    <a:pt x="9257" y="9257"/>
                  </a:cubicBezTo>
                  <a:cubicBezTo>
                    <a:pt x="9257" y="12343"/>
                    <a:pt x="6171" y="12343"/>
                    <a:pt x="6171" y="15429"/>
                  </a:cubicBezTo>
                  <a:cubicBezTo>
                    <a:pt x="3086" y="15429"/>
                    <a:pt x="3086" y="15429"/>
                    <a:pt x="3086" y="15429"/>
                  </a:cubicBezTo>
                  <a:cubicBezTo>
                    <a:pt x="3086" y="15429"/>
                    <a:pt x="3086" y="15429"/>
                    <a:pt x="3086" y="15429"/>
                  </a:cubicBezTo>
                  <a:cubicBezTo>
                    <a:pt x="3086" y="12343"/>
                    <a:pt x="3086" y="12343"/>
                    <a:pt x="3086" y="12343"/>
                  </a:cubicBezTo>
                  <a:cubicBezTo>
                    <a:pt x="3086" y="12343"/>
                    <a:pt x="3086" y="12343"/>
                    <a:pt x="3086" y="18514"/>
                  </a:cubicBezTo>
                  <a:cubicBezTo>
                    <a:pt x="3086" y="18514"/>
                    <a:pt x="0" y="18514"/>
                    <a:pt x="0" y="21600"/>
                  </a:cubicBezTo>
                  <a:cubicBezTo>
                    <a:pt x="12343" y="18514"/>
                    <a:pt x="21600" y="12343"/>
                    <a:pt x="21600" y="9257"/>
                  </a:cubicBezTo>
                  <a:cubicBezTo>
                    <a:pt x="21600" y="6171"/>
                    <a:pt x="15429" y="3086"/>
                    <a:pt x="9257" y="0"/>
                  </a:cubicBezTo>
                </a:path>
              </a:pathLst>
            </a:custGeom>
            <a:solidFill>
              <a:srgbClr val="958E6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1" name="Google Shape;461;p2"/>
            <p:cNvSpPr/>
            <p:nvPr/>
          </p:nvSpPr>
          <p:spPr>
            <a:xfrm>
              <a:off x="2276463" y="1285927"/>
              <a:ext cx="66675" cy="15876"/>
            </a:xfrm>
            <a:custGeom>
              <a:rect b="b" l="l" r="r" t="t"/>
              <a:pathLst>
                <a:path extrusionOk="0" h="21600" w="21369">
                  <a:moveTo>
                    <a:pt x="11215" y="0"/>
                  </a:moveTo>
                  <a:cubicBezTo>
                    <a:pt x="11215" y="0"/>
                    <a:pt x="11215" y="0"/>
                    <a:pt x="11215" y="0"/>
                  </a:cubicBezTo>
                  <a:cubicBezTo>
                    <a:pt x="11215" y="12600"/>
                    <a:pt x="11215" y="12600"/>
                    <a:pt x="11215" y="12600"/>
                  </a:cubicBezTo>
                  <a:cubicBezTo>
                    <a:pt x="7062" y="12600"/>
                    <a:pt x="7062" y="12600"/>
                    <a:pt x="7062" y="12600"/>
                  </a:cubicBezTo>
                  <a:cubicBezTo>
                    <a:pt x="7062" y="12600"/>
                    <a:pt x="7062" y="12600"/>
                    <a:pt x="7062" y="12600"/>
                  </a:cubicBezTo>
                  <a:cubicBezTo>
                    <a:pt x="4154" y="12600"/>
                    <a:pt x="4154" y="12600"/>
                    <a:pt x="4154" y="12600"/>
                  </a:cubicBezTo>
                  <a:cubicBezTo>
                    <a:pt x="4154" y="1800"/>
                    <a:pt x="4154" y="1800"/>
                    <a:pt x="4154" y="1800"/>
                  </a:cubicBezTo>
                  <a:cubicBezTo>
                    <a:pt x="1662" y="3600"/>
                    <a:pt x="0" y="7200"/>
                    <a:pt x="0" y="10800"/>
                  </a:cubicBezTo>
                  <a:cubicBezTo>
                    <a:pt x="0" y="16200"/>
                    <a:pt x="4985" y="21600"/>
                    <a:pt x="11215" y="21600"/>
                  </a:cubicBezTo>
                  <a:cubicBezTo>
                    <a:pt x="14954" y="21600"/>
                    <a:pt x="17862" y="19800"/>
                    <a:pt x="19938" y="18000"/>
                  </a:cubicBezTo>
                  <a:cubicBezTo>
                    <a:pt x="19938" y="16200"/>
                    <a:pt x="20354" y="16200"/>
                    <a:pt x="20354" y="16200"/>
                  </a:cubicBezTo>
                  <a:cubicBezTo>
                    <a:pt x="20354" y="12600"/>
                    <a:pt x="20354" y="12600"/>
                    <a:pt x="20354" y="12600"/>
                  </a:cubicBezTo>
                  <a:cubicBezTo>
                    <a:pt x="20354" y="12600"/>
                    <a:pt x="20354" y="12600"/>
                    <a:pt x="20354" y="14400"/>
                  </a:cubicBezTo>
                  <a:cubicBezTo>
                    <a:pt x="20354" y="14400"/>
                    <a:pt x="20354" y="14400"/>
                    <a:pt x="20354" y="14400"/>
                  </a:cubicBezTo>
                  <a:cubicBezTo>
                    <a:pt x="20354" y="14400"/>
                    <a:pt x="20354" y="14400"/>
                    <a:pt x="20769" y="14400"/>
                  </a:cubicBezTo>
                  <a:cubicBezTo>
                    <a:pt x="20769" y="12600"/>
                    <a:pt x="21185" y="12600"/>
                    <a:pt x="21185" y="10800"/>
                  </a:cubicBezTo>
                  <a:cubicBezTo>
                    <a:pt x="21600" y="7200"/>
                    <a:pt x="21185" y="7200"/>
                    <a:pt x="21185" y="5400"/>
                  </a:cubicBezTo>
                  <a:cubicBezTo>
                    <a:pt x="21185" y="5400"/>
                    <a:pt x="21185" y="5400"/>
                    <a:pt x="21185" y="5400"/>
                  </a:cubicBezTo>
                  <a:cubicBezTo>
                    <a:pt x="19523" y="1800"/>
                    <a:pt x="15785" y="0"/>
                    <a:pt x="11215" y="0"/>
                  </a:cubicBezTo>
                </a:path>
              </a:pathLst>
            </a:custGeom>
            <a:solidFill>
              <a:srgbClr val="D6D6D7"/>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2" name="Google Shape;462;p2"/>
            <p:cNvSpPr/>
            <p:nvPr/>
          </p:nvSpPr>
          <p:spPr>
            <a:xfrm>
              <a:off x="2289163" y="1166860"/>
              <a:ext cx="33338" cy="128593"/>
            </a:xfrm>
            <a:custGeom>
              <a:rect b="b" l="l" r="r" t="t"/>
              <a:pathLst>
                <a:path extrusionOk="0" h="21600" w="21185">
                  <a:moveTo>
                    <a:pt x="19938" y="11345"/>
                  </a:moveTo>
                  <a:cubicBezTo>
                    <a:pt x="19108" y="11345"/>
                    <a:pt x="15785" y="12000"/>
                    <a:pt x="11631" y="12436"/>
                  </a:cubicBezTo>
                  <a:cubicBezTo>
                    <a:pt x="9138" y="0"/>
                    <a:pt x="9138" y="0"/>
                    <a:pt x="9138" y="0"/>
                  </a:cubicBezTo>
                  <a:cubicBezTo>
                    <a:pt x="831" y="0"/>
                    <a:pt x="831" y="0"/>
                    <a:pt x="831" y="0"/>
                  </a:cubicBezTo>
                  <a:cubicBezTo>
                    <a:pt x="0" y="21600"/>
                    <a:pt x="0" y="21600"/>
                    <a:pt x="0" y="21600"/>
                  </a:cubicBezTo>
                  <a:cubicBezTo>
                    <a:pt x="14123" y="21600"/>
                    <a:pt x="14123" y="21600"/>
                    <a:pt x="14123" y="21600"/>
                  </a:cubicBezTo>
                  <a:cubicBezTo>
                    <a:pt x="12462" y="14182"/>
                    <a:pt x="12462" y="14182"/>
                    <a:pt x="12462" y="14182"/>
                  </a:cubicBezTo>
                  <a:cubicBezTo>
                    <a:pt x="15785" y="13309"/>
                    <a:pt x="19938" y="12436"/>
                    <a:pt x="19938" y="12218"/>
                  </a:cubicBezTo>
                  <a:cubicBezTo>
                    <a:pt x="21600" y="12000"/>
                    <a:pt x="21600" y="11345"/>
                    <a:pt x="19938" y="11345"/>
                  </a:cubicBezTo>
                </a:path>
              </a:pathLst>
            </a:custGeom>
            <a:solidFill>
              <a:srgbClr val="9B5F0E"/>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3" name="Google Shape;463;p2"/>
            <p:cNvSpPr/>
            <p:nvPr/>
          </p:nvSpPr>
          <p:spPr>
            <a:xfrm>
              <a:off x="2298688" y="1166860"/>
              <a:ext cx="22225" cy="119068"/>
            </a:xfrm>
            <a:custGeom>
              <a:rect b="b" l="l" r="r" t="t"/>
              <a:pathLst>
                <a:path extrusionOk="0" h="21600" w="21600">
                  <a:moveTo>
                    <a:pt x="10800" y="19957"/>
                  </a:moveTo>
                  <a:cubicBezTo>
                    <a:pt x="12000" y="21600"/>
                    <a:pt x="12000" y="21600"/>
                    <a:pt x="12000" y="21600"/>
                  </a:cubicBezTo>
                  <a:cubicBezTo>
                    <a:pt x="12000" y="21600"/>
                    <a:pt x="12000" y="21600"/>
                    <a:pt x="12000" y="21600"/>
                  </a:cubicBezTo>
                  <a:cubicBezTo>
                    <a:pt x="10800" y="19957"/>
                    <a:pt x="10800" y="19957"/>
                    <a:pt x="10800" y="19957"/>
                  </a:cubicBezTo>
                  <a:moveTo>
                    <a:pt x="21600" y="13148"/>
                  </a:moveTo>
                  <a:cubicBezTo>
                    <a:pt x="21600" y="13148"/>
                    <a:pt x="20400" y="13148"/>
                    <a:pt x="20400" y="13148"/>
                  </a:cubicBezTo>
                  <a:cubicBezTo>
                    <a:pt x="20400" y="13383"/>
                    <a:pt x="16800" y="13852"/>
                    <a:pt x="14400" y="14557"/>
                  </a:cubicBezTo>
                  <a:cubicBezTo>
                    <a:pt x="16800" y="13852"/>
                    <a:pt x="20400" y="13383"/>
                    <a:pt x="20400" y="13148"/>
                  </a:cubicBezTo>
                  <a:cubicBezTo>
                    <a:pt x="20400" y="13148"/>
                    <a:pt x="21600" y="13148"/>
                    <a:pt x="21600" y="13148"/>
                  </a:cubicBezTo>
                  <a:moveTo>
                    <a:pt x="4800" y="0"/>
                  </a:moveTo>
                  <a:cubicBezTo>
                    <a:pt x="0" y="0"/>
                    <a:pt x="0" y="0"/>
                    <a:pt x="0" y="0"/>
                  </a:cubicBezTo>
                  <a:cubicBezTo>
                    <a:pt x="4800" y="0"/>
                    <a:pt x="4800" y="0"/>
                    <a:pt x="4800" y="0"/>
                  </a:cubicBezTo>
                  <a:cubicBezTo>
                    <a:pt x="8400" y="13383"/>
                    <a:pt x="8400" y="13383"/>
                    <a:pt x="8400" y="13383"/>
                  </a:cubicBezTo>
                  <a:cubicBezTo>
                    <a:pt x="14400" y="12913"/>
                    <a:pt x="19200" y="12209"/>
                    <a:pt x="20400" y="12209"/>
                  </a:cubicBezTo>
                  <a:cubicBezTo>
                    <a:pt x="20400" y="12209"/>
                    <a:pt x="20400" y="12209"/>
                    <a:pt x="20400" y="12209"/>
                  </a:cubicBezTo>
                  <a:cubicBezTo>
                    <a:pt x="21600" y="12209"/>
                    <a:pt x="21600" y="12443"/>
                    <a:pt x="21600" y="12443"/>
                  </a:cubicBezTo>
                  <a:cubicBezTo>
                    <a:pt x="21600" y="12443"/>
                    <a:pt x="21600" y="12209"/>
                    <a:pt x="20400" y="12209"/>
                  </a:cubicBezTo>
                  <a:cubicBezTo>
                    <a:pt x="20400" y="12209"/>
                    <a:pt x="20400" y="12209"/>
                    <a:pt x="20400" y="12209"/>
                  </a:cubicBezTo>
                  <a:cubicBezTo>
                    <a:pt x="19200" y="12209"/>
                    <a:pt x="14400" y="12913"/>
                    <a:pt x="9600" y="13383"/>
                  </a:cubicBezTo>
                  <a:cubicBezTo>
                    <a:pt x="4800" y="0"/>
                    <a:pt x="4800" y="0"/>
                    <a:pt x="4800" y="0"/>
                  </a:cubicBezTo>
                </a:path>
              </a:pathLst>
            </a:custGeom>
            <a:solidFill>
              <a:srgbClr val="BCA999"/>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4" name="Google Shape;464;p2"/>
            <p:cNvSpPr/>
            <p:nvPr/>
          </p:nvSpPr>
          <p:spPr>
            <a:xfrm>
              <a:off x="2298688" y="1284339"/>
              <a:ext cx="12700" cy="12701"/>
            </a:xfrm>
            <a:custGeom>
              <a:rect b="b" l="l" r="r" t="t"/>
              <a:pathLst>
                <a:path extrusionOk="0" h="21600" w="21600">
                  <a:moveTo>
                    <a:pt x="21600" y="0"/>
                  </a:moveTo>
                  <a:cubicBezTo>
                    <a:pt x="21600" y="0"/>
                    <a:pt x="21600" y="0"/>
                    <a:pt x="21600" y="0"/>
                  </a:cubicBezTo>
                  <a:cubicBezTo>
                    <a:pt x="21600" y="21600"/>
                    <a:pt x="21600" y="21600"/>
                    <a:pt x="21600" y="21600"/>
                  </a:cubicBezTo>
                  <a:cubicBezTo>
                    <a:pt x="0" y="21600"/>
                    <a:pt x="0" y="21600"/>
                    <a:pt x="0" y="21600"/>
                  </a:cubicBezTo>
                  <a:cubicBezTo>
                    <a:pt x="0" y="21600"/>
                    <a:pt x="0" y="21600"/>
                    <a:pt x="0" y="21600"/>
                  </a:cubicBezTo>
                  <a:cubicBezTo>
                    <a:pt x="21600" y="21600"/>
                    <a:pt x="21600" y="21600"/>
                    <a:pt x="21600" y="21600"/>
                  </a:cubicBezTo>
                  <a:cubicBezTo>
                    <a:pt x="21600" y="0"/>
                    <a:pt x="21600" y="0"/>
                    <a:pt x="21600" y="0"/>
                  </a:cubicBezTo>
                </a:path>
              </a:pathLst>
            </a:custGeom>
            <a:solidFill>
              <a:srgbClr val="9E8E8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5" name="Google Shape;465;p2"/>
            <p:cNvSpPr/>
            <p:nvPr/>
          </p:nvSpPr>
          <p:spPr>
            <a:xfrm>
              <a:off x="2298688" y="1166860"/>
              <a:ext cx="22225" cy="128593"/>
            </a:xfrm>
            <a:custGeom>
              <a:rect b="b" l="l" r="r" t="t"/>
              <a:pathLst>
                <a:path extrusionOk="0" h="21600" w="21600">
                  <a:moveTo>
                    <a:pt x="4800" y="0"/>
                  </a:moveTo>
                  <a:cubicBezTo>
                    <a:pt x="0" y="0"/>
                    <a:pt x="0" y="0"/>
                    <a:pt x="0" y="0"/>
                  </a:cubicBezTo>
                  <a:cubicBezTo>
                    <a:pt x="0" y="21600"/>
                    <a:pt x="0" y="21600"/>
                    <a:pt x="0" y="21600"/>
                  </a:cubicBezTo>
                  <a:cubicBezTo>
                    <a:pt x="12000" y="21600"/>
                    <a:pt x="12000" y="21600"/>
                    <a:pt x="12000" y="21600"/>
                  </a:cubicBezTo>
                  <a:cubicBezTo>
                    <a:pt x="12000" y="20073"/>
                    <a:pt x="12000" y="20073"/>
                    <a:pt x="12000" y="20073"/>
                  </a:cubicBezTo>
                  <a:cubicBezTo>
                    <a:pt x="10800" y="18545"/>
                    <a:pt x="10800" y="18545"/>
                    <a:pt x="10800" y="18545"/>
                  </a:cubicBezTo>
                  <a:cubicBezTo>
                    <a:pt x="9600" y="14182"/>
                    <a:pt x="9600" y="14182"/>
                    <a:pt x="9600" y="14182"/>
                  </a:cubicBezTo>
                  <a:cubicBezTo>
                    <a:pt x="10800" y="13964"/>
                    <a:pt x="12000" y="13745"/>
                    <a:pt x="14400" y="13527"/>
                  </a:cubicBezTo>
                  <a:cubicBezTo>
                    <a:pt x="16800" y="12873"/>
                    <a:pt x="20400" y="12436"/>
                    <a:pt x="20400" y="12218"/>
                  </a:cubicBezTo>
                  <a:cubicBezTo>
                    <a:pt x="20400" y="12218"/>
                    <a:pt x="21600" y="12218"/>
                    <a:pt x="21600" y="12218"/>
                  </a:cubicBezTo>
                  <a:cubicBezTo>
                    <a:pt x="21600" y="12000"/>
                    <a:pt x="21600" y="11782"/>
                    <a:pt x="21600" y="11564"/>
                  </a:cubicBezTo>
                  <a:cubicBezTo>
                    <a:pt x="21600" y="11564"/>
                    <a:pt x="21600" y="11345"/>
                    <a:pt x="20400" y="11345"/>
                  </a:cubicBezTo>
                  <a:cubicBezTo>
                    <a:pt x="20400" y="11345"/>
                    <a:pt x="20400" y="11345"/>
                    <a:pt x="20400" y="11345"/>
                  </a:cubicBezTo>
                  <a:cubicBezTo>
                    <a:pt x="19200" y="11345"/>
                    <a:pt x="14400" y="12000"/>
                    <a:pt x="8400" y="12436"/>
                  </a:cubicBezTo>
                  <a:cubicBezTo>
                    <a:pt x="4800" y="0"/>
                    <a:pt x="4800" y="0"/>
                    <a:pt x="4800" y="0"/>
                  </a:cubicBezTo>
                </a:path>
              </a:pathLst>
            </a:custGeom>
            <a:solidFill>
              <a:srgbClr val="723F0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6" name="Google Shape;466;p2"/>
            <p:cNvSpPr/>
            <p:nvPr/>
          </p:nvSpPr>
          <p:spPr>
            <a:xfrm>
              <a:off x="2205026" y="1076369"/>
              <a:ext cx="163511" cy="147643"/>
            </a:xfrm>
            <a:custGeom>
              <a:rect b="b" l="l" r="r" t="t"/>
              <a:pathLst>
                <a:path extrusionOk="0" h="20604" w="20667">
                  <a:moveTo>
                    <a:pt x="20416" y="7360"/>
                  </a:moveTo>
                  <a:cubicBezTo>
                    <a:pt x="20089" y="6271"/>
                    <a:pt x="19271" y="5363"/>
                    <a:pt x="18453" y="5000"/>
                  </a:cubicBezTo>
                  <a:cubicBezTo>
                    <a:pt x="18453" y="4274"/>
                    <a:pt x="18453" y="3730"/>
                    <a:pt x="18126" y="3004"/>
                  </a:cubicBezTo>
                  <a:cubicBezTo>
                    <a:pt x="17307" y="826"/>
                    <a:pt x="15016" y="-263"/>
                    <a:pt x="13053" y="644"/>
                  </a:cubicBezTo>
                  <a:cubicBezTo>
                    <a:pt x="12398" y="826"/>
                    <a:pt x="11907" y="1370"/>
                    <a:pt x="11580" y="1915"/>
                  </a:cubicBezTo>
                  <a:cubicBezTo>
                    <a:pt x="10435" y="281"/>
                    <a:pt x="8471" y="-445"/>
                    <a:pt x="6835" y="281"/>
                  </a:cubicBezTo>
                  <a:cubicBezTo>
                    <a:pt x="5035" y="1007"/>
                    <a:pt x="4053" y="3004"/>
                    <a:pt x="4380" y="5000"/>
                  </a:cubicBezTo>
                  <a:cubicBezTo>
                    <a:pt x="3726" y="5000"/>
                    <a:pt x="3071" y="5000"/>
                    <a:pt x="2416" y="5363"/>
                  </a:cubicBezTo>
                  <a:cubicBezTo>
                    <a:pt x="453" y="6271"/>
                    <a:pt x="-529" y="8631"/>
                    <a:pt x="289" y="10990"/>
                  </a:cubicBezTo>
                  <a:cubicBezTo>
                    <a:pt x="453" y="11535"/>
                    <a:pt x="780" y="12079"/>
                    <a:pt x="1271" y="12624"/>
                  </a:cubicBezTo>
                  <a:cubicBezTo>
                    <a:pt x="944" y="13531"/>
                    <a:pt x="944" y="14621"/>
                    <a:pt x="1271" y="15710"/>
                  </a:cubicBezTo>
                  <a:cubicBezTo>
                    <a:pt x="1926" y="17706"/>
                    <a:pt x="3889" y="18795"/>
                    <a:pt x="5689" y="18432"/>
                  </a:cubicBezTo>
                  <a:cubicBezTo>
                    <a:pt x="6671" y="20247"/>
                    <a:pt x="8798" y="21155"/>
                    <a:pt x="10598" y="20247"/>
                  </a:cubicBezTo>
                  <a:cubicBezTo>
                    <a:pt x="11744" y="19703"/>
                    <a:pt x="12562" y="18614"/>
                    <a:pt x="12889" y="17343"/>
                  </a:cubicBezTo>
                  <a:cubicBezTo>
                    <a:pt x="13871" y="18069"/>
                    <a:pt x="15180" y="18251"/>
                    <a:pt x="16489" y="17706"/>
                  </a:cubicBezTo>
                  <a:cubicBezTo>
                    <a:pt x="18289" y="16799"/>
                    <a:pt x="19271" y="14621"/>
                    <a:pt x="18780" y="12624"/>
                  </a:cubicBezTo>
                  <a:cubicBezTo>
                    <a:pt x="20416" y="11535"/>
                    <a:pt x="21071" y="9357"/>
                    <a:pt x="20416" y="7360"/>
                  </a:cubicBezTo>
                  <a:close/>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7" name="Google Shape;467;p2"/>
            <p:cNvSpPr/>
            <p:nvPr/>
          </p:nvSpPr>
          <p:spPr>
            <a:xfrm>
              <a:off x="2254238" y="1079544"/>
              <a:ext cx="114299" cy="144468"/>
            </a:xfrm>
            <a:custGeom>
              <a:rect b="b" l="l" r="r" t="t"/>
              <a:pathLst>
                <a:path extrusionOk="0" h="20768" w="21014">
                  <a:moveTo>
                    <a:pt x="17802" y="4799"/>
                  </a:moveTo>
                  <a:cubicBezTo>
                    <a:pt x="17802" y="4054"/>
                    <a:pt x="17802" y="3495"/>
                    <a:pt x="17327" y="2751"/>
                  </a:cubicBezTo>
                  <a:cubicBezTo>
                    <a:pt x="16378" y="702"/>
                    <a:pt x="13530" y="-415"/>
                    <a:pt x="10919" y="144"/>
                  </a:cubicBezTo>
                  <a:cubicBezTo>
                    <a:pt x="12580" y="330"/>
                    <a:pt x="14242" y="1261"/>
                    <a:pt x="14954" y="2564"/>
                  </a:cubicBezTo>
                  <a:cubicBezTo>
                    <a:pt x="15191" y="3309"/>
                    <a:pt x="15191" y="3868"/>
                    <a:pt x="15191" y="4613"/>
                  </a:cubicBezTo>
                  <a:cubicBezTo>
                    <a:pt x="16378" y="4985"/>
                    <a:pt x="17327" y="5730"/>
                    <a:pt x="17802" y="6847"/>
                  </a:cubicBezTo>
                  <a:cubicBezTo>
                    <a:pt x="18989" y="8709"/>
                    <a:pt x="17802" y="10944"/>
                    <a:pt x="15666" y="11875"/>
                  </a:cubicBezTo>
                  <a:cubicBezTo>
                    <a:pt x="16378" y="13923"/>
                    <a:pt x="14954" y="16157"/>
                    <a:pt x="12580" y="16902"/>
                  </a:cubicBezTo>
                  <a:cubicBezTo>
                    <a:pt x="10919" y="17461"/>
                    <a:pt x="9020" y="17275"/>
                    <a:pt x="7596" y="16530"/>
                  </a:cubicBezTo>
                  <a:cubicBezTo>
                    <a:pt x="7358" y="17833"/>
                    <a:pt x="6171" y="18951"/>
                    <a:pt x="4510" y="19323"/>
                  </a:cubicBezTo>
                  <a:cubicBezTo>
                    <a:pt x="2848" y="19882"/>
                    <a:pt x="1424" y="19695"/>
                    <a:pt x="0" y="19137"/>
                  </a:cubicBezTo>
                  <a:cubicBezTo>
                    <a:pt x="1424" y="20626"/>
                    <a:pt x="4035" y="21185"/>
                    <a:pt x="6409" y="20440"/>
                  </a:cubicBezTo>
                  <a:cubicBezTo>
                    <a:pt x="8070" y="19882"/>
                    <a:pt x="9257" y="18764"/>
                    <a:pt x="9732" y="17461"/>
                  </a:cubicBezTo>
                  <a:cubicBezTo>
                    <a:pt x="11156" y="18206"/>
                    <a:pt x="13055" y="18392"/>
                    <a:pt x="14954" y="17833"/>
                  </a:cubicBezTo>
                  <a:cubicBezTo>
                    <a:pt x="17565" y="16902"/>
                    <a:pt x="18989" y="14668"/>
                    <a:pt x="18277" y="12619"/>
                  </a:cubicBezTo>
                  <a:cubicBezTo>
                    <a:pt x="20651" y="11502"/>
                    <a:pt x="21600" y="9268"/>
                    <a:pt x="20651" y="7219"/>
                  </a:cubicBezTo>
                  <a:cubicBezTo>
                    <a:pt x="20176" y="6102"/>
                    <a:pt x="18989" y="5171"/>
                    <a:pt x="17802" y="4799"/>
                  </a:cubicBezTo>
                  <a:close/>
                </a:path>
              </a:pathLst>
            </a:custGeom>
            <a:solidFill>
              <a:srgbClr val="336B5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8" name="Google Shape;468;p2"/>
            <p:cNvSpPr/>
            <p:nvPr/>
          </p:nvSpPr>
          <p:spPr>
            <a:xfrm>
              <a:off x="2265351" y="1076369"/>
              <a:ext cx="31750" cy="20638"/>
            </a:xfrm>
            <a:custGeom>
              <a:rect b="b" l="l" r="r" t="t"/>
              <a:pathLst>
                <a:path extrusionOk="0" h="19944" w="21600">
                  <a:moveTo>
                    <a:pt x="18144" y="19944"/>
                  </a:moveTo>
                  <a:cubicBezTo>
                    <a:pt x="19008" y="17403"/>
                    <a:pt x="19872" y="16132"/>
                    <a:pt x="21600" y="13591"/>
                  </a:cubicBezTo>
                  <a:cubicBezTo>
                    <a:pt x="15552" y="885"/>
                    <a:pt x="6912" y="-1656"/>
                    <a:pt x="0" y="885"/>
                  </a:cubicBezTo>
                  <a:cubicBezTo>
                    <a:pt x="6048" y="885"/>
                    <a:pt x="14688" y="12320"/>
                    <a:pt x="18144" y="19944"/>
                  </a:cubicBezTo>
                  <a:close/>
                </a:path>
              </a:pathLst>
            </a:custGeom>
            <a:solidFill>
              <a:srgbClr val="336B5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69" name="Google Shape;469;p2"/>
            <p:cNvSpPr/>
            <p:nvPr/>
          </p:nvSpPr>
          <p:spPr>
            <a:xfrm>
              <a:off x="2220901" y="1197024"/>
              <a:ext cx="28575" cy="12701"/>
            </a:xfrm>
            <a:custGeom>
              <a:rect b="b" l="l" r="r" t="t"/>
              <a:pathLst>
                <a:path extrusionOk="0" h="18684" w="21600">
                  <a:moveTo>
                    <a:pt x="17843" y="5891"/>
                  </a:moveTo>
                  <a:cubicBezTo>
                    <a:pt x="12209" y="7855"/>
                    <a:pt x="4696" y="7855"/>
                    <a:pt x="0" y="0"/>
                  </a:cubicBezTo>
                  <a:cubicBezTo>
                    <a:pt x="4696" y="13745"/>
                    <a:pt x="13148" y="21600"/>
                    <a:pt x="21600" y="17673"/>
                  </a:cubicBezTo>
                  <a:cubicBezTo>
                    <a:pt x="20661" y="13745"/>
                    <a:pt x="18783" y="9818"/>
                    <a:pt x="17843" y="5891"/>
                  </a:cubicBezTo>
                  <a:close/>
                </a:path>
              </a:pathLst>
            </a:custGeom>
            <a:solidFill>
              <a:srgbClr val="336B5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0" name="Google Shape;470;p2"/>
            <p:cNvSpPr/>
            <p:nvPr/>
          </p:nvSpPr>
          <p:spPr>
            <a:xfrm>
              <a:off x="2312976" y="1200199"/>
              <a:ext cx="55562" cy="53977"/>
            </a:xfrm>
            <a:custGeom>
              <a:rect b="b" l="l" r="r" t="t"/>
              <a:pathLst>
                <a:path extrusionOk="0" h="20626" w="20648">
                  <a:moveTo>
                    <a:pt x="17305" y="18491"/>
                  </a:moveTo>
                  <a:cubicBezTo>
                    <a:pt x="17796" y="17989"/>
                    <a:pt x="18287" y="16482"/>
                    <a:pt x="18287" y="15477"/>
                  </a:cubicBezTo>
                  <a:cubicBezTo>
                    <a:pt x="18777" y="15477"/>
                    <a:pt x="19268" y="14975"/>
                    <a:pt x="19759" y="14473"/>
                  </a:cubicBezTo>
                  <a:cubicBezTo>
                    <a:pt x="21232" y="12966"/>
                    <a:pt x="20741" y="10454"/>
                    <a:pt x="19268" y="8947"/>
                  </a:cubicBezTo>
                  <a:cubicBezTo>
                    <a:pt x="18777" y="8445"/>
                    <a:pt x="18287" y="7943"/>
                    <a:pt x="17305" y="7943"/>
                  </a:cubicBezTo>
                  <a:cubicBezTo>
                    <a:pt x="18287" y="5933"/>
                    <a:pt x="17796" y="3924"/>
                    <a:pt x="16323" y="2919"/>
                  </a:cubicBezTo>
                  <a:cubicBezTo>
                    <a:pt x="14850" y="1412"/>
                    <a:pt x="12887" y="1412"/>
                    <a:pt x="11414" y="2417"/>
                  </a:cubicBezTo>
                  <a:cubicBezTo>
                    <a:pt x="10923" y="1915"/>
                    <a:pt x="10923" y="1412"/>
                    <a:pt x="9941" y="910"/>
                  </a:cubicBezTo>
                  <a:cubicBezTo>
                    <a:pt x="8468" y="-597"/>
                    <a:pt x="6014" y="-95"/>
                    <a:pt x="4541" y="1412"/>
                  </a:cubicBezTo>
                  <a:cubicBezTo>
                    <a:pt x="4050" y="1915"/>
                    <a:pt x="3559" y="2417"/>
                    <a:pt x="3559" y="2919"/>
                  </a:cubicBezTo>
                  <a:cubicBezTo>
                    <a:pt x="2577" y="3422"/>
                    <a:pt x="1596" y="3924"/>
                    <a:pt x="1105" y="4426"/>
                  </a:cubicBezTo>
                  <a:cubicBezTo>
                    <a:pt x="-368" y="5933"/>
                    <a:pt x="-368" y="8445"/>
                    <a:pt x="1105" y="9952"/>
                  </a:cubicBezTo>
                  <a:cubicBezTo>
                    <a:pt x="123" y="11459"/>
                    <a:pt x="123" y="13970"/>
                    <a:pt x="2087" y="15477"/>
                  </a:cubicBezTo>
                  <a:cubicBezTo>
                    <a:pt x="3068" y="15980"/>
                    <a:pt x="4050" y="16482"/>
                    <a:pt x="5523" y="15980"/>
                  </a:cubicBezTo>
                  <a:cubicBezTo>
                    <a:pt x="5523" y="17487"/>
                    <a:pt x="6014" y="18491"/>
                    <a:pt x="6996" y="19496"/>
                  </a:cubicBezTo>
                  <a:cubicBezTo>
                    <a:pt x="8468" y="21003"/>
                    <a:pt x="10432" y="21003"/>
                    <a:pt x="11905" y="19496"/>
                  </a:cubicBezTo>
                  <a:cubicBezTo>
                    <a:pt x="13868" y="20501"/>
                    <a:pt x="15832" y="19998"/>
                    <a:pt x="17305" y="18491"/>
                  </a:cubicBezTo>
                  <a:close/>
                </a:path>
              </a:pathLst>
            </a:cu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1" name="Google Shape;471;p2"/>
            <p:cNvSpPr/>
            <p:nvPr/>
          </p:nvSpPr>
          <p:spPr>
            <a:xfrm>
              <a:off x="2314563" y="1225600"/>
              <a:ext cx="53975" cy="28576"/>
            </a:xfrm>
            <a:custGeom>
              <a:rect b="b" l="l" r="r" t="t"/>
              <a:pathLst>
                <a:path extrusionOk="0" h="20896" w="20730">
                  <a:moveTo>
                    <a:pt x="18272" y="11270"/>
                  </a:moveTo>
                  <a:cubicBezTo>
                    <a:pt x="18774" y="11270"/>
                    <a:pt x="19277" y="10330"/>
                    <a:pt x="19779" y="9391"/>
                  </a:cubicBezTo>
                  <a:cubicBezTo>
                    <a:pt x="21286" y="6574"/>
                    <a:pt x="20784" y="2817"/>
                    <a:pt x="19779" y="0"/>
                  </a:cubicBezTo>
                  <a:cubicBezTo>
                    <a:pt x="20281" y="1878"/>
                    <a:pt x="19779" y="4696"/>
                    <a:pt x="18774" y="6574"/>
                  </a:cubicBezTo>
                  <a:cubicBezTo>
                    <a:pt x="18774" y="7513"/>
                    <a:pt x="18272" y="8452"/>
                    <a:pt x="17770" y="8452"/>
                  </a:cubicBezTo>
                  <a:cubicBezTo>
                    <a:pt x="17770" y="10330"/>
                    <a:pt x="17267" y="12209"/>
                    <a:pt x="16765" y="13148"/>
                  </a:cubicBezTo>
                  <a:cubicBezTo>
                    <a:pt x="15258" y="15965"/>
                    <a:pt x="13249" y="16904"/>
                    <a:pt x="11742" y="15026"/>
                  </a:cubicBezTo>
                  <a:cubicBezTo>
                    <a:pt x="10235" y="17843"/>
                    <a:pt x="8226" y="17843"/>
                    <a:pt x="6719" y="15026"/>
                  </a:cubicBezTo>
                  <a:cubicBezTo>
                    <a:pt x="5714" y="14087"/>
                    <a:pt x="5212" y="11270"/>
                    <a:pt x="5212" y="9391"/>
                  </a:cubicBezTo>
                  <a:cubicBezTo>
                    <a:pt x="3705" y="9391"/>
                    <a:pt x="2700" y="9391"/>
                    <a:pt x="1695" y="7513"/>
                  </a:cubicBezTo>
                  <a:cubicBezTo>
                    <a:pt x="691" y="6574"/>
                    <a:pt x="188" y="4696"/>
                    <a:pt x="188" y="1878"/>
                  </a:cubicBezTo>
                  <a:cubicBezTo>
                    <a:pt x="-314" y="5635"/>
                    <a:pt x="188" y="8452"/>
                    <a:pt x="1695" y="11270"/>
                  </a:cubicBezTo>
                  <a:cubicBezTo>
                    <a:pt x="2700" y="12209"/>
                    <a:pt x="3705" y="13148"/>
                    <a:pt x="5212" y="12209"/>
                  </a:cubicBezTo>
                  <a:cubicBezTo>
                    <a:pt x="5212" y="15026"/>
                    <a:pt x="5714" y="16904"/>
                    <a:pt x="6719" y="18783"/>
                  </a:cubicBezTo>
                  <a:cubicBezTo>
                    <a:pt x="8226" y="21600"/>
                    <a:pt x="10235" y="21600"/>
                    <a:pt x="11742" y="18783"/>
                  </a:cubicBezTo>
                  <a:cubicBezTo>
                    <a:pt x="13751" y="20661"/>
                    <a:pt x="15760" y="19722"/>
                    <a:pt x="17267" y="16904"/>
                  </a:cubicBezTo>
                  <a:cubicBezTo>
                    <a:pt x="17770" y="15965"/>
                    <a:pt x="18272" y="13148"/>
                    <a:pt x="18272" y="11270"/>
                  </a:cubicBezTo>
                  <a:close/>
                </a:path>
              </a:pathLst>
            </a:custGeom>
            <a:solidFill>
              <a:srgbClr val="336B5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2" name="Google Shape;472;p2"/>
            <p:cNvSpPr/>
            <p:nvPr/>
          </p:nvSpPr>
          <p:spPr>
            <a:xfrm>
              <a:off x="2352663" y="1209724"/>
              <a:ext cx="12700" cy="12701"/>
            </a:xfrm>
            <a:custGeom>
              <a:rect b="b" l="l" r="r" t="t"/>
              <a:pathLst>
                <a:path extrusionOk="0" h="21600" w="16687">
                  <a:moveTo>
                    <a:pt x="0" y="21600"/>
                  </a:moveTo>
                  <a:cubicBezTo>
                    <a:pt x="5400" y="21600"/>
                    <a:pt x="5400" y="21600"/>
                    <a:pt x="10800" y="21600"/>
                  </a:cubicBezTo>
                  <a:cubicBezTo>
                    <a:pt x="21600" y="12000"/>
                    <a:pt x="16200" y="4800"/>
                    <a:pt x="5400" y="0"/>
                  </a:cubicBezTo>
                  <a:cubicBezTo>
                    <a:pt x="10800" y="4800"/>
                    <a:pt x="5400" y="16800"/>
                    <a:pt x="0" y="21600"/>
                  </a:cubicBezTo>
                  <a:close/>
                </a:path>
              </a:pathLst>
            </a:custGeom>
            <a:solidFill>
              <a:srgbClr val="48A842"/>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3" name="Google Shape;473;p2"/>
            <p:cNvSpPr/>
            <p:nvPr/>
          </p:nvSpPr>
          <p:spPr>
            <a:xfrm>
              <a:off x="2309801" y="1214486"/>
              <a:ext cx="12700" cy="12701"/>
            </a:xfrm>
            <a:custGeom>
              <a:rect b="b" l="l" r="r" t="t"/>
              <a:pathLst>
                <a:path extrusionOk="0" h="21600" w="16687">
                  <a:moveTo>
                    <a:pt x="16687" y="16800"/>
                  </a:moveTo>
                  <a:cubicBezTo>
                    <a:pt x="11287" y="12000"/>
                    <a:pt x="487" y="4800"/>
                    <a:pt x="5887" y="0"/>
                  </a:cubicBezTo>
                  <a:cubicBezTo>
                    <a:pt x="-4913" y="7200"/>
                    <a:pt x="487" y="14400"/>
                    <a:pt x="11287" y="21600"/>
                  </a:cubicBezTo>
                  <a:cubicBezTo>
                    <a:pt x="11287" y="19200"/>
                    <a:pt x="16687" y="16800"/>
                    <a:pt x="16687" y="16800"/>
                  </a:cubicBezTo>
                  <a:close/>
                </a:path>
              </a:pathLst>
            </a:custGeom>
            <a:solidFill>
              <a:srgbClr val="48A842"/>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4" name="Google Shape;474;p2"/>
            <p:cNvSpPr/>
            <p:nvPr/>
          </p:nvSpPr>
          <p:spPr>
            <a:xfrm>
              <a:off x="2779698" y="1314504"/>
              <a:ext cx="69850" cy="15876"/>
            </a:xfrm>
            <a:custGeom>
              <a:rect b="b" l="l" r="r" t="t"/>
              <a:pathLst>
                <a:path extrusionOk="0" h="21600" w="21600">
                  <a:moveTo>
                    <a:pt x="10604" y="0"/>
                  </a:moveTo>
                  <a:cubicBezTo>
                    <a:pt x="9818" y="0"/>
                    <a:pt x="9033" y="0"/>
                    <a:pt x="8247" y="0"/>
                  </a:cubicBezTo>
                  <a:cubicBezTo>
                    <a:pt x="8247" y="11631"/>
                    <a:pt x="8247" y="11631"/>
                    <a:pt x="8247" y="11631"/>
                  </a:cubicBezTo>
                  <a:cubicBezTo>
                    <a:pt x="2749" y="11631"/>
                    <a:pt x="2749" y="11631"/>
                    <a:pt x="2749" y="11631"/>
                  </a:cubicBezTo>
                  <a:cubicBezTo>
                    <a:pt x="2749" y="3323"/>
                    <a:pt x="2749" y="3323"/>
                    <a:pt x="2749" y="3323"/>
                  </a:cubicBezTo>
                  <a:cubicBezTo>
                    <a:pt x="1178" y="4985"/>
                    <a:pt x="0" y="8308"/>
                    <a:pt x="0" y="9969"/>
                  </a:cubicBezTo>
                  <a:cubicBezTo>
                    <a:pt x="0" y="16615"/>
                    <a:pt x="4713" y="21600"/>
                    <a:pt x="10604" y="21600"/>
                  </a:cubicBezTo>
                  <a:cubicBezTo>
                    <a:pt x="16495" y="21600"/>
                    <a:pt x="21600" y="16615"/>
                    <a:pt x="21600" y="9969"/>
                  </a:cubicBezTo>
                  <a:cubicBezTo>
                    <a:pt x="21600" y="4985"/>
                    <a:pt x="16495" y="0"/>
                    <a:pt x="10604" y="0"/>
                  </a:cubicBezTo>
                </a:path>
              </a:pathLst>
            </a:custGeom>
            <a:solidFill>
              <a:srgbClr val="D6D6D7"/>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5" name="Google Shape;475;p2"/>
            <p:cNvSpPr/>
            <p:nvPr/>
          </p:nvSpPr>
          <p:spPr>
            <a:xfrm>
              <a:off x="2732074" y="1036679"/>
              <a:ext cx="125411" cy="225434"/>
            </a:xfrm>
            <a:custGeom>
              <a:rect b="b" l="l" r="r" t="t"/>
              <a:pathLst>
                <a:path extrusionOk="0" h="21600" w="18125">
                  <a:moveTo>
                    <a:pt x="16515" y="4966"/>
                  </a:moveTo>
                  <a:cubicBezTo>
                    <a:pt x="19896" y="10924"/>
                    <a:pt x="18206" y="21600"/>
                    <a:pt x="9002" y="21600"/>
                  </a:cubicBezTo>
                  <a:cubicBezTo>
                    <a:pt x="-14" y="21600"/>
                    <a:pt x="-1704" y="10924"/>
                    <a:pt x="1489" y="4966"/>
                  </a:cubicBezTo>
                  <a:cubicBezTo>
                    <a:pt x="3367" y="1738"/>
                    <a:pt x="6373" y="0"/>
                    <a:pt x="9002" y="0"/>
                  </a:cubicBezTo>
                  <a:cubicBezTo>
                    <a:pt x="11819" y="0"/>
                    <a:pt x="14825" y="1738"/>
                    <a:pt x="16515" y="4966"/>
                  </a:cubicBezTo>
                </a:path>
              </a:pathLst>
            </a:custGeom>
            <a:solidFill>
              <a:srgbClr val="336B5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6" name="Google Shape;476;p2"/>
            <p:cNvSpPr/>
            <p:nvPr/>
          </p:nvSpPr>
          <p:spPr>
            <a:xfrm>
              <a:off x="2732074" y="1030329"/>
              <a:ext cx="125411" cy="225434"/>
            </a:xfrm>
            <a:custGeom>
              <a:rect b="b" l="l" r="r" t="t"/>
              <a:pathLst>
                <a:path extrusionOk="0" h="21600" w="18125">
                  <a:moveTo>
                    <a:pt x="16515" y="4966"/>
                  </a:moveTo>
                  <a:cubicBezTo>
                    <a:pt x="19896" y="10924"/>
                    <a:pt x="18206" y="21600"/>
                    <a:pt x="9002" y="21600"/>
                  </a:cubicBezTo>
                  <a:cubicBezTo>
                    <a:pt x="-14" y="21600"/>
                    <a:pt x="-1704" y="10924"/>
                    <a:pt x="1489" y="4966"/>
                  </a:cubicBezTo>
                  <a:cubicBezTo>
                    <a:pt x="3367" y="1738"/>
                    <a:pt x="6373" y="0"/>
                    <a:pt x="9002" y="0"/>
                  </a:cubicBezTo>
                  <a:cubicBezTo>
                    <a:pt x="11819" y="0"/>
                    <a:pt x="14825" y="1738"/>
                    <a:pt x="16515" y="4966"/>
                  </a:cubicBezTo>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7" name="Google Shape;477;p2"/>
            <p:cNvSpPr/>
            <p:nvPr/>
          </p:nvSpPr>
          <p:spPr>
            <a:xfrm>
              <a:off x="2779698" y="1031917"/>
              <a:ext cx="77787" cy="230196"/>
            </a:xfrm>
            <a:custGeom>
              <a:rect b="b" l="l" r="r" t="t"/>
              <a:pathLst>
                <a:path extrusionOk="0" h="21600" w="18648">
                  <a:moveTo>
                    <a:pt x="15965" y="4854"/>
                  </a:moveTo>
                  <a:cubicBezTo>
                    <a:pt x="13774" y="2184"/>
                    <a:pt x="9704" y="485"/>
                    <a:pt x="5635" y="0"/>
                  </a:cubicBezTo>
                  <a:cubicBezTo>
                    <a:pt x="8139" y="971"/>
                    <a:pt x="14713" y="20387"/>
                    <a:pt x="0" y="21357"/>
                  </a:cubicBezTo>
                  <a:cubicBezTo>
                    <a:pt x="1252" y="21479"/>
                    <a:pt x="2191" y="21600"/>
                    <a:pt x="3443" y="21600"/>
                  </a:cubicBezTo>
                  <a:cubicBezTo>
                    <a:pt x="18783" y="21600"/>
                    <a:pt x="21600" y="10921"/>
                    <a:pt x="15965" y="4854"/>
                  </a:cubicBezTo>
                </a:path>
              </a:pathLst>
            </a:custGeom>
            <a:solidFill>
              <a:schemeClr val="accent1"/>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8" name="Google Shape;478;p2"/>
            <p:cNvSpPr/>
            <p:nvPr/>
          </p:nvSpPr>
          <p:spPr>
            <a:xfrm>
              <a:off x="2770173" y="1170035"/>
              <a:ext cx="44450" cy="152406"/>
            </a:xfrm>
            <a:custGeom>
              <a:rect b="b" l="l" r="r" t="t"/>
              <a:pathLst>
                <a:path extrusionOk="0" h="21600" w="20887">
                  <a:moveTo>
                    <a:pt x="9093" y="366"/>
                  </a:moveTo>
                  <a:cubicBezTo>
                    <a:pt x="8493" y="6590"/>
                    <a:pt x="8493" y="6590"/>
                    <a:pt x="8493" y="6590"/>
                  </a:cubicBezTo>
                  <a:cubicBezTo>
                    <a:pt x="6093" y="6041"/>
                    <a:pt x="1293" y="5308"/>
                    <a:pt x="693" y="5125"/>
                  </a:cubicBezTo>
                  <a:cubicBezTo>
                    <a:pt x="-507" y="5125"/>
                    <a:pt x="93" y="5492"/>
                    <a:pt x="693" y="5675"/>
                  </a:cubicBezTo>
                  <a:cubicBezTo>
                    <a:pt x="1293" y="5675"/>
                    <a:pt x="6093" y="6956"/>
                    <a:pt x="8493" y="7688"/>
                  </a:cubicBezTo>
                  <a:cubicBezTo>
                    <a:pt x="8493" y="21600"/>
                    <a:pt x="8493" y="21600"/>
                    <a:pt x="8493" y="21600"/>
                  </a:cubicBezTo>
                  <a:cubicBezTo>
                    <a:pt x="16893" y="21600"/>
                    <a:pt x="16893" y="21600"/>
                    <a:pt x="16893" y="21600"/>
                  </a:cubicBezTo>
                  <a:cubicBezTo>
                    <a:pt x="15693" y="9885"/>
                    <a:pt x="15693" y="9885"/>
                    <a:pt x="15693" y="9885"/>
                  </a:cubicBezTo>
                  <a:cubicBezTo>
                    <a:pt x="17493" y="9153"/>
                    <a:pt x="19893" y="8603"/>
                    <a:pt x="20493" y="8603"/>
                  </a:cubicBezTo>
                  <a:cubicBezTo>
                    <a:pt x="21093" y="8420"/>
                    <a:pt x="21093" y="7871"/>
                    <a:pt x="19893" y="7871"/>
                  </a:cubicBezTo>
                  <a:cubicBezTo>
                    <a:pt x="19293" y="7871"/>
                    <a:pt x="17493" y="8237"/>
                    <a:pt x="15693" y="8603"/>
                  </a:cubicBezTo>
                  <a:cubicBezTo>
                    <a:pt x="13893" y="366"/>
                    <a:pt x="13893" y="366"/>
                    <a:pt x="13893" y="366"/>
                  </a:cubicBezTo>
                  <a:cubicBezTo>
                    <a:pt x="13893" y="366"/>
                    <a:pt x="13293" y="0"/>
                    <a:pt x="11493" y="0"/>
                  </a:cubicBezTo>
                  <a:cubicBezTo>
                    <a:pt x="9693" y="0"/>
                    <a:pt x="9093" y="366"/>
                    <a:pt x="9093" y="366"/>
                  </a:cubicBezTo>
                </a:path>
              </a:pathLst>
            </a:custGeom>
            <a:solidFill>
              <a:srgbClr val="9B5F0E"/>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79" name="Google Shape;479;p2"/>
            <p:cNvSpPr/>
            <p:nvPr/>
          </p:nvSpPr>
          <p:spPr>
            <a:xfrm>
              <a:off x="2806685" y="1224012"/>
              <a:ext cx="12700" cy="12701"/>
            </a:xfrm>
            <a:custGeom>
              <a:rect b="b" l="l" r="r" t="t"/>
              <a:pathLst>
                <a:path extrusionOk="0" h="21600" w="21600">
                  <a:moveTo>
                    <a:pt x="21600" y="0"/>
                  </a:moveTo>
                  <a:cubicBezTo>
                    <a:pt x="10800" y="0"/>
                    <a:pt x="10800" y="0"/>
                    <a:pt x="0" y="21600"/>
                  </a:cubicBezTo>
                  <a:cubicBezTo>
                    <a:pt x="0" y="21600"/>
                    <a:pt x="0" y="21600"/>
                    <a:pt x="0" y="21600"/>
                  </a:cubicBezTo>
                  <a:cubicBezTo>
                    <a:pt x="10800" y="0"/>
                    <a:pt x="10800" y="0"/>
                    <a:pt x="21600" y="0"/>
                  </a:cubicBezTo>
                  <a:moveTo>
                    <a:pt x="21600" y="0"/>
                  </a:moveTo>
                  <a:cubicBezTo>
                    <a:pt x="21600" y="0"/>
                    <a:pt x="21600" y="0"/>
                    <a:pt x="21600" y="0"/>
                  </a:cubicBezTo>
                  <a:cubicBezTo>
                    <a:pt x="21600" y="0"/>
                    <a:pt x="21600" y="0"/>
                    <a:pt x="21600" y="0"/>
                  </a:cubicBezTo>
                </a:path>
              </a:pathLst>
            </a:custGeom>
            <a:solidFill>
              <a:srgbClr val="356F2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80" name="Google Shape;480;p2"/>
            <p:cNvSpPr/>
            <p:nvPr/>
          </p:nvSpPr>
          <p:spPr>
            <a:xfrm>
              <a:off x="2795573" y="1170035"/>
              <a:ext cx="19050" cy="152406"/>
            </a:xfrm>
            <a:custGeom>
              <a:rect b="b" l="l" r="r" t="t"/>
              <a:pathLst>
                <a:path extrusionOk="0" h="21600" w="20800">
                  <a:moveTo>
                    <a:pt x="0" y="0"/>
                  </a:moveTo>
                  <a:cubicBezTo>
                    <a:pt x="0" y="21600"/>
                    <a:pt x="0" y="21600"/>
                    <a:pt x="0" y="21600"/>
                  </a:cubicBezTo>
                  <a:cubicBezTo>
                    <a:pt x="11520" y="21600"/>
                    <a:pt x="11520" y="21600"/>
                    <a:pt x="11520" y="21600"/>
                  </a:cubicBezTo>
                  <a:cubicBezTo>
                    <a:pt x="8640" y="9885"/>
                    <a:pt x="8640" y="9885"/>
                    <a:pt x="8640" y="9885"/>
                  </a:cubicBezTo>
                  <a:cubicBezTo>
                    <a:pt x="11520" y="9336"/>
                    <a:pt x="15840" y="8969"/>
                    <a:pt x="17280" y="8786"/>
                  </a:cubicBezTo>
                  <a:cubicBezTo>
                    <a:pt x="18720" y="8603"/>
                    <a:pt x="18720" y="8603"/>
                    <a:pt x="20160" y="8603"/>
                  </a:cubicBezTo>
                  <a:cubicBezTo>
                    <a:pt x="20160" y="8603"/>
                    <a:pt x="20160" y="8603"/>
                    <a:pt x="20160" y="8603"/>
                  </a:cubicBezTo>
                  <a:cubicBezTo>
                    <a:pt x="20160" y="8603"/>
                    <a:pt x="20160" y="8603"/>
                    <a:pt x="20160" y="8603"/>
                  </a:cubicBezTo>
                  <a:cubicBezTo>
                    <a:pt x="20160" y="8603"/>
                    <a:pt x="20160" y="8603"/>
                    <a:pt x="20160" y="8603"/>
                  </a:cubicBezTo>
                  <a:cubicBezTo>
                    <a:pt x="20160" y="8420"/>
                    <a:pt x="20160" y="8420"/>
                    <a:pt x="20160" y="8420"/>
                  </a:cubicBezTo>
                  <a:cubicBezTo>
                    <a:pt x="21600" y="8237"/>
                    <a:pt x="20160" y="8054"/>
                    <a:pt x="20160" y="7871"/>
                  </a:cubicBezTo>
                  <a:cubicBezTo>
                    <a:pt x="18720" y="7871"/>
                    <a:pt x="18720" y="7871"/>
                    <a:pt x="18720" y="7871"/>
                  </a:cubicBezTo>
                  <a:cubicBezTo>
                    <a:pt x="18720" y="7871"/>
                    <a:pt x="18720" y="7871"/>
                    <a:pt x="18720" y="7871"/>
                  </a:cubicBezTo>
                  <a:cubicBezTo>
                    <a:pt x="17280" y="7871"/>
                    <a:pt x="12960" y="8237"/>
                    <a:pt x="8640" y="8603"/>
                  </a:cubicBezTo>
                  <a:cubicBezTo>
                    <a:pt x="8640" y="8603"/>
                    <a:pt x="8640" y="8603"/>
                    <a:pt x="8640" y="8603"/>
                  </a:cubicBezTo>
                  <a:cubicBezTo>
                    <a:pt x="8640" y="8603"/>
                    <a:pt x="8640" y="8603"/>
                    <a:pt x="8640" y="8603"/>
                  </a:cubicBezTo>
                  <a:cubicBezTo>
                    <a:pt x="8640" y="8603"/>
                    <a:pt x="8640" y="8603"/>
                    <a:pt x="8640" y="8603"/>
                  </a:cubicBezTo>
                  <a:cubicBezTo>
                    <a:pt x="5760" y="4942"/>
                    <a:pt x="5760" y="4942"/>
                    <a:pt x="5760" y="4942"/>
                  </a:cubicBezTo>
                  <a:cubicBezTo>
                    <a:pt x="4320" y="366"/>
                    <a:pt x="4320" y="366"/>
                    <a:pt x="4320" y="366"/>
                  </a:cubicBezTo>
                  <a:cubicBezTo>
                    <a:pt x="4320" y="366"/>
                    <a:pt x="4320" y="366"/>
                    <a:pt x="4320" y="366"/>
                  </a:cubicBezTo>
                  <a:cubicBezTo>
                    <a:pt x="4320" y="366"/>
                    <a:pt x="2880" y="183"/>
                    <a:pt x="0" y="0"/>
                  </a:cubicBezTo>
                </a:path>
              </a:pathLst>
            </a:custGeom>
            <a:solidFill>
              <a:srgbClr val="723F0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81" name="Google Shape;481;p2"/>
            <p:cNvSpPr/>
            <p:nvPr/>
          </p:nvSpPr>
          <p:spPr>
            <a:xfrm>
              <a:off x="1836728" y="1366893"/>
              <a:ext cx="69850" cy="15876"/>
            </a:xfrm>
            <a:custGeom>
              <a:rect b="b" l="l" r="r" t="t"/>
              <a:pathLst>
                <a:path extrusionOk="0" h="21600" w="21600">
                  <a:moveTo>
                    <a:pt x="10800" y="0"/>
                  </a:moveTo>
                  <a:cubicBezTo>
                    <a:pt x="10000" y="0"/>
                    <a:pt x="8800" y="0"/>
                    <a:pt x="8000" y="0"/>
                  </a:cubicBezTo>
                  <a:cubicBezTo>
                    <a:pt x="8000" y="12600"/>
                    <a:pt x="8000" y="12600"/>
                    <a:pt x="8000" y="12600"/>
                  </a:cubicBezTo>
                  <a:cubicBezTo>
                    <a:pt x="2400" y="12600"/>
                    <a:pt x="2400" y="12600"/>
                    <a:pt x="2400" y="12600"/>
                  </a:cubicBezTo>
                  <a:cubicBezTo>
                    <a:pt x="2400" y="3600"/>
                    <a:pt x="2400" y="3600"/>
                    <a:pt x="2400" y="3600"/>
                  </a:cubicBezTo>
                  <a:cubicBezTo>
                    <a:pt x="800" y="5400"/>
                    <a:pt x="0" y="9000"/>
                    <a:pt x="0" y="10800"/>
                  </a:cubicBezTo>
                  <a:cubicBezTo>
                    <a:pt x="0" y="18000"/>
                    <a:pt x="4800" y="21600"/>
                    <a:pt x="10800" y="21600"/>
                  </a:cubicBezTo>
                  <a:cubicBezTo>
                    <a:pt x="16800" y="21600"/>
                    <a:pt x="21600" y="18000"/>
                    <a:pt x="21600" y="10800"/>
                  </a:cubicBezTo>
                  <a:cubicBezTo>
                    <a:pt x="21600" y="5400"/>
                    <a:pt x="16800" y="0"/>
                    <a:pt x="10800" y="0"/>
                  </a:cubicBezTo>
                </a:path>
              </a:pathLst>
            </a:custGeom>
            <a:solidFill>
              <a:srgbClr val="958E6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82" name="Google Shape;482;p2"/>
            <p:cNvSpPr/>
            <p:nvPr/>
          </p:nvSpPr>
          <p:spPr>
            <a:xfrm>
              <a:off x="1790691" y="1090656"/>
              <a:ext cx="123824" cy="225434"/>
            </a:xfrm>
            <a:custGeom>
              <a:rect b="b" l="l" r="r" t="t"/>
              <a:pathLst>
                <a:path extrusionOk="0" h="21600" w="18237">
                  <a:moveTo>
                    <a:pt x="16698" y="4966"/>
                  </a:moveTo>
                  <a:cubicBezTo>
                    <a:pt x="19919" y="10924"/>
                    <a:pt x="18403" y="21600"/>
                    <a:pt x="9119" y="21600"/>
                  </a:cubicBezTo>
                  <a:cubicBezTo>
                    <a:pt x="-165" y="21600"/>
                    <a:pt x="-1681" y="10924"/>
                    <a:pt x="1540" y="4966"/>
                  </a:cubicBezTo>
                  <a:cubicBezTo>
                    <a:pt x="3245" y="1738"/>
                    <a:pt x="6466" y="0"/>
                    <a:pt x="9119" y="0"/>
                  </a:cubicBezTo>
                  <a:cubicBezTo>
                    <a:pt x="11772" y="0"/>
                    <a:pt x="14993" y="1738"/>
                    <a:pt x="16698" y="4966"/>
                  </a:cubicBezTo>
                </a:path>
              </a:pathLst>
            </a:custGeom>
            <a:solidFill>
              <a:srgbClr val="3F847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83" name="Google Shape;483;p2"/>
            <p:cNvSpPr/>
            <p:nvPr/>
          </p:nvSpPr>
          <p:spPr>
            <a:xfrm>
              <a:off x="1790691" y="1084306"/>
              <a:ext cx="123824" cy="225434"/>
            </a:xfrm>
            <a:custGeom>
              <a:rect b="b" l="l" r="r" t="t"/>
              <a:pathLst>
                <a:path extrusionOk="0" h="21600" w="18237">
                  <a:moveTo>
                    <a:pt x="16698" y="4966"/>
                  </a:moveTo>
                  <a:cubicBezTo>
                    <a:pt x="19919" y="10924"/>
                    <a:pt x="18403" y="21600"/>
                    <a:pt x="9119" y="21600"/>
                  </a:cubicBezTo>
                  <a:cubicBezTo>
                    <a:pt x="-165" y="21600"/>
                    <a:pt x="-1681" y="10924"/>
                    <a:pt x="1540" y="4966"/>
                  </a:cubicBezTo>
                  <a:cubicBezTo>
                    <a:pt x="3245" y="1738"/>
                    <a:pt x="6466" y="0"/>
                    <a:pt x="9119" y="0"/>
                  </a:cubicBezTo>
                  <a:cubicBezTo>
                    <a:pt x="11772" y="0"/>
                    <a:pt x="14993" y="1738"/>
                    <a:pt x="16698" y="4966"/>
                  </a:cubicBezTo>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84" name="Google Shape;484;p2"/>
            <p:cNvSpPr/>
            <p:nvPr/>
          </p:nvSpPr>
          <p:spPr>
            <a:xfrm>
              <a:off x="1838315" y="1085894"/>
              <a:ext cx="76200" cy="230196"/>
            </a:xfrm>
            <a:custGeom>
              <a:rect b="b" l="l" r="r" t="t"/>
              <a:pathLst>
                <a:path extrusionOk="0" h="21600" w="18781">
                  <a:moveTo>
                    <a:pt x="16200" y="4854"/>
                  </a:moveTo>
                  <a:cubicBezTo>
                    <a:pt x="13659" y="2063"/>
                    <a:pt x="9529" y="485"/>
                    <a:pt x="5718" y="0"/>
                  </a:cubicBezTo>
                  <a:cubicBezTo>
                    <a:pt x="7941" y="849"/>
                    <a:pt x="14929" y="20387"/>
                    <a:pt x="0" y="21357"/>
                  </a:cubicBezTo>
                  <a:cubicBezTo>
                    <a:pt x="953" y="21479"/>
                    <a:pt x="2224" y="21600"/>
                    <a:pt x="3494" y="21600"/>
                  </a:cubicBezTo>
                  <a:cubicBezTo>
                    <a:pt x="19059" y="21600"/>
                    <a:pt x="21600" y="10800"/>
                    <a:pt x="16200" y="4854"/>
                  </a:cubicBezTo>
                </a:path>
              </a:pathLst>
            </a:custGeom>
            <a:solidFill>
              <a:schemeClr val="accent4"/>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85" name="Google Shape;485;p2"/>
            <p:cNvSpPr/>
            <p:nvPr/>
          </p:nvSpPr>
          <p:spPr>
            <a:xfrm>
              <a:off x="1827203" y="1222425"/>
              <a:ext cx="44450" cy="152406"/>
            </a:xfrm>
            <a:custGeom>
              <a:rect b="b" l="l" r="r" t="t"/>
              <a:pathLst>
                <a:path extrusionOk="0" h="21600" w="20924">
                  <a:moveTo>
                    <a:pt x="9352" y="366"/>
                  </a:moveTo>
                  <a:cubicBezTo>
                    <a:pt x="8735" y="6590"/>
                    <a:pt x="8735" y="6590"/>
                    <a:pt x="8735" y="6590"/>
                  </a:cubicBezTo>
                  <a:cubicBezTo>
                    <a:pt x="5649" y="6041"/>
                    <a:pt x="1329" y="5125"/>
                    <a:pt x="712" y="5125"/>
                  </a:cubicBezTo>
                  <a:cubicBezTo>
                    <a:pt x="-522" y="5125"/>
                    <a:pt x="95" y="5308"/>
                    <a:pt x="712" y="5492"/>
                  </a:cubicBezTo>
                  <a:cubicBezTo>
                    <a:pt x="1329" y="5675"/>
                    <a:pt x="5649" y="6956"/>
                    <a:pt x="8735" y="7688"/>
                  </a:cubicBezTo>
                  <a:cubicBezTo>
                    <a:pt x="8118" y="21600"/>
                    <a:pt x="8118" y="21600"/>
                    <a:pt x="8118" y="21600"/>
                  </a:cubicBezTo>
                  <a:cubicBezTo>
                    <a:pt x="16758" y="21600"/>
                    <a:pt x="16758" y="21600"/>
                    <a:pt x="16758" y="21600"/>
                  </a:cubicBezTo>
                  <a:cubicBezTo>
                    <a:pt x="16141" y="9885"/>
                    <a:pt x="16141" y="9885"/>
                    <a:pt x="16141" y="9885"/>
                  </a:cubicBezTo>
                  <a:cubicBezTo>
                    <a:pt x="17992" y="9153"/>
                    <a:pt x="19844" y="8603"/>
                    <a:pt x="20461" y="8420"/>
                  </a:cubicBezTo>
                  <a:cubicBezTo>
                    <a:pt x="21078" y="8237"/>
                    <a:pt x="21078" y="7871"/>
                    <a:pt x="20461" y="7871"/>
                  </a:cubicBezTo>
                  <a:cubicBezTo>
                    <a:pt x="19844" y="7871"/>
                    <a:pt x="17992" y="8237"/>
                    <a:pt x="15524" y="8603"/>
                  </a:cubicBezTo>
                  <a:cubicBezTo>
                    <a:pt x="13672" y="366"/>
                    <a:pt x="13672" y="366"/>
                    <a:pt x="13672" y="366"/>
                  </a:cubicBezTo>
                  <a:cubicBezTo>
                    <a:pt x="13672" y="366"/>
                    <a:pt x="13055" y="0"/>
                    <a:pt x="11821" y="0"/>
                  </a:cubicBezTo>
                  <a:cubicBezTo>
                    <a:pt x="9969" y="0"/>
                    <a:pt x="9352" y="366"/>
                    <a:pt x="9352" y="366"/>
                  </a:cubicBezTo>
                </a:path>
              </a:pathLst>
            </a:custGeom>
            <a:solidFill>
              <a:srgbClr val="9B5F0E"/>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sp>
          <p:nvSpPr>
            <p:cNvPr id="486" name="Google Shape;486;p2"/>
            <p:cNvSpPr/>
            <p:nvPr/>
          </p:nvSpPr>
          <p:spPr>
            <a:xfrm>
              <a:off x="1852603" y="1222425"/>
              <a:ext cx="20637" cy="152406"/>
            </a:xfrm>
            <a:custGeom>
              <a:rect b="b" l="l" r="r" t="t"/>
              <a:pathLst>
                <a:path extrusionOk="0" h="21600" w="21600">
                  <a:moveTo>
                    <a:pt x="0" y="0"/>
                  </a:moveTo>
                  <a:cubicBezTo>
                    <a:pt x="1440" y="21600"/>
                    <a:pt x="1440" y="21600"/>
                    <a:pt x="1440" y="21600"/>
                  </a:cubicBezTo>
                  <a:cubicBezTo>
                    <a:pt x="11520" y="21600"/>
                    <a:pt x="11520" y="21600"/>
                    <a:pt x="11520" y="21600"/>
                  </a:cubicBezTo>
                  <a:cubicBezTo>
                    <a:pt x="10080" y="9885"/>
                    <a:pt x="10080" y="9885"/>
                    <a:pt x="10080" y="9885"/>
                  </a:cubicBezTo>
                  <a:cubicBezTo>
                    <a:pt x="12960" y="9336"/>
                    <a:pt x="15840" y="8969"/>
                    <a:pt x="18720" y="8786"/>
                  </a:cubicBezTo>
                  <a:cubicBezTo>
                    <a:pt x="18720" y="8603"/>
                    <a:pt x="20160" y="8420"/>
                    <a:pt x="20160" y="8420"/>
                  </a:cubicBezTo>
                  <a:cubicBezTo>
                    <a:pt x="21600" y="8237"/>
                    <a:pt x="21600" y="8237"/>
                    <a:pt x="21600" y="8237"/>
                  </a:cubicBezTo>
                  <a:cubicBezTo>
                    <a:pt x="21600" y="8237"/>
                    <a:pt x="21600" y="7871"/>
                    <a:pt x="20160" y="7871"/>
                  </a:cubicBezTo>
                  <a:cubicBezTo>
                    <a:pt x="20160" y="7871"/>
                    <a:pt x="20160" y="7871"/>
                    <a:pt x="20160" y="7871"/>
                  </a:cubicBezTo>
                  <a:cubicBezTo>
                    <a:pt x="20160" y="7871"/>
                    <a:pt x="20160" y="7871"/>
                    <a:pt x="20160" y="7871"/>
                  </a:cubicBezTo>
                  <a:cubicBezTo>
                    <a:pt x="18720" y="7871"/>
                    <a:pt x="14400" y="8237"/>
                    <a:pt x="8640" y="8603"/>
                  </a:cubicBezTo>
                  <a:cubicBezTo>
                    <a:pt x="8640" y="8603"/>
                    <a:pt x="8640" y="8603"/>
                    <a:pt x="8640" y="8603"/>
                  </a:cubicBezTo>
                  <a:cubicBezTo>
                    <a:pt x="8640" y="8603"/>
                    <a:pt x="8640" y="8603"/>
                    <a:pt x="8640" y="8603"/>
                  </a:cubicBezTo>
                  <a:cubicBezTo>
                    <a:pt x="8640" y="8603"/>
                    <a:pt x="8640" y="8603"/>
                    <a:pt x="8640" y="8603"/>
                  </a:cubicBezTo>
                  <a:cubicBezTo>
                    <a:pt x="7200" y="4942"/>
                    <a:pt x="7200" y="4942"/>
                    <a:pt x="7200" y="4942"/>
                  </a:cubicBezTo>
                  <a:cubicBezTo>
                    <a:pt x="4320" y="366"/>
                    <a:pt x="4320" y="366"/>
                    <a:pt x="4320" y="366"/>
                  </a:cubicBezTo>
                  <a:cubicBezTo>
                    <a:pt x="4320" y="366"/>
                    <a:pt x="4320" y="366"/>
                    <a:pt x="4320" y="366"/>
                  </a:cubicBezTo>
                  <a:cubicBezTo>
                    <a:pt x="4320" y="366"/>
                    <a:pt x="2880" y="0"/>
                    <a:pt x="0" y="0"/>
                  </a:cubicBezTo>
                </a:path>
              </a:pathLst>
            </a:custGeom>
            <a:solidFill>
              <a:srgbClr val="723F08"/>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Julius Sans One"/>
                <a:ea typeface="Julius Sans One"/>
                <a:cs typeface="Julius Sans One"/>
                <a:sym typeface="Julius Sans One"/>
              </a:endParaRPr>
            </a:p>
          </p:txBody>
        </p:sp>
      </p:grpSp>
      <p:sp>
        <p:nvSpPr>
          <p:cNvPr descr="data:image/png;base64,iVBORw0KGgoAAAANSUhEUgAAATAAAACOCAYAAAC2TFRCAAAAAXNSR0IArs4c6QAAIABJREFUeF7svWmMbdl1Hrb2OefOU926dWse39jvdTe7SXaLIkWZZGIFcRIHRgAaSBwYSAIbAZL8UP4GiIQAsYEYgREJEBRYlmMHBgLJMqNIkBFLMSlRpJqk2GTP/brfVPM83brzPefs4Ftr7XNuvW6Orba6gapm8dVw69xz9l7722t961trG7r6uBqBqxG4GoGP6QiYj+l9X9321QhcjcDVCNAVgF0ZwdUIXI3Ax3YErgDsYzt1Vzd+NQJXI3AFYFc2cDUCVyPwsR2BKwD72E7d1Y1fjcDVCFwB2JUNXI3A1Qh8bEfgCsA+tlN3deNXI3A1AlcAdmUDVyNwNQIf2xG4ArCP7dRd3fjVCFyNwBWAXdnA1QhcjcDHdgSuAOxjO3VXN341AlcjcAVgVzZwNQJXI/CxHYGPJYBZa83XiPwmkXf4+LG3ukq0u7VraHHp8kRsybdzi6HFv49/0DTpLxZX5XUftY+tx8HleVr94Xfofs1j8n4fT47TB3zg7O6+vM/c/Ae80o/557vyupm56NJ8bf6oP1d7SF62+MQfPPn7J379I+3oR73/T/j798zj+8wbj/37jPvx/mEy942Zph1SZOlHPf9PeH9ztGhDum9v0I2IiCJjzL/19fOxBLCvWhtkju4VMrly1nrDIDCe16e+oWKRvF6PnylfKFjqEv5H+WKcfm3tpUGOS9ZSR2auUIqT37XbP3w2C1Ti1/aoc2kMy+Ufzwp+0PXd37vf4/tex7s8TyUir2Mu/axv0u+LuIUiUb/bN/z1kx9j4/SD7hbjhg+PnnjvQuE9f+L1+nIvhQIlXz/xKk/vr6c/L+TzP95A9fv8utjmeLzjAlnSi+QKY3PZw1y4jx7lKW9l9uUjHrOH5IdFIq8n4xbjWunLx1/CXz9pRz/o5vNP2NeP95Dpq37oPI7NW1/nxSNjxsd9oOPMP3fPTtb6NopCm4sv3c/7GIcbD/er/th15G+TGaSgkIsqlBtZGgxu01TPGBP+pM/7QV//kQKwL//WL2UzxXyp7w1K/f6gGNIoG/nkxVFsBmFsKENko8gUcoXMZL5SzOdz+VyQz3ieDSJrPROT5xaKjWTh2Tjmfz3f57HC/2O7oCgizGbsWRtFRMZPwYtfiJ953vvuKPz3Yx9y5fS9+E1+yIexno3wBnIj6ct9P/k6wk3hvtkgfbJkn5ir9LXW4Bl98tx7+nIvuA1rngAgfY3vyWs89zB6z7F+z//4RL6OG76Xa15+OPeeMs64B2P0T9ww6rj7FPnyyPxaT2ciJsK9uPmR99eb4OUWk7HY2eV9g0xgoyimmGJLUaxPje+sxcuNZyzFEX+POXaTbrwMz6V9cgPTBZ/8LR77iQn28W6Ee9DrXpr8dDwwp/K+qT1g/NyYeWqL7s8xpzwePH/p5PHQJOMt82Bjy2Nvo9jIUPhkTGwEqPyxa+BrawzmwVmEF8ejOIriyNonbZe8xGrE3mKxF/dU47+9jH5EAflhJvD7pVz+PPAyR5PF6tns9ET3WnW1f0H3hl8yX/rQAe0jBWD/2e///Xps+tcHYbjWDUfLIUWT5PuZOI6CoY0MQMrzjSGPAkuUM56X830vZ4zJ2NgGZMk3ZLDaYcZAH89Y63vkeZ6R/7CeYck2tmQplgXFP3mfjx/gEo+/enwAHVjGuAFt9JE4RnotS/AasMhgDhYris3MAKA8Q3g43FcMPMUrycBIsTDlTmP8Fp5R+s4Wf8Y/kwvxd1bf2eK6Y8/GYCAfxlq+K7wcl2dAj2PgAmEksTY8oIshinC/fGW8Wfre4r7gMRgCGPDGnEEABl8X18Ib83jjnmR74efHEgwCHQW8HmMSy/3gefFMWIy+55EfBHzNcDQCEOL9FJjwVxgg/JbRzOL3+tbk+x5GhH/Ht8z/4HEw3slkWQzK+LaVjhYMBpaCu9efYnxw8x6uRwbvF/FdyBAbi6t7xvME2AnPLXeHp4cR4Mc8oA4c+HpyZ7jOe9an+wHfPcyCn8Ho82DMeBR4fDHxfHnDs4C3TVzWWDdEsT69mNyU/ORJtFKbEduT12X9zLCczber+fJuszLxzlyl8XCuUtuYmZnfrVLp+BM00/2ww8qPBIDd/sf/cWU4yM2XisWVUq5408T2ekTxSmSoYQI/H1ubGdkIdmWMb4w15EdxnLGGMsYzGUMmILKBiY0PiGIgEyTwjDUANUYu8WbE+rBQGbjUYMbW9SUkG1+MYlOXwc793v18/Pc8uM4gYbr8p7AmB06wNDV2tVpYHi8TdghjsW42Qpkq+dv0vsduVl4hf+6WwKUvdGXIYzsQi61hgwSCARjimKEIb4ifGY8XuIwXvy2vvWSRYQHh5/g9PrBYx++VNwu9CzwtgAPLMrmMjQVA8f4AUQfc7nkZNwSTPeNR4Af8PiG8KwCdesl817i07k+8Xh2QGLLqaAjAjYOquxF9PzimCj4OhGSOeNoUH8eeiR8EI4jhY2BkNJerAjJl++FvBewBYjy6uKJHHlveGGqlc3PJEFNQFDvQrcQBHluzwvO4XYvJi9nx3+lFZUjdXKo16I0kMPfkvs7PKHuPh4DI80fFTK5TzOQPatnig1qu+KiWK62Xs7nHBVN42Cjldgv18nmzSf0v0hc/FI7sIwFga7/25dvk2b9ORM/HxjQs2VpEcSX2Tcn6XsEayoY2BnAZ3/cMrB22CgOIYQQyPWwU2HOw7sR4DBtRsuJiMlgfMDJ88kT4skv9wA+GEPnQrf4Hv3bMQJIXXQI8tpnUA2KEvXTxBIF48cUcCsgaka9SAP1hMyeuyPvep3sa5wDpwBGGlaOfmMMxdskwmvh3HMAAIrJaecDZA+HfR7z3M8iIsyG+jqCBQyz1EBgw9cfsMchmArcJAIb3DQIAocffAxxxfXz4XsDvm4LTGLADqOAQybzrAAjgi0vG/+o+ol6huxEH6IJVurThVom34SyAnTAdXQZnQVb5dGCh3q9DDH5DzKV41PJf4si6G02gPgHO95vAJzwwGW/d2HhzcPfGu40be/dwPBljl1UPUvdEvk/5v3SDS0Yi/VMsRMCyb704Q16UNX6/QJlONVNoN4vVTqNQW1+oTX13pjb5Si1XeeP29Tu7J/TW4MMIKf9SAezuL32xPCwVZmw2+0Kc8f6T2NCzI8/mI7LZiOJMbGzO+n4eYB/aiKfDAQ4Mh8HIeVJqGOJ6pcsURiNOi4QmssGnLggb+xPTOm44P8oD+6Fo9kM8tmRdS7wni2vsPhzupTYoG+blfVQWxDjC6vqSZ3QLT2fZbfOM18nq0hBSXZRLnqkCDwfb7IHB4CV4dd6YGx/ngTHosccmby4bvQuBXegGj0vXvQJYbCMBKvXygiBg74/nOIrF40o8PPEKn/wYHyuGWTc0lwBMl3jybBy8J6CRhFDYXABkCmDJQtF54mfEfOhnAtIOrPEv70EyD/Coxc5cWCd2JwG2gtcTc/Keh3xitTrvXMZZbEjjigRw2WaSgbgMYExY6H0ypSIeZoJ7KcpqVDAOfeI8ko8wyHqUsz5V/QJNFSp2Ml/dbxarr02VJl6ul+rfXqjX384E/s7fWP1iS8mN999df9Ri+gFz/lP82V/Mn9z4X/7adWP9X4h88zM2a25FgZkxgZ+NfcpFxmRjsjnrmWxkYz+MIo7kU05JXXa3uQjbwMSXeMxuDsUT4MWB0YNn4XvgRPg1cRgxEmJJvC+a/wgP7ElPIEnaOENXJOLXaSjI75PEOgKu49dJDPMJ4HGjrp6ELGj2OR0IqimPLQRZmfJ/+o+u1rH3hQPhCeyLp+LiHfVuFMB4+UlIpICbhrYyG+lWMA5o7D1yiCrzgOWAkFF8OfkeACabjNyrcG8ansIzVI/C8wLhfHjBOozWII2BQjwteHW4Pp4Li5Q9Xd4AUmBnx2jMV2VnSgHLufXg4pKnGv/bMeACkCEllHqbeu88LfIM+lSO0VQigym3hAu8BFgKnpdW2qUJTKwhDQv59+P8gEKjC8f5TxRQdbZ4NmF/CmDOXBx9IJSG2grPU+pViyfmkR8bCiJDORtQ2ctR2c/1a0HxvFGsPb4+u/S9xcb0t4ul3J8+d21+/Wl6OjQmofw+MJD8pXhgX379l7KFvVxlfXfz7vnF+b8fUnQ3zNgqBV6JMkGeAoSNpoRPIlOyZDNRHOkudvmWeQd0PBFizCfiePEW1Pti2tQBWCA74CgEQ30ZwMbeYpywdj5FMupjoZrzhNzrn/SEnH8lfJYCGO/QSlY7jkOfRTghJVbGdz71wmKk6xDpAXjGPKo0Yn3C/RJaKwUvDTY0oNLrJC5e+o4KrgKwhnwNIZ9c+I7U4vBOOTMHsHgWfm+Ml3JXzATgEZkzclfDPDlqRrIREn2liQBwbHgJh7oKC0IcCKhyKKvX5DAHAMbvL0CUcJXjYaBCgAMwzv7oJshf64Ygm6ICgHo28BIjw9yhQpjGsS40TTh153+5+EA8L7dFjKGxPNUYWI7vrO/xuN1G6VA23UPEO3T7+Dj/xc+gvCIDmCZhHPYB8JWT1FET7lIB3427g3YvBoh5FMQeZWOP8jagEmVpqlA9ujm7/Pb85PSf1rKF333+znOvH1Kz/6W/QLnFXwqA/e0/+nsNCjK3BoPBtc6wtTyiqBH5cS72qBRngrI1VLOemSAyUx55MwxinOaR7JsEKTr1uiMoZyQgp5kt3nkRq3C4aSkkfMZMjfPOzDuuvD71wMTYn1z+KafkXP/UmN/j5STGosY+FnY4Lst5F5BiivvvMEPIEWdAboPmlBaDkKcepXgs7npj1NqYyabWnGCX40wA5sjCcjbWeSq6gTtDHgcvDe1kPA1FzCMmroWGiR6HffhQUl28YgUroLUFl2Utc24MUaybGLuO2/FdckDHTl7BrqLMZRTJffsSauK+UgCTzCbeAQDGARB7ZrL0eLzd0FwmIdUmYBdiZwJg6YLXWU8SQPDmcdWR4w4BpI7Y12cQQFLuSzdZTZVwKO0cp3RjVGtzw6IvcGRHwuomlIgMzRjbSzFY4rGNj70oZ9cKWPx8TLm4fS1JXwoXq/yLC08FwDTkVu8Y9oMrZL0sZBXkh8SfwZCoGuRbK/XZzenK5J81KrXfvrt263sVardumpuDD+x6Jff8F3WlH+M6v2x/2bN0Nzj8zuFMfxTd8QKatV5ciP0oF2dsJrKmODK2RkSTMZmmZ80CkbfmWTPB4KUxN++IOjvJAnduMKf7xYB54SjZAiMDgI0MpBMSIzH3ymnhMdJ2nFNyz/Q+nlZqbO8zkni9c3YcQI29zBmiZOWSrLvcxRj3yo/Ja04emElzFQmxR8q7qLyRU09cJmnTrKFk0lJAg3ECCABECYCp1+FIbNVVJEEWgAKAgGfjBevCJuct+m7DMGlWUheIqEAs2VA3DA0hCcokN4kJ2S/xWcpdyuDJlAtQsawD9+sHifeI12Nc+FWahOAkQwwOLUykHrxBycQzpeDygO65BbjA72hIqV7XeHjmAEHCWYLOPQUM9rJxcXkG4dE4sSDe3FjW9pJMz9EN77OWNHWp881ZKn4/2YDE3h15xZylmxsXAPNNKLjyVEDZJul6DQg0DzEWMmqySyDfGbBLVshzh5p0yfhZ0bthfkeWzCCiImUvpgsTu/Vc6Xv1UvUPlpvz381EvZ3P1549/4viwv6temC/ZH8rm9sOKq1+WB/a4ZTvU9UGphBTmI+9OBuRVwwtVcnzGsbSnGfNmonpjolpKrASayN968FaYMDMT7j/dIAVEdyksu4LRuYZijyi0LMEQYZT4ojRJvu78kRPDMu4B8WrJv29+yqZ4LHXMhY6oB0DtNR7lIUqnJcyQrwSXFbO6dV06XrwKMABiQG6TN9Y1JB4pmm0qL9NSEG9EQ5dxYtiAHPJj8QjVS2Q06uxWsAjL4Cs09IwCmUj8BEyjWXjVDcmXJPbGFxIBg9MPOkA4halsSX7yDII5aw4l8wLPiGXHdet8y1r3XFw8ky4LwAbnp31aOoNAtRGoxE/K+yBE0GBBxUWRSYSbyVRG6Sbmgsfx63BbUySRJINgHk7yX+rZ88+tIAWFjjsFHarm7BEcGMZw3GPfSzUkyd03lGaiXaYJEAuG5ESirJJMIA56bPKcJIs6ZjLpyDGG7mG+Rg7/C1CcdAU4CaTjDN70k42IuwlTwvrBaG29WR+QyIvJJuNvVaZsptlk3+nUSh/v5YpvZrzvVf/vZlP7MBp/Yvgwj5UAJOaxa/5/+f/8+3CwdleNfK9GlWKdZPLVvysKfkZr+hlvaKNbZF8k7Nkisb3yxkvMxEEwVSG/IUMeWtZE9RzJkM5CiirQMZqSxiGpqZ5J+H0uez0cNFdthG7LAAs9IhGXkwjE9HIRhQycYxlKG7PWMD1Iz2oxOAT/0jeV7BwzHiUPh/3yJw74VmPAgoo42UoCDIcHiN75xa/I/eFt1F5AQyF3XclqxMPzBm7emT8zw+Y3rGw2+2tsuRUQuDEjJL9EE8HlwLoBD4T6v1wyGOIzSAysYbmADTx0Nw9s/EjRMf4KuHHl1Jy3YX3wl3BI0BoL3cDL0g0+B750JUb+ZdloYzi488nYwIuij0wBjCZVIDMKAoTeQg8LlAJgGDYQmhi8cgcsc3m4ATGY4iSvKWEUQxgGsoyuPO9y3/IzuE+sfFiZjm80p8nmxpr+2UGEmBMuQQd95SFlSlV0B57f/ahNTx0wMhJBQazS4bN30sCREJq2D+u64laklPD/FwAL/byk4oQBi/RN4tTIJ8eUzLsJHDG2JKJUDTjWz+kjt+P97OR2av6+Z1qkH+9USx/faU6ec8z/dPPLX0urf56H6/zx/nRhwpgX7VfDR7eaxVeevONucPz47uteLB04YUTAxNVI9+UyKOy55uKIVM2REXrmQIZr+AbPx+YIJshr5CzfqngZ7O1bIkqmQIyHAxk8MQwYnEoei4YPiu1OT5wOyMXd3C6GwA2NDH1KaRuNKTOqE/9cEAjlLmKK6c8wuUhEXtKOSrxbJSIV2JccEs8Dvd6t+rFu7o8FQy6kSGwBiW/QKVMkYq5AmV8FBO4BeNcNw29XFiMhcmhpxjouMhVHkEBzBnuWPgru3PCQ49xJBpGALg03c9CBQ3L+bqoLYG3FXgMXN3RgHrhgHrRkHrxiPrRkEGBvTFVg7IfwJ5VrIS9ckoum4lwFNdkHZlkNDgLiE0/sgwCCEzyQZZK+SLlMznK+RnKmEDBTTw0xxliPMCNScbS8QNuoYlXAjDrjYbU6repG/Zp5EW8qcXqlfOzJmS2G0+Zi0SxxYkKp3VT71g9RnkGw8CFTbeUyVExyFHRz1IOGxWDmAwQh4AuG60AlGrOUtdrfC9KQSwFUCcOTsDLoiIA4yC6OtH2ge8UOUoYhxxSA6TwOnig4PIg+XbeNH7OI6Z254YTAOY+GMDASRI4UclQRhGAH5xYBpnJ0PTCfi72+1W/0K8XSm/dmF78V3dWr73kd+J3v3jr08cfVKn/oQLYL//5/16sxNXGG5sPb2wf7/3Medi7ceGNJgaerY78GGXPZSJbAXih5prI5MiYDCvqYQSxR2D2a5kizVQbNF2uU6NQpXKQB8KzobMMgkl4yZCBHOZwApPHpUICYKjDw0I7H3bppHdBRxendNa7oG7Uo6ENeSGl/roLs9Rw32dXlM0wHT4xHvXCxvDq/USyzK+Ehp9rrtSkZqlOE6UqFbK5S+DInoSGWU5XxZzeeJbPZSHVfxj3ImXVpffl7k/9uSf+QpMkjOUqsFX9FD8rjNsnigNDgziki2GPTnstOmid0mn3gtqjHg3siMMyfMoahQAVO7iGdcotyTOp8bNQ1nFFhny8P5qCjCKeY8x1vVihZq1B9VKFytkC5cG3cHgmQIfrBVyAaXRhSoYS98HIqYsTADsYjeis06LdkwM66bboIu5Rn0YU+VYW8rjXOha/CfHvvCVlHHWP0YBR6oHCmKmOnAmomilQo1SjyWKVn6GcyVPeCIg5DxIAlkTHKWYlFpTaj1PUug1RtFnsKblEh9IC8EIZpBioIgrDkD3Q4WjEn4PRkIbhkDfwzmhAwxjPz3XBnFGFRy1JgFQEx16a5oVdNlaSFYY9MAYwBEW8d/gOwMjrR1SggOrZMjXLtYe3F6/94Z3l1T/2/filv77yVzak3OQ9sP3jOF9qvz/2S3/yF/79r//zemT619/ZXn/6/s7Wp8+j3rV+nurDDFVD35Zji14QcZ4sZVAwr4VpnomMgSFnrU9FytBMaZKuzy7RanOeliZnabJQZQOBEcMDcyPHRP+Yi81hAU8MuC+i1rBLe61j2jjao4d7m7RzdkCnwwvqxkOKxf4v8VtPAkDqVakrr0Pi+C+Xoh8fqffbIWDg2dDQQnmKPrFwi65PLTFAV/LFVM6gnhsrrTmSE1f+SeGoyChSr+vS+13yHlPvMOHr2EsbU9aPkdZaCi/ZRI7jDI9RyBvBkM4HHdo83qe31u/T5tEencGjiQfCMWIsAwlV4ljIc5cwYf+RF5rh8GmIrzk5gWDap4DBncgbxVT0sjRVqtFCfZquzS/RwuQ0NYqygTEfCq8tFCI6m8lyCBdG8D5088IidAAW+DQE8PY6tHdyQPe312njeJd228d0HnZo5As3mnoXYg+SuRPgclxZyppK7McACr8D9zOM2G7LQY6a5TqtNOZosTFD8/Um33spyLFnhtfjb0OV+EjBSMqZvnfjG9N3iSHofTntnHJXcUwjcH7RiD8daA2HQ+oPBtQb9Kg76FNvNOA5O2yf0tmgQz0aUt+GNLAhh9Us0h3XkwC8mA4Q8t+5764MXQvSeF4BYJKRNGT6oQJYiWark3t3l69/f21m4euVXPYPFm+W723R1vBvmr/5nhrzHxdtPlQP7O/9yW82KQjuvruz8ez9g43nzqP+6qgYTIwydmJk4mpk4xLZOEfWBi5Tw6R2TGwMudinksnRQnWK7ixdp5uzK7TamKepYo0BjJVc7LdKmtx5Yjz5yYoB/yUAhonaPj+gBwdb9NbGfdo42aOjQYva8YAXpxD740PiRH+pYY+Hj+8Z5PGXPUHGutfi6kFsKB8aWq3M0GdWnqE7s2u0WJuhWqGcCC/VRpNSkcu1iOO1h+MA9j4peUHhJGRJPDL3Bq6UPDFQ5YN5GJQOViAAMAGgOtGATodtenSwTd+//yY9PNiio+45tRGSwZOBN5vxyHoIWxTAnDOkuXzs2CNkhREOs+ccML8FHVEQEflDizQ8zVUmeeO6vXSNlqdmqVmYoAqkgmjKgLkPLQXGo2yQYSDnkIkBTDwq1G/Au0aLDABYu9elnZN9urf1kO4fbNCjkx22gUEQc5LHSQ3Y2xoDMPbokLm9JM0TT5K5Lvw/PMdBSDnrUTUo0Fy1QTdnl2mtuUArU3M0XZpgCiSvoSRIfhd6XeZI02jgkq5wzOAua7zE8PgemQd0ABaK9xWOaDgcUX8IAOtTd9hnCuW0d0G7F8d01Dun81GXLkY9nsM+PDLWTFr2umUshDMTEHOC8lSAzVaTyEc8YfzQi2IQUd76NIEoqlw/vjO/dm+xMf2nlWzuK3/1zqdee+sDlhh9uAD28m81s2TvbJwe3H18vPN0h0ZLUTGojXxb74fDychGVWOoaKzJSDpXHFWon2EM2cijos3QfLVJd5eu043mEi1XZtkd5dYT7GCJ+t4JqZLwJDFA6W4CQ25Ffdrrn9Cjk216c/MBbZzu08moTR3wYBr/J2y+ShcSmYYSpS7vKZGG82pS5im1sR8cUmYYwDxaLk7Rp+du0Z2pFVqpzdBEviJZnsQcRffF4ZZqmJxq5xKkPpkVdVKM1J9IAiNhDMcFju57uaIrpZFLukyZLGYYNUCnEw/oOLyg9dM9emPrIT0+3qGDzikvAHhoNjBksgAw7C0AMBi8kOKQJoC3Yq4KgJPJsLYLZUrghjKxRxmQwENLNQBYucFezK2FFVqsTdNkUKGSlyNU8juZA7w6zqIloldOCwrn5UDHeAxsg2jEXsfDw026f7RJ7x5t0H7/jAaBpRBeGPZER4iPeV8sO2FQVOEx2wcrzRh4M+g4AQ+sN2LvGop0gO/NmSW6NjVPKxMzNJWvUclkKcuJCJlJblDxnmRLqupLAUwmU4PYBGidtQgt4ES/ynmBJ+UspfBfozjk5++FQ+pFA6ZTjnvnDGBHnXM67rTotNui9rBPYDRDbACIYHhc+OmlxYYKXV3SxyWb5A5Fn4IEFSgeSCpAAwG4G/nK4Wpj/q252uSflgul3/13155+4yMNYL/26u/XIxNd3+uf3ty5OHmqZ6IFKvi1kYkb/Xg4Y23c8Mir+cbLc/ZJxSzsgSmAFWyGZsqTdHNuhVYn5mghN8W7W2DRCwqRimSteHdgB0qLW1P/gQEMm0HbDugoatFma5/u7a7TduuIzuIedZGPSjywJIgQY2EfOc1SMiuVEk2q0/ohDq8L4wQe+B5RO1aIPFrITdCzjRW6UZunpUqTkKiQHU4hhikGV3DjIMu9+TgQjQeFTmWWktFjt5uo211YlGSvmLBNo2jZTlyNpgCY09IB8E+iNm21j+n+8RZtnh8ygHWiPm8EnKrKwPOFQl3ybInmjt0EDfMwkJkgATBsXEEEACPKjAxN+AWaLzdoaWKaPRhQCTUqUgEhGGf53HJJHWfOrKl3KUtOS8g05Y+7Qfi7fXFAj892+f73+mfU9UMacvgLj9CVBqVhN+eGGMQ1VBP1Fd+B7wHAkFgiMv2IMiEyUgHNFKp0XcFrsTxFk9kyFSgjmfRU0aXAlBa8OzASixm35zScTbLH42aRZMTFc37CkjVkj9gThZeF+QJ3ifE4UfA667apPexxcgYhZY8wLpJtBsDDC2VniyUVVrxgJr+SugglQHkQ+TMTm7Bgg0E1U9ierzReaxRqf1bKZP/o59a+9M4i0dAYbov2U318qB7YP9v7f0vUz0/vj1orp2H71oiihTgLP8neAAAgAElEQVRjapGJpyOyi0R23iN/xjdemdPqml1Duh1ZRilLyNJkvkKL9WmaLUxS069SxctRlnkHbuum2T8tzdBaPbcw4aKzAt+gq+aIzmyP9nontH6yR4f9c7qgEfWRSvdkd01kENzkKvG31DHT7lyprfG8JeUpY2R/wmGoNSZ2ZqT4tWh9ms6U6XqpSUvFBk3nalT2stpYCgvevZfIEqScRnZ9tSAFI/WS9A2cniup6XNFxOqlJSGSepjC88iO7ZT10mVCakUT9bp6JeCrYNgYx/1BizY6R7TbO6OTwQUvCpNBlbYscsgUsFjwNWpPMVc+68BSF5GJdieBAa8FFXcoHOFEUGKecLY0Sc1ijb8vUJZy8HqYexrT8EnfK6VmXJ3kmNg22QiEwzsbdWmvd0rrF/u03z+nc5D5yEZmfQ4l4a1w3SbXyaoGCwkHABwr75HhZmhGhwEKkAEHmIXoPECUGxE1MkVarkzRXLFO0/kq1YICl9lkbOqBpYWSrn5Sw0FBYaUQEGqq5zeusE+0di4bLX/jhM8svVG7YPBFkgNhu405cTWyIUuJhhGyyMgqDznJgX+76qGdDNrUtiMaZYmGgaWBH7NXC5sBHxagJxtnXrUBn6ugQIJNWB2UGXVy5B+UTObdyVz1zxte/uUs5V6+tlLa/qC1kR8qgP3D731lIs7YlfNh/8Zp2L4zomgeiSUKTN34/oznedPGes3A84rIIrE8AGR1HAuAUQA1L00WarQ4McOGPJ2pUc3LU455B6mlE0/B6ZXEYxH/ASGMhJBwhzs0otO4Q7vdU1o/3aWD7hm17JD6JFqgpPxCxYAichX/RRIuaW8uxgNV0XMWSI1JthF9HTtSqmxW8AHAsAcGAMuV6Xp1hpaLDZoBgPk5Mlg0nIxQj1RT9urAJzUDjnwX2BYil6EtEaSKZAHGxUacKlvTwJDDATFGATAx/RTAgFqaI3PSAUPUA4BFPdrtn9Oji33a6Z7SybDNWUg/EMBl7ZUNaagemB9IX1IAGHPDUghJsdb1ch+x2JAZxuyFwfOeyk/Qan2OvbBGrkplP89dD6CrcgAtu0yaLUsCLScUfcIuMKMQzmAzO+if08OzXdpqH9EhuFBkUXM+hb7he+eGiSxEVRDThADXPiIs045t0rZQC5sjj7IobB4RTWVKtFJp0kJ5kmYKNc46552WUZMZiQuvJVqy38GexO481q8oVzbWAUPCfSHVRSPokuhqsYpcScZQkyUhrqUeJmxKzFjy9ZBOQFkPkTIy9if9C9q5OKHDwQWdxwNq0ZA63ogGXsT8Jiw7E0YMYgAwX9UAHL5zRlLCY2O9Tib2Dkom+2DSL746kSl9t1LIf/vu4mc3b3xAQeuHCmD/wzd+Y8XG5gvH3YvP7LePPtGLhnOxbwPyTNb4PjQDeWMp53meDwATD0wADE4l9F5lr0iz1SbdmlujtcYCLVemqZEtU571NJjoMCkdEq/HgZcWD2sX0NAYTpnvDc5o/WyX3t59TJtn+3Q8aDMpLR7YuLuUckLsISQZwLQYmyc/qWWU1S8VG2MK8fFaTW1fggUIYhOG/Ym5a3SrscghZD1X4tDIddSAkYrGR7wx161PhA4pdzKehneC1KSOT5OIiX/OHpeGhiwRxw1rmKW7vtRXigeGBcZGwmJF8aygozsCiX+2T6/sPGAQOO5fMK+CSifZ7WPe3aEZw/fOw/a4cB5RpnhMeB3ez0dJUGTIDiLKxQHVghJzXncWrvO8z5WmOMTOwPPWaRJgdjzdkw+qUKDVABoc8zAMKebQaOviiF7bepfeOdqizdYRnYY9GmUNRYHooTDCfgQvLJYaTkywykScthAJCM4gMgGF5JNh7rYU+zRXnKA7zSW63pin5fosips5swptm6MKXKgnfTidQt/RDeLdCQcqHhgnJRw44f6UpGXBKX8t9pl0KeH7EgKeIzrotlR4mpIROlZxxFlcgPPIWJ7Txyd79Ohkjx6e7PLGf2zhqYZkcnJaQhBG5IUheVEkHURV0ItMJAMZR0RemI2DQdUrHi+W6+uT+dpLtWr1K5956rnXP2gv/Q8VwP67P/qVu9aaLx+3z764fX7wdGfUb4IQ5GzOWH0VU6HaMYA9KRhLaLk9R8Uv0lJ9np5deYruzF2jG/VFmi7U2APzWcwJdgtp+nFuyKWK5GdYggghz8IObXYO6J3DDXp1/W16eLxNh71zugj7HN+nXVkVvMaicoawsV0u/Voddk0tC3z+IADTrqLkUSEOaKU2TS+u3KGn567Rtcl5mirUKMuepYTFIsgVo+QaSBcGJjkLiWV17SSsjAaZ4smNr2sdomSXZ1LWNRe+zK3xMzC2KbfIhi8ZPmSqDvotune4SS89eoPeOdzkcQSngk4p4L7wWgSPCFcwrgJgEKnGTL6z4Bj6IUCx51EADgkrrBczST9TnKTr00v03MpTdGN6hfVytWyRMhqqJMohtmDYE4IjpcPVqhOWUMfQ+ShIRMDr3jg/oJc33qY3dh/SO4fbHEp2/ZhtgQIsUAEwgC66aLBtah0l11Ci6oCFnAo8SlqjH1TFZjh8fG7+Ot2ZXeVnma1MUsnPsb6NPS+n33LevV4H2UnZiLWkynXlYABzVR4uKeIE1FIbK3uN1KQmCQCu7pBNCkdFuGJzlzZz9gKPExURmBNwgcjar58d0LuHm/TG9kN6cLJLO4MzatGAKIv3AQcGZyMkG47YG2QAQ0JDgRfWg+A6ZzM0mav01iZmT2fKE99sVGr/5AvPv/CtiBYunjFm+FMRYBow/7R/+yP/7m//7v/0SbL+f3HcbX1x42x/uTXq1pCW5fIT7Aeo7XMlH075jYmFtmsUUzYOqGqKtDK5QJ+6/ixrpu5OrdFssU45zv+oB6a7uNOmJHVyfKaOMCVQ4R8PLuhBa4fe2L1Pf/7gdXpwuEFHI8goBMDAxyTNCZLBSQnyNFmkpuHgX2vbHOnqDMctGHk0vY7xmAMpxgGt1ebos9fwXDfpZnOZpot1DjHgZTgCXQSsAmDSfNFxfun1WE2S9LZKfTMGMKd/1NlKVfJphtFxLY5VSsMTCZ8kOy5ZPXhUrVGXM3dv7q/TNx68Sm/tr9NB74zaYVdrC2PNXAmIAcDYK2CVPcINqZyAdijSGkJWDkH/NbA0mSnT2tQC3Zm/Rp9cu0vXp5ZpOjvBmT14HCx21fAeAlsORSHX4PdKawYlrBqXwsiEYcvrU0zb7WN6Ze8+vbJzn17duk/r5wd0ZgfMiYKf4BwD7pfjoSjt3YXLsLBXAIzLaEBS4RNZt8ijKuVotTpNn1y8Sc/MX6fbc2s0V5uisl+gjPGlTEdLztw9s6+SdFzRWsoxvYTIOMbqNhPpi9uSBMyTcqOxugwn3XKZ1KT39hjXxpwnNwiVypV2NODQ+tHpLr22eZ/ePtig++e7dDg4p4EJKTYR+Szqg1xjSBZjxL3fXHsjI8p8bniYAQ8Y3WwsDKZLk9+arU/++n/44ue+XiB7umbW5Oipn+LjQ/XA/vPf+Z8/RT79VwCw9fO9xYuwV40DUfwivMCWDG7E1fa5ImbDBaFIvwZUsQVaqQuAPQcAa1xjUhQkPgBMqEmNKXQHc71ShEdSAKOYJ4MBbE8A7D4D2Dm1bY/1SwDXdN9yCDZ2bR1gF1Il430JwNzOKXCm6ydtpAfRpQ2oEGXo2sQcfXbtOX6uG1NLlwCMc09Jo0Mhc5lncaSs03c4D0xT/loGLiHvWC8rMW0sAHEj3VNJRwtc2yX2HdJpDaMWu18CsLBL+4MzevNgnb5x/1V6+0AA7AIABuoeQkhsVOj8Ic2/BQRxLQYEUWuDO4o41IA37TP3lR0ami5M0FNza3R34QY9t3ybs891XzJ4lwhjLBYuRQKAjSTfqOF7AvbjchjxTziUGhhLe70zevN0nV7bfUAvr9/jMOlo1GF+DHYKD0NIau0Xl2hqtLMDvBnn0cgOQjQiyrMHlqOVapOeXwCAXaPbc6s0V20qgOFgEkkwuK6uajWS6NBPVGyMEZOivNfxFA/NiUtTkasDRbU+jQdUiqPrQzRtEupz/zXH2WrtKf4Wv0eY3Yr7tNM+onv7G7xRvXm4TlsXhzzXQzskA60YZj0aSpt29azZxhj3seF4lKcseMDo5uTCaKZU/9bcRPPXf+HpT369WyiefM4s/dQ1kR8qgP3dP/zVZ62J/tZpr/XF7dbRzXbUm4TIkYt/rWSn5JQgd4gFH+PCGSaUEXFjNFugxdosPbt8m+7OXKPb9WWaybtQywWIyXJUT0fMwXUPxYQNydLxqE0b3X26d7ROr27co4fHW7TfP6WLqEujQOr4hP8ZR6qUF3O+2JODxj9XD8uVIjs+zv3OtRYG1wEPDAC2Upujz6w8S8/M3qC1iTlq5LFvg6QWIxadkLyr64Pm+GoX7rpQnDkZ9sRcoz9lfeQGtL1KeuqF8w61kpDr19LOUPLMLMB3aQPtggp+pB336DBq0b3jTXrpwescYhyDBA97rPti4NL6Ql5wTuOoAMbUm5ZLM4BBVmDRhjegYhQwaX938To9NXuNbjURPjaoYoTA5xYw2gaGW+WwQ4oEhLbL0T79rk+a8zNVW8Hziy0P9nA0atOjzi69dbhOr2y8wwB2yLrAAevZMAB+LMfecaty9ja0EFqFCi4zzCEbzk7i8reAyjZDi6VJemZmjW7PLLOGcbaMEBIeGM4H1NpM1lfJB+YA9IEDMM7WamtuFukaaQklOjUVcWjhuVOIJRuVdrqFtk6Dd+HSXBNrvgbGTw5QU/aM1554qRFzhQi1IVre7hzT/ZNtenXnAYt/oR/rYL7hiYHJVD4VNZXikCgLEkM2FFDZ5KiZrw6uVWdbM6WJlxrl2m9+8dpzf3Z0aM6/tPYR9cB+8Zu/ccPa+K+dDzqf3e+dPT2Ih7M28CBUzhK6bZBVDlLS3tjxAGiYQGTq2FOJszRTnqJbc6t0o7FE18pz1MhWOISEmDWls9UQxl1i0QjwjgtS8izq0u7ghB6f79K9vUe0frbH7jAWJHtg3ng6eizse88uLgbnEnvjpZLiwV1u8yKT6Vo1C4Dlo4AWytP03NwtujW5TEuVaRboAryYqE7cfzEv8aa0NYuGCYm4kndmbP6SHh9vbyz8su72/JWD35TzkvyZtopOllMqPHVcCfu7JqYudGBxh9bP9+jV7Qe0cbZP58MOk/gAMPEswIWBLhBH1HlgzG/ygMjcMMkLAIsQZsDjztJ8eYqeml+ja41FWqxM02S2yuUosAlX3eLOMhCoFQCTbJyeiaCP6eoEdcbkoBAyLMhtRT3aG53Qo7Ndemv3IfM9ADDoBVG5gWcAB8hkNZPTrmW1FEk7Xkk4J+SmfA6XsPkWIp832tuNBbo+OU8r9VmWghRMnrJ8iJbcEQN8sl+Kqj/drFIdnuMLIWGRppxqF5qNTDORmjHXUBR8G9eNPqknc5yxJg+QPMOrEN7yfSEjqfKjTjykU/DHF4f05sFjeny6RwedE2oNO+yFweNWlE/O95RCcnHlMtaPipQb1oPi2VJpartRKH17slD9nc/M3f2+rZ63nzHPfDQ5sH/wyr+cDoPgmYuw++z58OK50LOrfuA3jOc1vMCbJEsF5g7G9FYMYtjxcOApt6n1qZ6v0srUPC2WmzSfa1ANuxgr8bHI4N5LSlfc5jEZBWvstOGcR9QhEWDudo/p0fEO7XVOWP/To5FyYNoYTvekFJjk2vJ9yokJgClVnEibtFWyGoikw92BCfL6AABmA5rKVmmtMkdL5WmaLzSomikyKDt9W+LpufINV4um6MkhgCPLTcSpbxDsqGdj4OBj0SRr5TxezkDpSKVUcbpLuwUvxO5YUz9FaywcdPRgfqTf4kzecU8ykCgKBlfk/D3nFXJYh3thBHQdKpxGCWEx8lSWM7PwtEDgo/xmtjxF9aAsyntuPKQtdpzP4MJpZQDxBgzDmmwRB0Y2joS4VgADyPftkDevg94JPTrdpt3OCR2PuiynYFU+A6M79k0EzAlwJcfICWktx6fhFCXwfJaCEbi8Eq3WpmkJWrDSJE1kSyrCdc+hfeC0FY3sva6WROxGmhII99VHLSdKfbBVuaw5I7hs5AB1AC0AUtpP4RP1pXJNiVfU13K7r2ovo3jEKwddJMBPimxHJEhDdPCwIR0NL2ijc0i7nWM67J7R+bBNvQjWALUqWi1JR168A1daoMQP2Bb7vZz1T8smtz6dr7w+GRRerhZq37ixuPzog7aY/lBDyF959w+aWT9353jUffa83/pkSNE1zzcN4/sNP/AniUxBirGV4+FB1o6qIP9wWEDs0UShSkuNWd6ZZ7N1BjBZ6Jg4pG9dT3u308jSdAlNbryGImTWgXUZuB6fbKsODKRtqCpjJY4UrVKoSotXxwFsLC2Z/NiBgvRpl1IR6U+W7rMMYLFPk5kKLZenabHUpPliCmB8sKVCI+/PlwBMM23sIYhcoW9H1AkHdDbscE0ijHwIHgrePDgiBjkRXjrug805aZss4bbsvBKcyHKU7hDcl0skbQwE8PTwngCxs1GPZSgsl3BE91i3VuHchNgVdpjbpopURhcdv0cYE0QSk9kKzXL5ELKyE6wDzDJ8oWRH/UQ97SfxXRgZFWgSCiA9zEWSkCwf508XasOXGcImBi3avthnu9jvX9B5JOMnrJq8i+ucKicnSe0t98fSjrBO6oAGgyDz/ZGleqbImebFSoMTTxNZ0YHBAxdPUrhHARbho1xxNPfcYoZXpCjwrFH6w9rFUZcGBr9B5tF56JLpzQYBFf0cVYIiVdCqyc9RAdINrjV1pzm5XLlsv5BgIAmCr9GqSM49kA8uujeWw8mLeECHYYv2e2e01z6mY4DYoM22YDPa9YP7iTkAQ/YWtb9+LxcHp2Uv/3gmU351Mlv+bjlXfOmTS3OPm9Tsmw/QI/9DBbB/+NZXVsPYfOmk1/7sYfv8U/14uGhMnDO+yflBJsuOFlrQojA3OZwikl1a25JkTZamynW6NrtEK/U5Xuz1DI4M0BDShgpgwqtIXCe1dbz2Y+FJoH9BDd/h6Jw2z/fpnb112mkdsiATpK2USbhpk8BEwOOy13W52DuZ54Skl91f09+CYKLhcWkgDY/zMUpN6nS7sUzX6vO0VJ2hCejAXNsSp+9RAEvbXqvPxxoqSwOS1jYArt3WEa0f79Nh54wlDWifDWU8khPMVHBfNKcD0yYTClBynqMAmDxB2phPslM6HuhsyzWRMQ0oYm8MXzNRD86MlfZag4dR5PfTXvmOlGYAw8YjoRnLKkYR1YIiLVaaPM9r00vcZgjKe+m2jl5vLrulnlWScZN7U9lk0uOdNw6NWJNCY85+CvAjSBoROmtc0E7rgDbPD+jx6T57ll2L33CnuEtF3dyCm4uaRTScnlMp3hm3WEYnldijZqFKN6YWaHVihhZrTZrMlamIWkg8Dev9xj3fsUwy74IiW8HGg8oB1JnuXRyz9GevLXWn8HjTLhaWAt+jfCZLlVyR6oUqt55C44N6rkK1TJkK3PZZvTHXLdf1O3SbJOxBz0hw0YUAmIh/z22f9run9Phoh7bOD2j/4pguQtTAShYf48xVGNzRVdZ2Jg6ioskMa37xaKFQf9jIVb41Uaj8/udv3X59i7Y6H8kQEt1Y/8fv/NO7o8h8+bR/8YW91vHdTtRrRjjfEdk+7d8EgSAbPutWZDdgAIMiO/aoaPI0V2vSU+hGMb1C12rzNMVkN7pdYrEgdletkrrJSl8riInuBfqXVtil7d4xPTzZotc33+Vi5JOwk5C24wAm++44iCmXk1L8CXqJclpD4UStz0VOAqLu8AUNM4XED2ip3KRPoph7epVW6/M0WahQgEWhoMV/p92iXC1hkmJQ4+7biE77bdpuHdKjox16e+cxbZ0d0hmU8RSSyfrcHQKVBtKZIRWyYqH5cPGxmFz7ZRXOuu6iTOqOn7/JTeyEu8E1IQDGS1yGNOAyMD2mC+Mypjti31FOFpZqCyRrPHCCxOU3zXyVbjaX6Ob0Mt2YXeHax3EAk2d3RLTOjZBr0vZnrIuqHm4rHopm2rScQhxB7iIrEMYAdnFID4936M3dx7TVOqRW2KMePAv2dFPtYtJi2SVWED5qJ13X0A/EOUiO+fIk3ZlZoZtTi7TaAAc2wd1V0ElFDg1hlXpSrSHlYqrL49OOwGtK2IgkyeOTXXp1+z6LS6GSRxNJ9DqTgCHmNYTmj+V8gVtONUsTrD1DQTyEwJP5Kntk8MbG+/+zkBj3woeuyGlX4lBo7zlsWEY2q7YZcQuie/vr9OBwkx6f7tJRv8UeoatmYU9fu+8iioIgvUQ5auQqneXy1GGjUP3WdKXyz59evfWdUonOPnIyCoAXLO3v/vH/9ul4FP+d4+7FFzbP9ufOhu1K6IUUI4/uGgiOncmY5EjglQ2Js1IVU6CViTl6fvUuPbNwk+40V2muOMkZKVdK5MoxRPOTktSu2BaLCAvueHhBjy526a2DR/Ty47fowfEWHY5adMFZJ/SDSj2qVGgwRnuN+auq1FKZxNi5ji4lPdZnywGYOAyo8fSpFGboenWOPr/8CSbybzQWufdVxkeo5EBPOBhemNqPnDOTqvniBn0U01H/gtbPd+nt/XX6/uN3GMiOe/AihgJggZHDTLBWNKQEiADAAu18io4KwAfuT6VF5Oxh6MEUfIgIhsc1K+RWNcIT4Y4gRGb9J3vO4o0xdjAAuNMf9eblATiEhUcA8W4h9mkRws+Fm/Q0ZAezq7zwiqQdeDXFz50PnAzESQHgTbkspGYMubmlJghYGDoGYiInkXsfmpDORsKL3jtYp+88fIOzqoe9FnvsNpC2Mi4NwjERA6WWmWm/NvH20WARpLVk3Zar0/T83A16enaVbs4s02xFdGA5EP5OspDwFC4br92BOVsPDzvius3d7gm9fbhB33r0BguID7rnXBHhofaUqUWph0ZXDIAYuhcjqz1XadDyxCzdaC7S8sQMzRUbVMuAgpG5FWZMxwoANtIGoe68UZaKSPIG2i+U44HMf233XXpj7yGT+jvtY+rQgDdMlOxJy2qNrABgSM5QDjKK8MbE7GC6VPvOTG3qN37+zqe+3i8Ujl4w893xlfeTfP2hhJAAsN+m3/b+1b/e/EwYRf/NUffsC4/OdydPBxeF0EPhdMSegJCurqBQhDS8oQLfhobyUYYqcZ5WJ+bp09eeoecXn6JnZ27QfGmKey6h7Cap1VOP6XKfEQkn4dpiAR8PW3QfOrD9B/TdR2/Su0ebrGe6iPs0ClIAU1r+fcYx5bESR0xDRMfHuDBWSF0NvVxKWRQ3DL7lMEO3qgv0hZVP0qfmb9PNqSVugJdFSRWMRnkzZINwIXc4q5swFpUygFkOeR6dw3t4RC8/fJvuoz9X75wBjBTAOITk/k56LBYbmKUAx2BxN9sxAGOrlgMc+Clci26MsRo0MrZM9GpPdTgC8Ih9ABh3SdVwggWwEpq6/gii8pfsI0IM7l5qcrRWn6UXlu/Qs/PSOmm2VKeiBYBBnpAKeHndsWennqD2v3LeEXNBfkABt62RzKCYh86s4hk8BnBdyEYiG/32wWP6xrvfpzd3HzKhD4/dBqAfuFKQKW2uveVEk2uC8wSaopQozlDZ5Gm1Mk2fmhch61Ozq9wWqpwpcmtpKdNKi62VMNWuDtJAEvMFADsddWirc0yv4/4gHD7YoH2ufBiQh8NJ+JxMlNSJQBgeFjq/VoMiNfM1Wp6YptuzK3Rraomu1+dZZ1fwMlwRAA9VuhlDokJk9aDnJJOetJm2DPYAsK3OEb2+/4Be3X2Xvrf9Lq239unC9iUZxhlSpSGYUjDc1w/Z5bnCBN2cXLBzlfp35urNX/+Fu5/62iA/OHjOPNf5SUBr/LUfIoCR96//6FdfDOPBf33Sa/2V9fP96fNRpxRy4zhJszOAaWo6Ckeyk/vcYYkyoUe5MKBimKXl6ix9cvUuPbfwFD3bvEHzxcmkH1QiYnW1JYkHJnsLJhWuOFqCHI0u6HF7j94+XKfvb9zjflB73RNqQQfGMbyqmPVP3zuoKYDxwEmiSNaGK+NQHs7pyRI9jAIdDAPyEADYzco8/fzyc/T83E31wCa4L76Ec3oYr9LIcj2p+mdyVXtzQacDFx6SkLf31ul7j+7Rw6NtqU20IzI5DSFZq+NCOrlf6fqhujs9rs11CHX1n0LoapNADkFlR+Zmd9oznZMOqGKA6DNE6U1a/MynQSErlZy6rZo2gzAGAEZU8HLMD92YXKAXV+/Q3elV5sJQ84p+cNy9wXGaql5nYS0aVUKvFIXUHw0oiqQuNvB8ymWzlEX/fJYRaMYjyVrK38KrAIBh4bXiAbfW+cb979Hrew84jDwfdSiCvapukQHMeV+q8k968queDcYWxAEOOKWl0pR6YGsMIAJgJc4SjgOYiD81ze1qLgMBMEDC6QjUxwm9AeHwo9fo3tEWF1i7TsLsTSKBwpwigBstidIDZmcLdbo+tUC3p5fo7swq15hOZMrcWHEcwKQtlQvxZbDkoA/pWIIwEq2nUIXx7ukWg9h31t+kh+d71HIAlgiXNbsckdaGBjSTq9ob9fl4pjzxnaXG9K//7K3n/oQ+qgCGZ//Fb/6jT4TD0d866198fqdzvNSJ+rUosMZ61ouN5VZevMnH1qB3OrcehpAV/BZ0QVHAXth8uUnPLN6iOypknc5PUFb7QbmO4i5bJ5nBMT092vaChDQxnUQd2uod0cPTbXpr+yE9PtnhFDpISO6Jrjowa9FpnYbWIgUADaPhT20/lfL46vUL/YVYy2gXnfQgDwdgQlRIDIaWwyUIWUsz9OL8U3S3CQ5sjnunY/G5jCAD1VjVqGjBtPsG+BENMRwH9uBwm97cfkSbp/t0ytmhkEzGl172Gja5aIrlAXrMl2TD1DtR+xWFvhxQIXI6IWkRhiKjKwAmPJ8dwRIAACAASURBVKELELmlCgBMW/gwocvhu7SGcnkMCVmw48svwMtAI4V60Ofmb7CXAA0V+oExVcBZO1fVIMJYPj3H8YDhiLqDHoXYBMGn+T7lc3nKBxltPS4V5lJ+KNUIfFIV83gR8zdQnW+2DujlrbfZE0OhP3hEUAuIGLg7hWa7HR8pOwnGER6MpF9AIbEOzAa80WJubzWX6FpjHh1JqRQUEwCTon3HaupuqMfY8ZxxxUrIfNz+4JzeOd2m72zeo/unu8zdwsPm+VC5B+YJAMZashA91YiyocdJr6XaNF1vLNBTMyvcX20yV+PDRtip1vMkBMAkU8wnSDkA044lnPE2IQtbt7pH9PbRJo/Xo/N9aUcE/8sdWcicmkRT6M6B2t9GtjxcqTY7zUL1281q/Z+8eP2Zbw7Ozo5fmH/hoxVCCqlozT94/f++ZqL4r7ZGnZ85GbRv9+LhdEwR5Dw5i06sxuSJfE7AygaEzEUoBC8fzRQwiY9s1CrH8LO0UJqiOnYPPpIsSUDrEVAIUrDgpJjU1faxlsUgDdznNPB2+5AeH27RHhoaDlqsYUpaSgt134vj+BiVbYYo7xlTMMaUQDFccl+1TpwXZmwRQXmuD1jaI0xcNafM5wVGPreLmc3X6ebkEq3WZmmh2qRqrijhokoYXBZIQEJKcRgkBAmTbODFsEuH7TPaaR3R5ukBHbTPuP//ALos6K/ckVmuGZ8eOweAgQxAJCfiSqI5H5P22FCQYIm0vg3nQfKxdNq51NOjyDjuAGkr3IkyAywzYFJAj7TjkI8XiBDxLIgA5wL5RJCjmdIELVan6Fp1jhc+vC+0FxLJARaD7ha8VQBMNduFk6bCIbV7HT77kXkgSAlyeSoEWW3fLAAGbEBxOVsJH08HHg9yCajOIzpGKH62y8LcbZyXMGjT0JfDkPkUTA0d3WnWLIVgvk9kQJBBDDk54XEI1yzU6Hp9jpaqTZopT1A9VxYS3eDQMeGgJJzW8Zf9TTpsMJck5zJyb66oR5udI3rjaJ020Mdf9YvScVaSGNIGSTOcYydkl708NwpgPqw+Q7OVBmcmAWDcGUTV/wzyGtamejoFVmUBEXZ34j4dD9u0cXFIbx1tsBbwPOwygEGJz/IP2I8CGNs7IaQttObyE5sTudJL9XLlt5+amv6eLdvzD3JS94cSQrpF/pv3/3gp49FnW2Hv06f9i2eH8XAG6iRLcSEmPoG7RMbPGvIyhmuKYoOaKmQhgdzQpOQRXhQnaKE+Q3OVKW78h46sUnKDpcBncPFEu3PwRIOFYjYdTClREwW57dBB94S2UPfWPqGLUYcXuksGGVzMUtuSPSBr+5a47iNvAGIcbWn3SD6EBB42F3z4URSjPVDGeAbyNM+12cWCdd0BXEiLPRJ6oKlclZYrMzRfaXLGrZTJq0fjCnxksQuTlx5zLzu36/kuZzSe99ucjTzqteh80KUujozj4lrlzwBiXOKhoSl3ieATYIVL4tDF8BmVuL4AGDLCWnSMY+koootowLofHEeGxYMX81Lj04eEg5HNyJXKCInP50UqgDnPj8uiwpgJ57nqJM2XJmk+P0nNbJmqvpzgw1KDxPty/dml8sCdtI4e7+ftcw4j8ZHLZKlaLPEJRty9ldvXSFNAATA9iJWdOparMohBBAwuDH3it0726aTfpp4X8ebnMmwu2nOVEU4nBwDjjZI9KDlSrVGosA5srlTnEBmnFBVNhj0wKfGRMCsBMC2al9OP0nMb0Wetbfu02zule6fbtNM7pQsa2j4UYh7n7PkgNd4Y2CKN8SJjvNB6ZkgmbwMDPgyyCoAYuFb02CtnIHWV8iXBTTkTEhbHpVNKwTiaRorlLc8/aiRRS/rwbI92OifslfXjIR8ajL1wFEJbJopCABjmsuIXjqfztXv1XOkbpSD7eytLy6+t0kTHGCM7z0/x8aEC2D998IfLnpf5uYth74WzQfuZQTycssaOYrK5MIom4dV4fpAlQitSm7HWehaCOq53k4MSIGKEkNUB2EyuzgDmirmFYZGzB9XpFSVVUiIh4Qv6gUHHcmo7tA8AO9qho84JdUM9Vk34L2lUQHRhrT2z1nYxF7APz1hrPE86sUg4xEfBGZS+xVSwNi5YsiXPeDguLisAJjPiTmwWGEKjAxS3ZqiRBYBN01x5iqYLAmBCdWvXUu0flohKOXMkDQG5Jk87E8A7wFFnaAMMcWkvDhm8MCIMfNroUBUHSRYT0MR9z5njEr8IpSQIQbh1DIeZcigsvNSzfof2O2csmIU2CYseZL5riAhjggfHHJ52yBDqW7VUmsxg3Z96ICgPqufLHNagBnI2W6W67zqXakcGlU/wetKDN5jX5Fq9kMH78OyYuv0uv7KYL1CjVqdavkQlIxwaNkR4SHwOY9LtNhVl4D7BKZ1HeMYTPrkKLYLaFErHXghHRfwlkQI8UyRBlDhHKRF3PeFx83iDbeQdgE1SAwAWCKDykYCahRQxsYaRKmOUfm2a1ILWz444ethGpvR4i3b6Z7ZtBnZgojD2qR9RPApjrhHgxlSeMb4XU8ZEFJiBzWQi34MHNJErc2Z3ujxJ05U6e/x5HKTiCsl0fjAq7owKJ7dgENPea6w9jKWl0uP2ASc8jrot6oV90RI6HZiWMMGm8iaLhpSHM4XaGxPZ0jcq+fzvPTUz/eYUTfU+ckJWJ6P4X1/7nVt2GP8HF6Pez5wOLq4PaFSNDQ0jE2aiOK4aHGLr+QHOguRW8cJM8K6EY7NgeFl05izWaXV6ieUUi6VpjumhHXLdKCR7KZkPMUn5FHWzUK8wXMglUISMfugP9zdov3VI7VFHlMQSu4Nr7sdku9ZG3TiK+zESQcYOEewYYwdxbHmWDJmiZ7yC8by8sbZgLeU9zxQ9zyvjSAvlxcYADOUmsl+wDgzHxeXr3N9spTrLOh14DC5QcujnavtYyDlW2iNFvhpqaEmRcGLSGUtFD0kxtpYkJslTzgxqe2Ep/pFwBpm7RCKi/BsME2dA7lygBGtXhJQhzoEc8rghIcPiTpSy+K4flAhGuXOpOzpMayCRUcT8wgtFeIMzD65PL7LsYDYnHXf50A6VWmiPHNGUKR+PZ0QCA3WLBxcntLG3xV4Y3qJWrtDS7DzNVOpUM3neLJCsYMJBGxBKzYZ7Ujm0gj0L22fB6P39Ddo+P2KuCadWQUIgWVx4knraEoeLerCMJ6H4iJ1S6MAgVJ5gPm+52uSM6kSmxEJWbMy622r4qbWikrjVzdh1WoVBDvnwmfXWAb26/whtvO0F9S1YPwBYbKLRKI5YesWKPg9+kMn4sRfQwGaC0PPAJaIn/0KlSYsT07Q0OSPHvHlZ4QldKOuEzMlJ966jr9gbQAylahh3eIRor7PR2qe91gm1Bh3p7Zp095VRxtXh61WC/OlsofpoIl/6Rq1Q/hfPrN155ZTq3Rc+ah4YPKn7dD/zf3zt37zYHg7+zlm//bmdzvFEO+zmooyNIxN5ozjKMB3M7LF1xznCAeaUuRcaJvEhgFuoSjeKO7PX6GZ9mZo5kPjsZ4mMwrVrcfWH7vh09pS0h7mxdBp1aXNwSPdPNukNCFmPt+moe0rtqM/9q2IQTBYNX2xk4xibGkv7+BKSbhI8lMXuw1B86TTok42BUPg2MMZoslB9Qs5WXAawss3SSnmGXph/irVt6ExRx6lESXJTAUqJXtY1qXZHPDDOU0qtHwBMD6OACylKJfYT08NI9Xun/MG3XGKV+HzCtLklLXVwcjBwa9imnfYhPTjeptd2HtE6kgRDqX9Ea2E+csvo2Y/cnNDnPm+i7JcTcThE1ZbDXuRx3/uKV+C5XJucp2eWkIldoIVigyagU3KdaZPw0VVUSFaZT0dyReXHO/T6u2/T/vEB97Fv1hv0zM3btDY1TzMBzlAAIKbBuHtOXY8iakWROrKRUY85sNc33uF2S5utQ5bfIFMJqQ2ftoRWQXwwifCEmABJvIBnk1boVZOnpVKTnp1eo9tTS5ykmYaQlbtRoJ2Oc89129VEJJI0nHIBp8gxNnGXj93eCb19tEEvbbxF75zu0HHYtt14hBNVo8jENowx0rJfesY3vh8gjPQM8jihZ5BUaOaqXFgOsfDteZF1oCwPpUas0FcOzEUNAqYu8+4O9oV0J2TZxHr7kL6//y7dO9yg9eMdOu6es7fOd8KN9QTAEE3hZKLJnJD4U6XqS83axD/67Nonv/mR7Ebx1a9+NZi8M5n7Z6/9yedbvc5/f9y/+PzG2V7udNT2owz0VvASpDrPHVLF2hpGfRTDGvKGlnJhhipUoLX6An0ajf8Wn6K7U9cJaWEGMB5bmTaphHEeWHq+n+tGwQ0NRxf0sIv2KY/o+4/e4oaGCCc5C8mCxTQITwwMEyiXVe/FZcNc50uBBN3+RL0skqXkQzi5VNmMU2kqcZauV+dVyHqDrk8uUqNQk4Jl1WcwEzLe616PHpNj5Nj/SgCMD5tQwajs3eKLJqcpuy1f70qASkXxLp/oCrbVg4OmB5+ngwtab0nbmZc33mEgY51Z1Jdz0qR1qxydxuU1AmKchUwATBXe2JFRpD8y3ONrqTxDt6dX6PnVO7ywQOCz0FLrNF0dj4hPXQUAwkdiHuYgOqd399fpu2+8Qlv7u3wO4uzUNL349Ce4p9hSbpLqPioqxVMaqwuSkeD6Q2Qa0WYaodqANk736JX1t7hDhUhtjumCBjRE2QLLUlwpEpJO6eEvcA8hZIXHN2EKtFaeoU/N3uSWOng2FrIGReYZXTsdNhNtYIAZAUXApVis/xPQQO3jVueQXjt4RF9/+Bq9CSHrQHV+GXilKnPRDq8MG0hiQabCh6R43EBztlDj9uV3Z9fo2eWbXLLFXqEHX1jC2vGurjpAWo/iOhbD8x3xeDxs7dG3t99k2cmDg032hAfhkAEMZL6sBfG2kYnEwSY3Gws0W6l/e25y5le/eOvTf/yRzEJ+1dogc3Sv8JVX//DzJ52LXzzpnn/+8fleVgDMUAyw4F0bk5S6yhw+YUZHMSGQgw6sSiVam1ykF69/gp5fvENPNwFgkyKjSHYxl9KXMEHjtiTzh3ADfMnhsEUP2tv0xv5DevnRG1wKIe10BpdlFGzY6c4j13MAKd+whEAzhgIEQoInAlY1JvmZdqnUe0OdXCnO0g1V4kOtjYaGOLTVcVDOeBLxp3oQ7J2m/eukT74WWUtxt4N0QTnp2CEZTLnzdHxgrGgsyR0PGKTTFtXCXUk4ihOHHl3sser6uxv36F3okLpnDGBeBouFfQ+FTekIgRIhB2B82KweVgJgQ4eRzNDQVKZGN+oL7FmjceG1xgJN5+VwE+H6RBIj0yE2IyVMADBDp1GPdkYndG/3Ef35G6/Qxt42n0Q9O9Wkn332k/TMwnVaLTRpKiix8FlOsJLGaSk/KZIKrveDzsmOuEb29Z136c3d+/T23iPaujig87hLPTMi2C8kN5BWcMWC2934uqLERz+wCZOna+UZ+vTsTXp2RvqazVaaVMoUuOMDb3p8YpaUi3OyRQGM2yY5Il8BbLt7xAD2Jw8AYOt8tgMqBSBkZV4wCdVd2yan1hVNGI7xm81P0G0A2NwaPbd6i1Yn52kyU6WiLwCG0Df1DCX7KIkx531pCAlPlQZsE9/efote271P7+5v0EHrmHohWirFXCrIBfxazZENiQEMYtq56uR3Fhuzv/bvPPvi14bUOvzICVm/ar8a3KE7uV/5xu997rzb/m+P+63Pb7YOy+dhJxtjx2DJjOzazgMTl0JbrXApEVrzogShSMu1eSklmrtJtydXmDtKdWAu1LoMYtzWVo2LAUw9sMedPW5o+Mr6PW6pg/IiGAI8MFdtIiuGM156Uc6nIA/AqxQfUmfPmRskfiBpRpfwQABMdrIEMrSdjHPNMiglijO0VpmmzyzeoWdmrnFBN1LdLLxMYUabziX0Q1qC4qBa25dIhwUhzB3ocU93N9Sy0Sf4rqMm/bsSABOvUvhD4dEwdsgwbXYO6e3jLfr+9rv04HiHAQwhZJDBuYh4Yu3x7trPjJ3PyTV+2hobJD8ALDvyOKOMYnZok+7OXWciH0ePFbQ/Pge0KrDljgn4DzIOQ+jKTidhlzb7R/TOwTq9+u5btH24T8PRkKYnG/Tpp56hOzgIJj9FTchutK2MSAWcnCNV9It3h2xkTIfdU3pwtEH3Dh7RW7uPaKt1QGdxh8tlhl5MI/TNxwaM8imthRRglOYB0kk4SyulJj3fvEZ3myt0fWpJajuDAouVZcTkdCNnKa4LCXvNvM8IRXCBI+D6J/TW0Sb92cZbdO8EQtZz6nCSnN1eHF8bxxAwRhH+BDaJ44U9E/uGRa2RR81sha5PzNHt6WV6evk6LdfnqJ6pUNEvaMVCGl28x/tSEIN1gA9s2yGtdw7o+/v36c2DR/TwcIs9MGTEuXqElc3yCW8aB500cuXwem2mP1Ouf3u+Pv2Pf/bui3/aJ/ORLCXy7hNlvvLGv3xhGA7/y7NB5+d328dz7ahfhvuNVSX2LUW9vNjZFZdPYBvCjJzNEhqQoKHhzZlVuja5QCuVWWloyFlKt3Dc4nFeE7YzZZNUiQ9BF7Qz+6MTbsSHbhQoej7ti6KZD7aV6M/hl2xrxkbW2gEZamtjV64Yi208EAWQgY6tZMkiq1qERNOVhYwDWNr9UI9VQ+0fOnZOr6G8gpXn6BfFnRkSD0s9EM3dS9eYJ+JTzfA5Ul4a5ElanPtDJZoyfTYXempKXCWu0idqzMtUJoa9MBQTQ0j5qLXP4QsOwzjpXdAwGjJpz7aqXiv3VE+mQTJ+zLVpmx68EsLUnDb8uzW1SDcm52mtPsfdG3I4JJZ1HdrUR4/bE3WLlKkgc4qW0NAiPe6gg8QePdzfouOLcwqjkOqVKt1aXKVr9Vlazk+yB4YgEt6ty8tKokcdsrGOtcw5Dbu03zmijdNdPrAEtX5nEch8lMuE7KnxSdUePE1pQShhv+R8XbH+XG6CnqovMGgs1Wa4wDrv51hs6jZX0XBpyx45ZZLpI6nrjbhEqDPqMQ8HwegrB4+Ye0Jzzl4M0UaEtP3IGDO0sR1FUYg9B4fYVTzPz3meb4LYM3zOJg4KLk7SSn2Grs8s0Wx1iqqsyIfHq30qJCJOPtT/SrxrrFtUB4B/3Ouf0r3zHXp0tsOn3ONUb5wxCVB2pzZBpoPEENZrzS+0Fwr13alc+aVGpfZ/PX/t7p9bmjm/aYzoX36Kjw9FRvHL1nr/EZH/vY2vfmIQDf/T81H35w+7p9e60WAyVvGLeEigyIUfHwcwYByIUBxfi89Goc79odCdc67QoHqAEl8sBAldODxi3uBJAINLrDIKz1KbhnQcXXCP70dH27R3ccI9lnAgqxOyuj5vkoyxvKkZsj1jvBYRMpBMSw0tZGVSeQTtQzWO4ylrCDIKLfpxszFOoMkOhwZzOBdyBpxAfZ5WqjOsgUKaXQ4IlcwPG7lySQn57vgvfdbLi1APEtdQEalwkfNqvV6inXddLrRwmI9Vc90cZCmOAxgA/ljr8d4926Xt9gmfWMMABi8kOYtSu1C4ukeOi6TdJB/Myml6CJR9zsZBbX9jYpZ7xy+U0Q+twOCddJ7lNjyS/GBSW70AeD99E3ODPaTxN9tHtNs6pla/S6Mo4m4Mi/Umnwq0nK9TMyhzthP6K2YFuT2zHmOmjfukcaFweKNoyIkL9AdDm+mdzjGdjtpM8HObHe35z6dTaxVDAmCQoQCgQ08OLq7O0ApLZRosY5CGga5huBCr7KHqfKY1r9rxFfKYsE9nYZvrId863abt7oltxf14QKNBRHHXWNvzDPWMsf04jAFkWc+YuiG/6nt+0bdeBjWvOBB6Olel+coUrTTmWA9W8ouU97Kqt3M1o7qJa1MBt6ULT43ypoh6dkiHKM3rHPL4I+yGnAUnsQt3KrXFlpsTIAsZ2KrJHc9la/caudI3q9nK792pXn/9Ymur88wzH7GOrA7A3jj41p1B2P8brWHn88fD1lO9cDATezFkEx6TfJwxFgAT6xbdEX7DLaW5oyRO5p6gxfoszZeaNJudoKpfYBJfFKPajZW9NyWvsU2oBwbHjkMhDwfboiNrh0nZ9eNdDoPa0ZCzKgmAOQ9MdkV3Y0NLps3ttyT6QJlRTw7AYd1XKbZRmazBjpcIRmUfFSN13BO+x7PlY4+mMmVaLTdpqYzTmwFgeSVxNcLG37tsToKsDozkWR2AJR0axpgupwGTujsh/V3oyBykC1X0YFvmzBIhqis/iqkbj7hv2k7/jB609vkkbgD/IBrxqTQOKBlkXfsgjq8FgPHMIXwF3qiIcl6WyWMspuVCneYLE6zELwc42FcFu3ogS3peoghqcUkAGDwhtH9+3D3kg3VRD4q+aKiLRLcHnMG4WKzTtSKaYFa5uR8U8FzqxwDmmjClyRD8BOwGRNHQXkGZD+kChJoH/TNWmyNTOUIEkQXH4w7dcF1Q4HF63Bc/OzLUDEp0vTIj81tqUDWLjruuabRm6TjRgf5ZInzh81HdQKoXBhnFeYR6SPF4dvqn0UXcHwxodGGJjj1jznyf2hgWG4WDOLJZG9sGWZoxnj/nxVTBiU8Vk6VmrsJ6u6XJOWogK8rAnmGvmOOJJAOUyldlKsVy8C/3KLNDZEJpo3cCQGXx7/mgo7ypABi35eZW3L7NxZ4tm9zObKbycjNX+UYpk/s3n86tvPPo0aPeCy+88NESsv6Wtf6LRJk/2Pz/nu0Ne19uDTs/d9hvrfWiQcOaOLDMGmkWDApurZ3j5a7kbaDpaJzB3eQWw0u0VJmlBbSUDpClko6sPuvGEgWeSAE4m6mdLln3IGEHUr/YNbYv0Dtri/baJ9RCDRdaMPO5kLLmeKr0muLV2dBa24/J4PA7QFsUx/EAOOx5HgtaKbZZlVEojyRGLVmmtN4Nl0tO5s7W6ObEHK1WZrhdNjp2sjDSJfY4xFEPToEphcLUwByJr/iRhMFJH315oDRk0pYnjn8WslZ6qomAcVxJb7nrAbydzc4x3TvfpW1WXndEec1ei2TNRYQh48fZOXhmPiQDovRH+3AAWDlTYO3XYqlBa8UmLRTqNJUHF5OVNjuiKJdxZE5Oul7gA+8DngreNBTp98622QM4GlxIk78opKzxuRvqUrFBdyfmaQW9sLIVyvtZPeRHAEwLtIQy4K4akvTATaBw+QQtlC8OaaN1IOcn4AxROxQ5RS6Qshk5glrqPDXpwB0YQo9mMlW6PTFHa7VZoQhyFe0qK5IFKdf5/9l78x9L0+s87Hzb3Zda7q29uqt6X2Z6ZjhDcobUcBEECRIMx3ZMAzGQH5IADuIAdvIXyPoP8mOCIApgJ4BAIjYiJbJCySEpkiPOxtm6hz3d1VXd1bUvd9+/LXrOOe93b/cMF83GjsFqNmu6lrt83/ue95znPOd5ZIzIBDCxGZRyX0jNOECGrEn/oHtKt2oPwQMLm2Fv2ItHnTiOamjI2nbcI4oGcRCCEgbF9ZId2xXbchad2C56ocUHJA6L1XKVR/PmcjNUsLI8NWDmTU0AM4qwplklHDAJZCghe+DfDVu02T6kB+1j2m2dcABjjTgVzwRWiSCG4edUaMUFK3W05JVuVVPFV6Yyuf/nhfM33m8/iYKGb8Sx51Aj/+fv/dVL9X7zv64NOl/ZaR0XWqNeOsQYt0y/8qIEZsG4F5+4OgfIDsfEXnK4wMtTC3R99TJdrqzRueISz8lJAIsEpFbTi2SPTxiCCo1COkxYBBA03KphmPseO3TjZAWrWIa5Dcit3VDTgZHdz9svSWZULJ2HvNH9Np5GxhPPRBMOYMn/8UI3ID5Y+M9jmHtujT0isYmlNJ7wBzJplsloTJhQyeEkqzLD2EnrQBj7Mqs3LgnElVmB/onXJZwxuf4mV2OQGXpUGN5tn9Cd2i69dbjJ6gMnw5bQKHgA3pzOSHzVRVoNcZFRYB+GkGlRj0AMrcOw40rlLN2onqOzxXmadqEXn3pkekFep2pxGV00y+aMuRH36F5jn157cJvuQBapj/nPPssvIwOb9fJcnn5p8SJdnV1hCaZCKmfmHPSmJDc8oT8rTZWG5NPpsEn32wfMc7q5AwHMQ6oBewI3Ie2y+S2Tk1ECsreD8J6gNpIPXVrJztAzc+t0lUH8FZ7phSMRk4VVUprVPnDIqt6aoRJJ1S/XHzQfdB3B/3p97y7dbezFx8Nm1A4GQRRj9o5820YElpZyHEWIrB7FdsomJ+vFjovJgGqmSOtT83SxukJXFs/RSmmeyhZUYmWkSGZOFdnVykEy/LGZLu41ZjBAZN3uHNM7B/eEB4ZrM8CAUyi+r6xnJiN8CPBeQPGMnR2cK8zVF7Ll1xZLlX/ztUvPvJrLUm31SbNVuxvfTbc7VPrT2698fb9d/+9Ous2XthoHVq3ftgT8FBIXcJcgBCXRDKKqNj6+zf56EsBgbPvc+afo6cVLdHn6LLfaTQAzygCGWiBqOtJCNic5BzAM64469KB7SHeO7tM7D24zx2e/f8rpuZHElc04lseZJBwqtKrt5Yl8ZwLDMLZSppwdhy75L+xDT2kU56eW6KvnnqNnly7R+Zll0WlSWzWd6R1LURtTWzkG5TWqsKFkeVoKTQQwHslSE1heR8wgUNoF/75sYP6Dx9cZy3EAEykZLMz7jX26ebhFr+18wKoI3AXjAIaH0P4nQ17Ki8OoDcu76BiPHzAbHjgU+FDXly/QjaWL9IX5S9yYKdtQafASLEhKR8meWZHDNIQxEhYO6chvMi/tRxtirHvQq1PLh11tTGnH5XGky9NL9PLZ63Rj4Rw3CaYyxeTq6AvnrMkwSCSAs8shDYCXjlq8XqAP9urdd+nu0bbYriEHBKGV3bvN+xXAQVyoXSpEHq3l5+j5xYv09OJ55qThfaN8dlmR1Wjiy3WX0SE9aTTpNppvDeCP/RO6efyAfvzgFncj4SLesmKjNQAAIABJREFU5dEdpWDgIJGFq00x+YwEEdkVJgMWclN0ubLMNIqnz1yitfIiTVlFyls8qzAmBpiD7DGpM5nXAI4CGsWANpv79OqD99nZfBOjeb2mBDAEPNfm7Au7GwcXlDHm0oX46vRKuFKYfX1ldv5/+p31L/z1cJA5emZh4cnSA0MA63Ws8rff+/7Xdxqn//1Rt/7i1um+hY4fj0BjJMPoSRmtSwUx2YIenB0ccmDiwyB0ZpleuHCDnjFE1ty0lo9C1DSZgylfzBwi94XUxAFlBygTOFHfP9ikN+/dpDvHD5jhjDIyAI1CF4EpoSaTKBMYkxLTEGhVsZQDHTcNHyOymo6i/qIJYLnI4zGily88T8+tXKGLszC2RQBzec7T6H6ZvoTxuFSITjpXqp4q1CYVGJxAuqQcVw6YAuuJu7N2zRKYP3l9EjKS0sGGxXybJYjeO9iknzx4nzMxlJQoI8T1CPiW0XPTjEKliV3om6HJ74fcXcToypmZRfrCuafY0Pf67DqtZKssAAh8iDXnuerW6ziB2+mIMzWGHR5fQUD9yf336bYqlHaCIeuaoIQsUoouTS3Qy2vX6QvLF5hIOpufUo9Ewy0T6FUCmFQASKdBsMYmrQcd2h3W6Nb+PfrxrTfpZwdbdDRqi+0aDJp1QN7gfnpkcgCD4u5avkpfXLrMEkHXVi6wNHoGpFGW3tFOMQdQFYAco5p8SPGoF2gsGCPqHtG7R5v0w3vv0vtH20JkhSKrOpNLkfBoC5HxPgSwyCKgbzCEvjK3Sk8vn2Pi8PrUEk0hA2PRZ6O+qw0k7XybAkBECuU5kAEjgG009ugnWzfpvd17tAluYKfBOv08hYuhbhtKwBKXwQPDmNi1ymq8Upx9/czs8v/4e9ef/0EpnT5csJ7AAEYdKv2bWz/+2l7j9F+edBsvPajtO81h19y1hGVsJu+TVjI6O5jUxygRhOHiNJ2ZXqDn1q/T08uX6EpljR2sxfzVwOTGTE0usTmFJgMYEzJHbXrQOaCfHd6nn957nzaOjSKrmBKARjGuIg07Z0zelhJ1XGJJ4iOdG2aG4d8MBim+MkE45UxHUibRi4rgzL1EXzn/LG9klFRz2TIvJbw37sTJgaqZ5DhLkgCtSmFY6CqPDOwBJZSMccuCkxJy0ozVMKql3Blb6GrGY1Q9TPPUsth5BuU2hCDf2rlL9xoHfC0x0M1mQ2gCaJcQnDDBvBSzAucJ12cUSivdzdD67BI9f+FpegoE3tIyzaWnuHxECWN4UTJ6ZcK1vBvOSOKQTVXB4bt1eJ/eBC+tvk+nwy5vaPxSyrLZWPZcqUpfXkUAOUeX5ldpLj8t2Q+yu0SIUu6iSNGIABOuLGcZsFwLWizV/crPfkq3D+4z7oOvgw8GyCGZp5S2NQdCSErnA5d5YExkRQa2dI7mSxVKgTQKQUMt1qWUFD2pZDROM2oTwDAH+bB3TDeP79MrmzdZUholPIb3QWSVTqaqV+glEy6iYI9Yb7CLgSrG1eoqO4XfOHuJzpQXeNIF0ghM7BBZKF3mikHq47EYpq4rk4GhhP/J/VucgW2f7lOt2yQfPDAscmj6I4AxBoa9bKPrHl6ZWfGXCjOvr87O/88vX37xh6OmdfzEZWA345spq1Uu/MW9v/mt4177v63321/ZaR1lOsOeC3Ll5GQ7R3b+a4avJWJDDwyJLTTxl0tzdGX5HJs9wPzCOFjzaMiYmym0DO5kKjzL4LJ43IGJj1R8t3vCWvi3Hm7SgxqwHCWyagDjUQ6zb0yJxtmNJvhGT0VNVGU8RUBrDsLKZudMjOs62Sl8OvN8H3whQSx0aLU0R8+tXqEr82scpGG68Ii8iaaAiZpE0nacYEhDlVRdY0AHAeXBmNtyV5FrR9VZM2WKoT0og4nHafS9GucivH7Gn8KQ2sMuHbZr7EJzrwYaxSnz50BaVLJ10g8wQdfwvtBGZ3B7FFIWyhNultZmFumZtSt0sXqGlnMV7khihAofJgMbqyEYWq5q2MOfsNviofI7Jzt082ibdiD/HA5ZkQOBFOoKRUucsa9j7q+6TBeqy0wbAA+L7cUM94oJiRKG5MCTbcryOvGIbfjgRP3W1s9o42SHMx+jfYUtDRoJyw8xTw3BHDw2h0d3VrKzdKOKWcgztFZZoZnCNHl4fuaBTTynUCNlakKaRqJVptAHnm9/WKe7tT16e+cubdX2xdSD5Wsc0aznAWqDVcmyw5oMkflGNhWsFC3lp7mEvDJ3ho2i4RQOUQEeLzczpxPXRcbfDFwhaGsS3GlI95uH9ObDD9hDgN2J+h0KfYi3QKUEirIiqIf3ioO5ki4OLpQXGvO5qdfmpyr/+itnn/sJZftPHgYGEH+6Xs/95cHrX2r4nf+yOex89ajfmO0Hg5wB3eU8VXwDK5cF74SzxcOxkUjiFmAGkJ+hcxA0nF6g5WKFCZ+JVHASbhRI1kVgumJ8Oql+vChbNpiIuXHwkHZbp1RHazz2GXjEz0pyLx+GxGdY7qajqGCDzP1NBDCj9ikjOTJGIamDBjE1sWBn7shhTOJK9SwrkS6V5qiczificskcgeJSBhPjLpF5dTIVw/ge5KPb4YBlkJGJsNWZNjlYL40108VzQMiSxjpNT+qEL8ej9aJ4ygEsoP5oSM1Bl2qDFh31m6yT1R72mLRoHLI5YUsGpnXGEocSupB4zaOQchgo9vJ0pjxHV5fW2WQC3ph5ByFHuo0mexSygZS/2ssVE444pFqvTdv1I7rfPKLN1jEdw2AVwoR4n0HAJVPewvByntYKFTpbrtDqzBybpmRdZEAIqibT0CF7lSLHc4rSK2b+RHVhr1NjFx4QoA8GDWoEomCCzZxS1h8CJx9yPHQP53WbFtJTdHVqlc5NLdJyeZ7K2RI5jkeQjBsHMKkeTPBiQxQlGYvpSMQqKpBDR0f09uF2IneNgM2dUDYuHmfk3LllGYKIwlHIFm8lJ02LuSm6gK7o9DytTs/TDDeNYI6j9m7azJduvIg4jXeC7gfogWGYmwa03Tmh9w7F4R5qJf1Rn4hNQcS0B4chCMdWbEcpcsIpN9s8k6vszmVLr04Xpv+Pq9Xzb8eFJ5DIilnIq0Tp//fotRtNv/Oftv3Bb52OOheDOJhxFWcwYxI8xqLid3zhWVIZ4yY2jx9kApuZ9whe4K+g3CgwX0pS03G4kRavEv0TYNZYVSFLYfUC2MnD1+50nztXzXjEMrnsSMQBzNw2c+LIgpbT9ZGnS9QsBYQ1RZu2/g1RUtNytNsTFx6AqpFDFa9IZyFvkq/QQn6Wil5OkalEiGCsnZ4IGiqRwhjbqsBcM+gzVgI3nZYPqRsZlhdMHVw76FSIGWvyVxnkRmYDPwEki8n+jFFK9oY5xlHsi/N37DPxF1mekaWWWkXwFw47LJwoHKAQPDDs7EFABUrRIjTQQJ+YXmLF0pztcslnAhgrn+rgtRS4YwVaPAz0jqA2C2mfg0GLjoMeteHuqAPW2LSQtfZCoiK5NOfB2KJI1XyZoA+W9ZQJb/ByVZEQ2oyw4PnMSTwHIqr5XdrrnbIeF7rY+PfQQgCD4JbAGCaAwX8UzQqA1hWnQBfzC3SmAMHKWSqk8hy8ZCpznIFx5qflvs20IsxZytwnOGc9K2A/RggI3qvvMYAPcU5UFVgwTBNC8GbPAxmi52gaROwyBCkdsPAXMnLtF3NlmkkXRfEWXW92cBqnFlLWKDRiJmU4qOKF2jxK1KQ+7Q0bdLe5zzy8lt+lUTBiRyreSo7YwsF0Jopi3w2olyPvYClVvj3j5l8vp4t/dWnl/AdPpKBhHMfuMVHmT/d++Ew97P/jdjj8asPvnPcjnwOYcKClZjdqBab8sgD6WuJeDD3vzIiokipw2bFSmqPF9Ax0hZQvpviF5kwCwiqOJS0ZkXNBtxNSuLHPA8D73TqXBfu9OtXjAS8Q0CjwMIYjPc7AxuMm2txMMjRtphrVkzEEy50+fZfGRVqHmVlaBCVG7NGcV+SB39XCHC1pAHs08xrz0aTSRoBW7pBqukMDDKM+x8MWB2aYUcDQgxVZ44Avhqh7irqBlHyT579EZTOVioFPpoxqN1YUP2RDs8kEAgVrgMkV4jM6jDnzYejDyMoYwih3IS1yfKJZJ0fni3NK3q3STApiSWMUztA2RIjRyAcZgNt0XSEvM2ROVs3vUQsdQ7TtIRLAjlaYWo3I9kPKRBaVIG3jZKicyVE+laGMCWAJtdi4Hcn7ZBqJmYPmzJ24lMQEx07vlDYaOPjqPFYET0lDOkUJabq8eL8pn6jqFulSfoHWCiJaWUoVJvIdZb3rmcixARmymv5yANPrbQLYXq9Gd2Fs229wJ5TRJhPA+L9FYVeimrkOMRUcTD2UaBnS7MUqzaWLVLTSrJIqjlRjuSdF8mQXMT1EsTWlUiA7RyJwguvRP6U7bRCb66zb70e+TFLg2moAG8lAuO8GVq8Ye4eLXvlO1Su8Vszk/vLp5cu3n8gAZjCwf3vw9ovHg+Y/a/idlw67jXIv6KeNvEvS9GcKQih6UTz0DFcVCWDAifK+TUvoniyus/XYemmRTw9gVRJsjF6pZGCSSEnZweJdsWieQ9ccJdYxPBQbhwzI3ger3G9xRwXkRGxaM0htOppa0UpBOSbBy8bFZlFjXlNKyc9oADOcK6VZcFcQaqywVYtSdCaHYd8LdHlmlc6U51mnfJKnbbpb/NyGaCotOu7wIKsEcaA26tJO+5hnAoHTQBu/McSIlBEcFNVUDkpJFqmFsuFgmLEf1a6XzoSZCJD1jEFqHg9Rir8xREX2xSN4PL+o2Rc3DnAdHNa/yscw8q3Qcwvn6fLMMmcC4POB94YsQPJENCGkFOKXY8aKOP0VfBHXtx/6PMoE2gQyQpQpMfwRuYMN/FQ2byoiymFsyfYo56Upk0pTyksxBiV8NzNXKgMXkgmNA5g0R4g3LLTkwH97a/cO3avtMfO/r3JCol+v83+YP2UMzKHlzDTdmD5Ll6dXWPOskp1KfMb5OjEBVk4I7f0oZ0/uF2SnRlCjgBBn0KLN+j69s7PB67fBxrtSOYAwytQFDNWzjI40TZwgplRk0WymQOszC3RxdomuVFZ4PyGAKXSvNJoxZmvoR4LpaENowswYNm8Y7r/T3KN3jx/IbCYELqMR3ydeWcBQ9bXZ5EQ5ywsrbqF9Plc9WsyUX53NT/3JN9eefbNDhdYTNwvJPDAqlP7k3e9//bBb/xcng/aL241DpzXs6LEjWIw5UxkAN8xtdlVxGHiEe3Up9FjR8pmzl+jawjlWo0C3jh00uFv3aCrOwUuzB6MOie4ciKxN2LN367RxvEPvQBamtku7fp0aUIJSA1Mm83GMmITyx0Q+hUpUAktKJ5QMJoCZd8XzdqwgqliSMvvx+MjAimGKzhcX6aWVp+jpufM8qA4beAwcm9FgfiylS2hY1FJLsS8rpj7UEwagOezx4PH7e5tCKuzLkDo7cTNtZSzHLJ1f7S+YUsoQcA0qrxkfBwTTuDB2anpp8EmaBAL2SwdLAphsTgkJsO+asrN0cWaJvrJ2na5Xz9KZ/AzNeHlWZZXRZrlOUphJADOTBEpz1xLeYrnsrj+gXuBjdobdmcA7YiqEUd/g7htcoW2mVaRclzzHI8f11PBFMi6Dsck8rcR3AxVwVmoR413NaEAbtV36m82b9P4hFCpOuGyCSTP+sh+iDDsxPguU9myuQs/PX6Cn586x4gbKyKwFOFu4cbIkFLtlRQ+pKFgHDI/JZrIRD24DxEf38Q10z092qTbsUjcaUcD+kRrAjFQ2cgE/JOjOFew0LRVn6MriGbo6f4aVMZbhv0CQthYZbMMFlO69Qh0aCBPlX3Z3D/laAHq5e/qQeWk/Pdyk+22odSCAAYTQi4gAxmNfgGUcNvpdSpdHV8tLncVs+bWFUuWPX778hVdy9ASC+N+LtzL5Lk39yft//fWH7eN/edRtfnmrvmfV+21mcnKmBA4Nt+/EjINvHc8wii4ReGDo5EzFGTo3vUjPn7tGN+DMXVmj+dwUg+2gCIzbg7oglekg/CQJkdyOxkIY9XiM6Pb+Fr1291364GSbDsI2NS1kYNIWN7dTXo88piFUyOPpazUbnNnlmjYbLEy7QWxDpkqpXCIDH4hjxvaKoccUgt86+ww9u3SZLlXP0ByMbW1haifPrATOpEumYV86jyLQD2D9zulDev9gi97dvssdOnbmxomIzATX2pVgapy5zQDxhIynvmEFbrV5wAWJ4mby/nWj8ggNzFdkJ44335hCIkiBTTk7xXOfVyur9LULN+jp+XVaySGA5dhijjuQPJ8oQoEChmtXUEH85LrzYHjEI0PI1ljjSAm6uv0lAzd+lwbj4QAtXgmceGmmnkAOhleXEGZNMIGjVchAOjKvVzbepXd3NxiCAJ0DI0fI8AVxBCQio2L52GNj2y8tX6EvrFyip5YvcDcd2vCoLtTgO8mITaOCDwAlBmPNQo8f2R98IeH7+eqdm3T38CG7sSOARSCMssGJYMl4AegoYpoDWHE1V6K12QW6vowgeoYuTS/zED3LCyWC47LqZUgOhH6o4cgxytmcYqIjNDWiIdvPvbe7wSz8dw7vY7SJ9cFQ0oLIzEINKCGBqWLKBmsANnOpcnittDRaKUy/fmZm4X95+dxzP4rL6cNnnjQeGAcwyk995/Xvfn2ndfQvTrr1L2/W9+1Gr8XJtlYrgoWpIafMvSFq2wSdQ9uP2UsOypbQynrh/DV6evkCXalKAGOuFKvvYCONF5seq2NCF2M64mADMwoOYHub9NoH79Cd4206DjvUtoas8TQeJdLtqFliwl7Qjqac3FLiGPkbkTdTNQbFkPhkdHWDCRbAQRcBDKMmUGT96vqzHMAuVs9qABNHadliY5UCSevHs4bSYgcrmthmHifiIwGMSxwNYMhO2JBWDF15wxv1Dk0pxVx1Qg9KD1LmJ5lFKa9IB/BVTln5X4x9cbZptqLSRiKbik6GB7evVVfp5XM36PrcWXZpLns5zrQF+BcNfQ4CSqtRll1yLUyA4tEbJebKrKTOhSaTBCb4TbiLJyNUkulJRov7p7CDKi+gSTAOlpJ9IvMA5oQS/VUQN3c2mEN41Gvw0DeCmPyR33R0w6JB8/zyZXp25SI9tXKRO83gu7EmPkOSZm4XL8cIQksAw6MhG+UAFvRor1+jDw4e0GsIYAcP2X2qhykWD3sG/DlMEYmfI9uYOSmayRVpeapK56pLdHVxjc7PLrHZLtRcQCqWclkxMwb+JZMeBzBZhZIRwu1GuHHoOr794AN6b3+T3j/dpt1enbqWzxmjWStcQkK2Bb4BkfhCLqZKwbXS4mA5P/PG2cri//rbF5/7Uan8BBJZTQb23btvvHzQqf/zWr/x4sPmodcadDBxqItHlh2ASy4FdfHDFCEKIrxzphqUrSytTS8w8e7a0jl2sIYJKk5uds9JaAWJ5rN66gnmMynyh1m5/c4pbRw8oHfuvU9bx7tU91vUjRHABJw2GFaC1JtXy/57EwmfeiDipMMAtglgTH02AcwhChDAMA7I7WSRihGFTIfWSov05fUbdH3xIstmQy9KFFkVgTP+jartNUb7RBceCTu6PCf9Ns933jnaplt7amwLSzAEMM68jBApzCuUsa8lkzD8kZ1ozjehWpGQO1nzy3hbSuYlB4c6F3GQA2+M3YAFw2IQHnOdLktEI2ABf/nyymXWP6tkSpR3MgzwczcZwowawGQKQALqZCHPQUdpg0kurCUwl6v63/J7mktPYH6SqZkfE86AmPCiuSH4mgQwJQ/roDqCCSD73fYJvbO7wYx8llDu1MRizgLvSQfvWYEUpswWE0ehxgqe38XFNZrnUaIMY4KC7wmHTEjLyUhAkolKAIuYd4ZZyI2jbXrrzvu0ebhLtX6LBqEPE0w5mPQxIN8MP8xStkDzpVlaqy7SWmWJMTgYi0w7GZ72YOxWAxgypuRwBH7Il19oLdxowzVzJIC14z5tNw/p5sM7TPC91zxgci+uD8bOBFuUD4yHBmpygsmTOa84uFyabyzlpl5bmZn7316+/KWfWI3h6dLS0pNlbAsMjDqF0l/t//TLB53Gf1Efdl886tWmu34/K/iUES/UAIYSRXWjfJyuuIh+TOnIoRJlaLk4yyYEFyorzCGaTReZ7cyW8QkoZU4LIwNjHP/MPJ3FnTloue+cHtDdnS3arx8yjjGIRyy3g1Scb1ayyE3GI7rpotqpz8PZFwbKNYBpeSjTyOLyjcccQr0TXTtt5yFjAy8HPCHIA91YvkIXK2douTgvgoZK4+B9x2WNFLGSgcmi568wA18CWH3Ypd3WMT2oHxDcuaFzxsa26EKKp6sObGkAS3C1MRcsceZOOPyyiEUOWw4YgcJE9sjotyX5CpoKKGnVzg3lGrvRcADLcQA7X56nG8C/ChUqe3meC5TWocnApGssw8MfEcBYJ20MticwKl9yc2M0YpmIPHE/HwlgDDUhY8GmkwCG72P9IRAbfE9yYcFQ0fkE63/zdJdHZ466dVaKQADj7F1LJ6xLL4g567w4s8JS2ZCvgb9p2k7zQDe7TGENsXzQOICJY7iUhBgjAlUCOv01v00Pawd0e/se7daOqDU0xsWS+eIFG5I0qCJT2QLNlWdpdXaBlsugccAVKSeG0Mj81IwEkA3ulajqqhCcORSMsYu6sg8suDYJDAMZ7636HiuCNIIeQzS4Tuz+xEsEWSQSTbxPJ8pErj9tZ+pnMzMPFjLl1+ZKs3/24vrVd3vHveb6+jpbFX6cj0cPuI/zCB/xO3Ecew1q5L+7//6N42H7H7aC3ldqfueCH/sz2AwWI5g4wcF5kZKSpYPBG+KFZzMTH6NEGIrFaX0WvoH5WZ6nKsHlDuNGJtpMrF+ZCxxTH3AqyHQfsoOQfRPr3SYd1o6p0cMpBnvQgIMMAoJQCEyBISexKVE4gLGVu+Jg7AvIUhR8kmtzToiFjF8E1CF0yeArKJwdMLcBrmYChyqpEq2VllhKZy49w5iF6KGJrI1gEBqwdJEL31YyFuONCFpBbdhhfbP9Tp1nBcHZAi7DfsHqDsQgM1+bZIUK9cGUp8mmHy8Lk9QoIU3ppmY0SSy0JjcbbN2Q5aE1z8qrCGA2SsgirWSm6Fx2lqpekUspbGSCHZmSfpnImhAyDb/AzC3qzuDrPBZq5Gshb2qcgU0CmLo2eHuZDFqrZV5p6nSOQJ3YzGmAx2GS1gYGykh2dodDU69G28g8+g1qh33OPhDAuAsIAT8A+X5MM26e1kGRge8nOn88cSDgOTJtcV4y4pU6LoV1iOtgjHtxKMQh5KPZ9WevccTrFoA5mhlijCMZsARFi9K2xxZ9U1nw36ZoKlNgPbQsG+qyO7NxgtRgrQeU5hZmS2OdiAcBMGQ0jEbUpB4b4dyvgc5RV4dw6OnJLkFARu3I8kkMgfKrGqZDt12Iva1qnH1zzi29XsoW3lifmnpQn673XrCeMD0wBLA61XPfO/rgqdOg//fbQe+rNb9zeRj7FQbvsQtZgBCdK6kBkcYyBqZgKy9+zEKGkEYp0HKpQovZadZYgmUVAhjSZZOBmUM4yaB4NEndqzWAcTeSIur7Q+r0OzQYDSgAC1/xCwlgj2VgqmrB91b1jeQVSzbAxD1VUZWRHzk9wYyHHfwpK3kOWHMM3B5IMCOAQVJ51i3QmXyVlrCp07DcSicBjMmFyaSddKsQ3DQO8vUC9sFAL7py4ZD5YGhUQK2BWenq9MRjKcyHU36XEbSQDscjs5aGe20WsYwEJSig8obNgeBzVgtHawTRbuSzVyOuIYIM0B6MsGAjwxFnKVWiZbfIuKb4ZePQcgVYNwRaboBIGWrKSOmYmsxdzD6SAG+C/MRLlAVlIAXBx2TYXZHFxwIYh2vD/WRzDCHlIvsCxQNVAw5CyOi0LJ9Lpu32AfOfaqMOA9s+dyOF/4T7huHlipOn9Tz0zmbZhb3IOnZCEUIZiUAiZ4lklUkTg59P1qLMQ2LdBtQLBjyXOghwTMg9hQIq7g9Ad+5fQ/EWRrKOR3k3Q8VUjnJMWIVSrPLk+MCSzMsowZpKWyY95Nol8t066QH86zTANEaNVY15HtYKGD/mW4mDV6V3wR9jPBQWe5Y3TEduOx97G7N2/pVZO//GVKbwzvWFhZ0t2uo/kQHsPjXy39v96Rfq/e4/bWCUaNBcHsSjohB+DZAhUZtHcLihiJawDBmzHTkHMI/97Nahb16ao5VshTcEa+JPlpCaG4xP2bFsjCS3ppQEQRk6ZD7rjY8LTeH8SADT26mzi7zITJdsAgczGB7naKYTh7Z7NOK5SxAOIfZ22G9S0+8xe91x0GYXDGweJcYUdP7nWJG16ImkNE5wAPmChSlAzQ0PKXn4qwb0Nic1HHnjgF25ZRZSdjSPaCML5SHvsTWWLFNsoMcZ4WP1CtPi5xBmVGWVsIR1joAJs4nDbp2NTVHKQpMTnSdcM8hGY4oCvKOz5Sqt5qZpyStyBu3ARlO1RHgSYLICNIeIiSxJJ1hwK9MpNhlvgotxhBIEyxCrTCmaQKUmMjPMOBbCNAFPpr6MkxMyawkwyDMHdkgtK6CDUZM2m3vMf0J3sO731L1bnLvRVcWkBaYOrpSW6ByysOwMg+fQCsPhDNlpg9RJwJ0IYHy91e7NqLXoIDtkvNm2TIMxN2M0XgutSMjYWD8p2+UyHQGNM/lEdEDNUnRiQrAubWowHVOzdnZqitj0Bp4Ax8MG44CHvVM6xhRL0GNlVq4uHBFXQACzoJzH/DFIDqEp5UUZSvl5K71bdQo/rbjF16ZzhR9fPrt6l6jTumhdfLI08W/Gccpp7xb/cufNF497rf+qPmi/tM/Gtv1MnMiNCmjJjS8WdFNHHeWysIZR5LF7z2J+hi7Pn2HjUwgaQhZXXGYkA+ObowJ/iQ7DhJqnlCY62Zjwu5LCULYHB1CcfEYouKtCAAAgAElEQVRqWAFW2JgpMMkg7wQQLMWuBC/TNcTPdDFz2W/wrN7PTrZ59hL4CTIjeCZzAAPRMT9Dz8AzcGaFVkpVmtZZSBk2EWDVyOnIipUuk0lOko2vNAKA+sgwZZ5QQp+ZejBfHWdTJoRJmOQyJJHfMYFgnH1JN0rwMMkULOYibbX3abO2R/eOoHDb4GmHkWaKwL5WCrO0NrVAl+aWmQW+4BWZm2RJzTU2/dBNzLnYhOiizMuaVy3/kgpegsxj56G+E0NGlbEucwjI/TKsJy3NlbslvyhfkzlRNc3CZkSQsCMa2sjAAtofQFxwhzYau3S3cSCjPWr2gXiH+wvi7kp2mp6ZOUtXppboXGmBD+JMbOSbzczFOFvkjIdBc/DgZMbRaIsIpJ60LiamFCd6F9wUU8EXLRKBx8mYlmaiKsEkXd8xPCFjYYLpmgCG7B7vC4cxdPMeNg9o82SX9tsn1PA7bAiNLmxoCVSBre0igGkZyasP3DvLY/pIycnVFtPle9VM6bX58uyff2H1/LuZbHz6xAkafm9rK1OpxuU/u/nKy3ud2n9z0m28+LB+mG4OOw7eLEopM38jxty4cZris02V4CcyzJ2i1fIcdyGvL56jK7Nn2dg2rVwX7mLhD5egwmUxPCIGgzVwjXWmVDol2eBKXlRKGQcoxVXYHUm7RQZqYbWGSUZ+khGociXF1GS6xgl9cPKQfrpzl1UToBne8fvMx+I2d+TQenmOvrx2nZ5ePMcu0iCyYrh20lZtbPagnSKNleZ9SeksAVwUMIWnxRvRbHCmY2gBpci3ongGaErcoGSA2hQU40yZT2/8YYxGVAaO+i36APSN/U165/4delg/5gCGDAwbB7r0FypLzD96auU8DxFjfAqaYALdIBg6Ah0Y4FxLP6luhZnPDuGMZcroGV8Tve6sY5U4+ZjXnRwn3Akz3UuDnfHoDH5LD0v+CQX7DF2F7wEOC7TR8L4doqETUtsasQb8B8cPWM7nnb1Netg5ZYlrYGGAD3CwMg8sX6Evzp8XVda5szzLmwOIH7uqPW8aDqKnw0Reto+b0JXToXyZ4tDGir5gc6iYwCYBegI7xe1Tg2/hcqmUtnoCaK7K9x6KsPh9TxUogH3h/WAK4KBXYxOcOwf36fbuJu02jwT74+xL9rMZ43OBqcoG5CMG99dGAIO3Rbo4PFuab83np95YrS7+7y9fff5vSun4ydMD24q3Mv2eNf1v3/rB1/ZaJ//8qNN48UFt360PWjbfYnZxlpuBqC3VEU4eqZmh0iwzgy7PDJ6Znqfnzl+lp0Fkra4/FsCELWRMNCdxjuTMmqAjjOcApcoYz9sr5mAyMA1crFGv5zqD4ZMBLGmBy6ltsBu4s6DV/LOjB/TGzgf0wdE2a4a3Rz3mYyGl5wA2tUBfYcfxi3RhbpUB14yFlFuCupBNZWvDLERa3WMFTyPcyAHM0AAkzMjvQBFVF37C+NZ0y+SMGr4lIKg2lWS0emVUyI5Z2lqCMonWIjroNdhkFbyotzdv03btiE1SYOCBTbxQmKbrS+t0fXmdrq+eZ/UJaNVjBk+01+V+831PeGfa+TWdODbYCJgSArE8Lo81GDNfyQgD8iUQPS5DypQ5Wy2lcRhZYOW7XFqlnBRBbNFRZYjJVJcDHbIw/C5LReNCEo3skDoWmOh1ZuXfhKHu/du0iW42ZmoxYB2HjG0VyKP1QpW+tHiBnl08z4fvcrHKJrLA/wSrmMDqmEYkAVsKCuPxJ5nRh4U7dXUnPLhHu7OmZDSvX4oVUHoEO9V4rRUE/AokgDnwyAOvjGIuHU9g3NE8pA/2tvjvnf0tls6BYi27M3EyIuy/MSdSqiK0o0LUEhbMeTwM74fnppdG84WZN1cqS3/88uVnfxgP0wdPzc3BsvBjfXwmXUgEsNOeNf399//mq/vN03920mlglCjbGLZdRmd4qFhqZsytccTWMghdC+5CohWtYPfy1Bw9e/4qXVs6T5egXJqZYmNb6eJMcNQ1MzINKXPCMD6VlHkTwKnuWPPz0vmRdJv7NJyBjUVF8DJNAOOrrSUdZzraysYiRAB72DzkzOud/Q3aOEXaLRkYYDsuIWOH7dReOHONri+dp/NVaKZPUToJYCKSKJmjMblQdrQ5gY18sGZg0oFVGqYRytPANE4x9JZrJpYUIGYagqe0zc8YpIXTMslEdO4O84cmgP3s4D797OEm7dZPqOMP2KACYzxLpVl6dvUiXVtepwuLZ2i+OE1ZxWSYAoMTWksbM6Yps7KGJiKKpHjM2qBJrVGXAxlImwjYCfZoMjLMMuv6YdyK7V4h7yJdXVxbGIfkU1kqZHKU9bLkgVgKYJazTjEdwX/hEOE/KvBnOstQYoC3ApR8bx9t02s82rNHEB1sh0MOYAiARTtFZwsV+sL8OZ48AAQCf9OsChoaiaWEgGdAc0Oj1R6E6ZIayfRxk0W7qhNEXlMEmyxagpgEYJOpA2M2Ril8wCkXkxkBmuExMdaKqeH3WIEDZeP7Oxu0efSQ7dNAPQqZ+I2kg+tFwYATCXM8LYc0Cll9AxaJHnT8RmtTC925/MzrSzOVf/3b1174cetJFDQ0ktI/vPful056rf+83m+9uN85mW0Hg2wA7oNUfEIi9MEdQUDTLqRygjjJh6ROYNF8cZaunb1AlyBoWFpkHpgEMDUiMFwwHsMYd5pMGSWbQ4NYknpIecRzggZAVWxHAphI7HKnyGRgaDLoz5pVwa9drcWkkxXyRoPcy2ZjnzEwYGEAPaFhjo2AsgeD6sv5WXp64SLbzsPmfTZXohRKSNWnx3NwAFNi4bj5Lac3hyoz6qFxZxKsHpt6mPNWl7h5Q/zZ5KyT7dePONcS4UnBATFkfDRowWCCB8g3DnboqFWjnj/kFjoY9ovFGbqxLGqoqzPzNJUTVx4UydyB1LlJEzLNfZLNJvN96LehJD/snLKIHzqeyMIEyTf3VAcLmU4wxvREE14aCsgOMJMJ67ZypkDThTIV03nKoKOtvCzhL8m1Ml1Owy9l9A3O3WDlx0PuLm81DujdnY343slefDxoh82gF8IWCKZbBSvlreRmnKcrZ6xLs8sWD3PjgEIAQwaWlKzj80IOSD2ADMZnSsdkDRuYT3mJkw2QMX1XD/axLBNjvAwzqGqH4qMwxgGZ3MxBMhcOM5hxxNScne4J3a/t08bhNu01j6kxanPpGHvSjGOVE8XPJIsXDMzkjCFaGrETerE7LDu5zkpx7nQuX3qjUp75zteuf+GNmCr1dct6snhgLGhI9dwrW+/eaA07/7AVdF868dvrg9ifiT3bidH6YquakKJBwKec67JdJIPDTKxTK3g3sGg2W6Zzc8usYLqQnqYpNrZVHg3HQ/MhsjCMV01k5+Z0V6Q+CUccwFSlQQKT/L4EMCEGCggqH/g6FoDB1jjlxgLjlF9LLGQMQZ/lbSC/cq99xO12TPBDghk3XfSiLKrCVq28zEEZpr1TLLeimekEwCpdItM1fJydrnthApcbZ57aNk86AWazGIrBBMYl5++H+VTJtTUBX7JQBLB60KedYY22W8e0fXpAp90Wc5NwvTGwPpcFkXOJVssVFhPMpTIKoRuxHDkoVAdB5u70DzYSZutYCWLU4bIFPo1tf8B6ZMBSzZ0yfdrJGiSZr1UwHgcN1kzeTdNMtkjz5QpNZUuUZ1sxGe9B1i90lTHWZChzslYkiKHzxi7vg2a81TyKd9snwVGvNWgGvX4/DuAX6mQstzSfKmbP56vu2ULVhplsOVOklJ2SstXYqk2sV8H9zGFjmhTqa8DxWlMp/R2jWaZwosIGmjnqIZyY3UieJAewrmbkv9hxImVtvABC5hBCuQUqJ4f9FjekQNptjjrMxg+sgLgZh0fiDHfCXJqbTLKH8egR8L7Y7jmBdVqgzMFidmpnOlV8q5jNfve5teu36zTde8GynixfyDiOnX2i9Cv7r11rh72/1/a7X62N2lf7FMwhgGH8jekLYUjh8NEAJhsVImsiaoixm5l0gVZnYGw7S3NeCRbl3IVEicnzZEZFQEsPATcNTC3hTSomk0ub70v9blj2JniZjWAC2DhkTLT7jYclB0pTXknHDOzsE78DA1La6p7QwaDJzkcARQEGYzO5I+hjFbmrejY/T0s5sNNzSqMw6hbjTtmjVCwtmycSpckcKwnnE13L8ZEvWaoJ8qY0lN8R7CKpLiVqPxbwJYCB2NiIB7TvN2mnc0rbp4fU6Le52wuMqeRlaD5b5s7jfK5MpVSW0o6nB4ShbhgxJPMU8mTSDcZ1HEn7ftCk/dYJD6i3AgQwsKKE/yS4l0wJcPBjaW9xMeIsGrxCPGyg6gxOmmZzZVqenadqbprKToFyNtxHPT6sTMAyq8bcAbleEsTx7BxYg164P2yM9rq1YK9dC+ujXn9IQTuKYycd2zOzXj6/nqu4K7lpG6rCRUxaINtjxREB2/lwTEo8kw9Lz5APSMM6MtaB5n7oXC4TgRI6pNy7yRA2OdqD9S2yluagEJZZGPtMLYJEODJcaHs1fPlbC3rUDAfScUSLyAFGJ3/ZDlHHyYTXCVUZOT7FlxUBzCErtHupyDkpWJmHi5mpu9VM+U3PyXz/mfmZeyu0MrIsPo0+1sdngoHFcWzfInLf2X3lWi8c/IPmoPPyUa92vR/71cC1rNCOLe5G8vQ73rguNAVzZZre5ZGbVGhxyXh2VsxB0YFEBgaXFSazPrLhjBqq3iB+dxMF4CN693qCqHyvkUJJWukc40SuJxlXmjgt+fTnxSTyPUaiBsEQxEYY6D5EBtY6ZEflWtBlN2km/EGxYERU9cp0aeoMrRcXaTlb5ZlBNpnUdjgvxMl5QH3JvEgZAzLN9cl7P36/vN+UdvFIgjXRiDAFi7lS4y5WwgyRwD+xsxFcOAML+/QQGVjziO4f7VG92+bAkU9naaE8QyvFWVorVpj2AtloWKwhC3g0yzX5remdKmEYbq2YAeyfMmlyp3HMY2DtYMjzh4EtWCo7ieucJo4P6JKhbOQAZlvkqalI5AeJKxKwxrNVyHhXqepNUdkRT0qU71Ipj2vs8X8a7EGYg0OK4mbYHx6Omq37rcN462Qvf9xtxr3Yb8ZxbGXt1NRcppi9UJy3zhSr1kJxlgMYNraRgZJr/ahvp4yqyXMlGb5e/iQbNPEe91GbN+NXp0eRvvCketDqAhWO8B0xquTTIO5TL+xzg6nR79BJt0n1QZeDVzsaUYcCluse2Zg2gIqMHv6Qs47RrFHTGJXEGhsas9wCRaFFbugEmdgdlpzczplC9e2FwuwrGc/9D78388wGN7R5NOfjfXxWAcz6PpHzwdb3rkeR/49Pu42vPWwcXm2PelUeq2HjS2HJGy5h4kvIeAUAfDDxwVi3eXj7wvwqD6SuFmUWElsdSupjNrNsQQEoDaVBloEcWuNTLTlVE4aRYRrh5xKpO8ERlOhpMhFZF+M0Xy67YY8LhgHm/cGwzjpJt092mMyKkpLlbRw5eb3AYnLjjYWLdHH6DK3m59XcwgQwPUkNmGyeVrNNVn8Q3HmcJD0ar3VuUWJPssA1eCUy2fr65VfH6qhmI0ty+dEB7GTUoc32AW2e7tG9vYdUazU5cEwXinRucYXWZxdorVSFmQPlNPPABhLYV7tmfH0nvBF0o4HPhpJxq7FL9+v79OB0n467DR4F48FhzgRM5xGgqjQ9YJQMRyRW/rBt8lwRL4TZBNuLWSmaK0zRWnWJccezpUWegoCtG0B+ORBV04wvimasSVCRLBsOA61oMDwY1tob9V26vb1Z2m2eWK1Rr4uDOeem84v5mRQG2OF5sDq9wNibmT4VvpZSeXU5mVnNZFSNDzKdlTSz3hMZmJBdzdjcRLY+kdXx2lT1DlCVwNFDpxM4IoyJW36LGsMWD4efdJp02KpTrY+GxIh6VkhDl8h3ZK4X6SJG4fgORiE56DarkqyY2mjXF+wCR3zDYj8mL3LjIqXj6VRx78LM8hsr5eoPMyn3u5fnp+5eoAtPXgBDC+JfEVkzt/6vp0OK/7P9xtHX7x48uHjcacxi5AXYBmRAUE7xnKJmYgy28gyddiAjMUdYLFXoqbWLdHXpHF2cPUvzuWn2TkQ3b5xia4gyIP4EPG0C2Hh/m7A2Prdw6k2WDdIjU4u3hA0/GbpMiSonJksu88JG9waKlUd093SH3tm9R/dA/uvUGL/BC8Z7hKTO2tQivXjhWXpq8aI2JwDio2eDD2XcTxQEEmvMYLfOCD52cE2sb8W5x++eQWIzsqPjVSYAm9Cd6GPxex/jU2N0SoI0pHwOQaM4eSAt9u1NOqnXeLNUp2boqfMX6dLSWTo3vcAClFkGyscZmNmkEl7GAYyrPZYJiuigc0Lvw/l5f4vuHajzTaTrx7WlAWMEAfm+I4DBwEQyMJSXnouNRKwNz0C+5TEed3Z2kS4trNEzq5fFXszCrKAMWfMr4qCvvKkkyBsGvNzrdtgPdwenAQw/3r5zy9s63KXjTjNAEC2ksu7ydNV+evk8XV1cp/PzZ2i2AD9TGaEy2B+ybemQm0BkMCq5M9JRNErD2rvQI5RLQp31Nd8xcIck6/IHr2cI8cfAp54/YkL1IBxRY9Cmo/YJHXdqdNptsK/jcbtBzWGfBrjHrkWBZ3OyAX4bQ/M6NmchgMGVScncSQDjw84mFwEssigaQtrboyk3Hy/kZ/afWr7w03PV5R/ms5m/uLEyf+d1et3/J9Y/ebJKSNlnsfU/3Py/r5Ad/4OHJ/tff//hxtOHzdpCY9SxBnFgWSlHAhiAUURvlWYG9sVGA5HF+BcysKWpCj197jJdW71Il+fWxd+PHYfHPKCJwinJNkytP86ZTJCSruSj3ObxiIrpihnio1kcSl2aYFpJvS/hRkoLNiIddWinc8R2U+893GCFiP3WKXXg2oKRC7T0I4fOzizRS5eeY37b2anFxC4OXcpJp2YDdY9fMxa2ccXUkKXl8s8LYGYWkDMggxdNpG/mPcujGs18YzhmgqBcMQMeH3bq7LH5we4W3X2wSacNCWBzMxW6cekKXVpe4yH82SzcbwT7MSWkZGAYhpcmiU4/cgbNg/AUctfr5s4d+mBvkzYPtumwXWcRP4y3UBLAxsU/l5As9aOjMTY2EsB5i4X6eNDZctmhGzpZlxfX6Pnz12ltZjkJYAzmm7G0iVmGRAZKs1FcwzYmLkaNeOPwAb11+6Z1b/8hAhj5gc/a+3gOEHgvL4FGskbV4gyPcosQ1MQgucnik8NlfFAaTMs0OiZ5i0x8TXycpNJA+WsmT0BOhU79MBhRdzigzmjAblL4jLnKxqBFJy0JXo1+i0vIeq9DvQBKrzaFrk2R54jiK3cbJYBJpzEcD8Kbxgt3zRnfIBey3QhL/RDWbXElVY6XipXtZ85e+vGVxbUf5u30D/7epZc2OQY/aSWkSQr+ePcHq3FAL93Z3fra7Z3Nbx41T88fdZteLx7ZVtqhGO7GxqQVsiYYRIWkNDCxkFiV1QtBo5imy2vn6eLSOq3Pr9J0tsj0C8xdyQaYCF/J5kyKu4kcZRzATEYxQSLgnxuDoOb0k68Y9v0kC18rDD09TQYWsZTNQadG27UD+mB/m3Zqh3TaaTDFAERWBCjgd8Bgnjl7mS4unKUVkDwzBUqDxKtCjcYsl0d4mKApwZ5PZuU7ma6d4RNNBjD+ucfKE1AgjHhD0vZOFBHGILCEMQ3PY0hIgrWqFKDruHW0S/cPdmh7b4ca7SbvvOr0DF05f5HW5pdoLj/FAD4OJukyy3ATA/DQRjM8O+GKqB0XWOA+HTZP6fbOJm0ebtPD0wOqQT0EVhqAHpS6pRqMahKjgdYk1qoky+8ESqWYsbVcnjmt5Es8/fDUmUt87THelLGFE4b1JG5WwkdTZpoqqAhRDM/fj/24PurED0/36db9u9bDoz2r1uuwWiwaGZXCFBOU1+dW6Ex1iWbyU+ThOZDlGRGAsRyjHg5jNZWPWo/ma+YtGh91nvdl2kjMgLwfBjTyfRYu6A0H1B70qDXoUrPf4yCGANbz+9Qb9WjAnd0RDThLG5GPQwB2baA2OSAaC9E8yQjxSjFEDukkHSZPVE/0p1iMwCeyBxEVKBMt5KbDhfzMz66srP+fz69f+Wt36N/6vasvH8olfhzde6ys+AX//EwwMPN8327emrH9/sVb2xtfurt7//ePO43rx71mqReOslbatiPXsplSIeLpvHB4iBnUCBBcg5jckGgqV6Iz80u0Ul2ghek5KnhZiv2A7ABEvMkAJrlWAkw/Boia18U6W/pTTIuYuEC8aY0uvoY0zhW0NJ0QwNAIKeCEYalDFBEKDfV+h/EEBK/jdp3ag674KEI1AKVNZNNMTjYRiLpzxRkqpbOsVCFS2Vpa8/iOjApxlseO18AYQDuRjSbdsQ/fSnzlQwFMFVk5KKoeFpcoirGMixTFVJLgpdQLbfkic+4MenRQO6HD2gkdnR5Tr99jvG2qVKazK6s0Pw2ruCwrI4jeGBRhUXhIKQw6iZEjMo0J8ROUTt9pt0nbR3u0Vz+mk06dicDgKIFkidEiYawLEGg2mDQ9dIZUsT+5n+LhifUFtVIE1YUi/EaXmUAMgi2CDrtm47qiKngkgGn5rgq0sWtx/64bDqKjdj2+f7BjHbVOqe0PYz9kMqtVSuetxXLVWihVrPnyLBWzBeac8aHLAQyHNhequn5ULdd0FbWBM3momgBmqgrmMCooj+wTfxG8/EDKxsFoSL3RkLP/DmdhfT5IoWiBwfBA7fdk7hIzyfK+jUYbPvN10FEJ48LEwQsCARrA2GCXlWHlomMPu4EVecM4KMbp7lx2qlbJlt4+N7f8py+du/Z61/d3/+Dii61fPVR99E9+tgHs4SvZqZmZ6VsPNq4dtk5+u95rPXfab5/phcNK5LHgKhqNWN0OmPlsFAtQF4ecTrU7ocVeflOFEqtMFlI5NmmImQAreNI4hI25WCadMsHMQJyCwZufU16XXptkoZjNnJy+CoJPdu9437D9cXJzeZzH4YXNzjmdYZ/T8i58GkOZUjSyJ2D4Zx2PSqk8lVM5KqVzTLTEMKwRhcPL4hJbFzQoCjKzZglvDppg/PwTzdaJzMmMBpnFzpMGbMwhP8+Bi3XtTfks28P8S5ohE7QLI8OjTYtR4FN3MKBOv0udXod83+c4mstkaXZ6hruRnE0rPUO0xBn1GU8xhJibRDdRBsVZbZmH5iPqgYHfa3HGAO4Xl0v8/Yh8uHDrphKQWjIE0XLXLI9FY6XLzQqxLLJoU8p2eGSr6GVoOl1gHTYUdqyGK222ZCPza9Xy3AR8RscE/ohB2+34vei004w7/iDyLWKNkziKrJTtOaVU1it6ORvrFq7gokQhDH8px4TPZg5Ak+HLfOsEH+0RtqM0F8z3OYChgQEQPQw1A5PPnI3hbwyVEoxliVoIq5OwQkmQTMZww0JTO8n4kVvoMlcFjKQSYCdynbvF3kXGxmyVkOIg5goqFVijbOC2i1Zqp5Iu3Zz2Cj+tlsuvPHfx8sbRod3+g4sfX4UiSUY+aQT8Rb//7Th2Vmgn9f7Ow+VOt/ZcY9B5qt5vXx5Go1XfCmcDOy6HdpyLHStlu5YNBrMVyVQja/FFscWUCsyvuR6Xl1gA3OZWSVxO+CcUJsa5lcmKZPsmZFZTwCiDHRr8Y/heZX4n4oHMjY2zEYODSRwEGVdZ4NiAEJDHUC7spNDtoTAaBn40inipcCXDtr0WmunSUHdj20JABjaDcoo9DZndL11GY+1ltKIQsLDQhPirGdhECplgJipzLRmYwa6IApa31sU/mYGZKDepXMCzqWNuq4p+JHkpjzpFApzjNEew4CzacymbyXAwiHxEEQ2JOmUhxbkqa3C2IqNYXA7yISHaZRhsHiJwYcCZtVq0xIQ+Fg4EBF/bjiWAydg2qBqs5BBZ+HocQp6cVW6YHK3XHtN5loWGCcitLI6pHVi8ZiYsQx1FrNyEmWhbIhQbRLFtxZFlx3Fkx2FoUzCMg6DnAxaPgshzgsiy4igKbTsmz4vdTMpyXc9yHTdGb85x7NjG91TZFuFunIHxm+CbKGtObtU4iCYZ2IT4JGNexgM16Qaq+Qqvc2kycSloPBH4EFI+l/E94FLbYKCqlQ9MTaoBOSd1s6m6nFr1cQCL4yiOwiAIkdY5oeWnI7uRj1O7ZTv9QSU79dPF/MzNfNbb+P3lLx9/UvrE5xLAAOR/h8gebbya73vD2b7fPRMFoyuDcHSp7w8vDMhfGnnRFOwfI+xjsjxM2jgxNBsgDQedVg5ryS4ybi6TaE2STvPdHWdhkkEYtEDXhR4xhovEBrQ6uiPAqsjoJKjaZAai3Z8kXjwib6OT4brhQz7M4iCkeBSxYyKWtfjKwifIgS+TOmFgIgZZF+uUI7NERsIpuQYwlvQVxVCmCEDZVScXRJlBbieXjKoJxbpQLFesmaIRzOMMbAIzNKCs0ntMBsZUh0l12wQQ00010RmTZ59glKkJCAeWQGcRQSg1vTdDrkqOezUO0VIQuIpIAo3t4Nj3g8UwgaPFDJQj93RsFtmOAgEHY8d2scd4d8Yh4gjqcSvmdYQC3rIcO8baIgdasLhGTDNBkOWNLKWQBDAk14LaOw68dTAAEPnwm7WtOIht8iPHGoYUjXwKR6EVjWLXHoKXHkSRG8dx2o7trBXbGSuy0m7sZD3bzbuWA68oJt0Gkc+lmPAIBQrQhO8RPFYC2qNgJHe/TfhLJjFMw+WRODheIAyHaMgU8TDdM6KkiuyJXcFYRUK6pXGMgBzFvNYQyfXVSojkzDfm1COCPEXUc0KrmyGnmbbcB0Ur83bRzt3KWum7xWxp72xqqfn84iJGhz4R9vW5BDDzJP8qju1rdMtd6rmV0Wh08eD08MZx8/SLdb93sUn92b7lF3yKUzBUcdiGAj0mx7EtIEZy1Mhgrggf6lEgN1QtzHGoVNwAACAASURBVCRY6TYyvocmNdcXYlSRZM8bo1Spp0y5ZXhlZrmYEirZcxrENFaOJYE10E1003CQB2RbI57giPmRcPIyVA2fIOynCC2YKLaY0IsAFqC7g0oLFvGi7spmsiq3EqjRKL4v6byuTR01kiAss3/sV4mNqQEOn1gSm39NsCPzV35G3jV3GnVpJjyjZP8IfVZpQVz6cRmvOJ1gMpK9MJ7CJZyUdrw1VfLWgO+MuLCbnjYp8P4UX8GVclx5bGZ+q3cCvw/GoqwY+4kNpFna14odm6cYORuI+f/BtkD2xJmvaqYi4WOfJoBdot8ObBG/qViOCWB4EPy249qR8K8D34pjDmAEi0qbRrFljSIr9EMAGzaN8DvoL5Fle2Q7GSIrHQWUdsnOpmyPA5iojaDsQwBT0+Fx4vVI8NJcLAEHzFo0xs1MSZksORPFWS3fk/VvWI4TAQxjmTrzzQHMx3qRqkeKcaHaIoDxauEbzfMrAp1I6R47sRW5YF7EVi9juc1yKn80lc7fmivMfn+hNPNe3pna6RWXm9/AIfAJQPtkwU+8p8e/9un/W3lh32rtTPXj9tq97fvP75zs/95xr/n0fr82Wxv18r1oaPtRCLVp8UgRfRqQfYVnpfk0a+cn4LU5+yfNOCZA9YTCOq6xeHtOjG4YRthk5jIJmj4+HJ4ws1XtITHC1RyEJX4TlUw7clwnsi2VXES2EyI3Q/2IL3KlLGR5dvkRlxwOqerSIwJ3LI8gktaQ6lXsh41cOTBo9qXNByE/IgMTPM2QUSWAaVmo8erROUI5xiWA6d+krDPLYuwMJGoGOvishrjGyJe17Y3DD3cDZfw1wjbnbEeemcF4DmDqxcReCWJnj5/xPDxDRIHv89fwc3jP+Kt5H2cG+BUp9Yz6qAk9piTiMSE+R9gm00Ehj6cKOBiCK4ULabse58gSgDnI8OO6tsOWmvgGThsbL1GmoCOEwZjVmSMIh8urByLiOJbjppw4tuwwCJHaOSglrdiyMUbHLC0WE5DslWOQIazKsfpYzqUHjGkoqfM8Tx0kAUwfx4gyGi6fIUAnkIIYzRiIgA9DAdOYv4UsTI4c8aIWWhx3w3ndMnyi2QSrtlh2nLG9KOekwlIm31goze5UitNvzhVm/v3lpdV3suWpo+tU7X6awcscuZ9+wPo5j/jOwTv5NKXn3tu9d3339OAbh536jd3+ydLpsDPdHPWzg3DoURg5WKdYinzC8IaVjhPyFnTf2NCCN4isYcmmHsFqJhLqCYAoeV0mzWbOTHLAmdJR5Mp4NRkrHslV+DCWy6Yz3Sg5xwic4A987Eu8RbdQiheZNBBJ6Mms0QyQI7s03UCe71ObMgRE4Bc2eE9c2khgYBstzUhE40wXv5LmTRAzn+UqSQaWBOGkJjHXaNzqMIeGKnWYYk+T3LF2GBNfOQuTuMzmuShRAELhIuDA5mskWAoIpUkAE7A+xu/YlsMCBkhHVQwN7y92XfAlojjwRxLAELR5HYggIYKM0UWT+2KYzBwS5NqjwOHUEq8BocXmAIbqk9HJKGAcjwMYF5Z4XPyoZCrYs4yt4Q/7HIpYzIR720RXWyi6vISR8jkePzWgIVxEZoCxjoE2ISQPTO6EqQSSYtFkxuYLZrKEqQ3S1JHFNgH4m4axVii8BozCieqj8bcUGxM9OZ0rTgKYMZQx8lNC5WHTWjk5sF7BJY48y40yjhflvMyolM71yrn84UK5cqdSnP7pXHHmB184e/WOfdhtX/wUQPtfTwamz/q9733Pnbk6k97cr1X7o/a5g+HppYNR+2pt2Fo/6bUWO/3e9HA4yIZ+lIqj2A2jyEZLGFkIA8ggJrou7xMe5ZVNObadSG6yaAfofR1DVtKO4rOE7wHfOL6VoubFZR5/Nsg+hjQlWkUCg8p64pNJp4qAFssd1W/y1+VL48AgtmRCEGWvPS0F2Q9RiJMCgSQZDcDkmEbAvFCyuSI0p4EU5TSjbIn1mTmtDafLZIgT57gG+rH3dDL0p7TziRJS1yjqL47bOhrABA/1OeWvGmFiiePi1Ko5ME5qPrM5x1DhLwNJmrsXAVJhFW+ehxOxBGi0iCR8bDM6iGJQHdx5vzOorrdKwWUzLaEBjWMpEl2XS0qceIg7dhxFDO54LopNNGEjm0dg8JSc8zsMfIWC+cQIXrbjIIDxYBkyJ1G74rfKiQvyrQCZtQgCIiBzWObLY9vIwKxxKS0ENl4DprQfr1sNDI+zYiZ/YLyF+ZAxa2ziR0wFwT+p2B4CsNC3AplS0MDJvUT+BUUouUOqZ7fiMslYmcqcM2yAMpPs0LNsP+ukR8VsfljKFmuzhfLDqVzhg1Iu/9ZUrvCzXDG7dcNfrF248MlGhn5elvXRV+YzzsmgF2Z1rPK7x9uL273jCwfN2tp+q7bc6Xer/UG/HI6CYhTF2TCKXD8MLOaWYNEAfsWxaVvAGEQpS7sjSZTSfCrJrCZYXlyVKntITy3eg5o3MCdN1HFRyfL6ZwCGLfd4zQIZluDHWKY0kgTllGCCtcs/qCMufIrzazf+iiKixCULZyKSSShYzI8sqbsC7QjgWKiccQj8wNmNCWDYqNqpkoCtoD7+oYPZHEYmA71OzibKZnK7TV5m9BG4dDdSkCwlpdxOGWdk4nHSJWOYSWbQufjns1qgRba+ASgl703zVe5q4UM0DVGYAe3HY4Nra55rbCaE4o/v+birqBOVgv7p44aBce5E9muT43LkdyANGiJ4xeym4boOUjByLPQSESs522J7MuleciUIyAc9Q2BgmP0APCdNCc5GUIvyzQ7tgEtEslyPD1grilFlom9qubj5PGkC8WybVedN1igwUoJSqt6/nJIfLh3MUflowizTZRMfEo8kE+VOrUUYauffCgLMioiLkRjgGL6bHAxMNzFuScrylhVtZje5gx67wLxgl2Y73Yyb7payxc50vng4V67cr0xN3Z3Nld9frEztflp0iScqgGHZbtCGd/P+TvZha7dw1OsX28GwFIb+jB3bcxRHs2EYT0dRmPHDyBJyHbe9IgvkChzRnBgk3V2+DQhsfOuRnZgPYCX4SSxj3gN8boqCF/Y+FnAcI9nHWoW7HTMc0KWCLAo/q0W2yz0FpAmINiEWJDPQAHVwxqXhlJ+McxOWQzC6LvyazdcFwkNWwSWWdGPEDUY2qIYxXlwyfietDC7HGM6GiocEUk3/EQdkIZuKGP1VLl35C4bBz4i5MnX5CuoHQrDEMZQSUpQJnZY1a5D+qL0mLr1MBGmow1VHVHbA5gPOAwQT7WNcO2TRcYhESso54Vnh9XCOgxAexjZ6FREbObOKO84niScR5yoSHU2QH59VTFfQwGj4X/GEZi5TC11UjHxf0X0Ujjl6b5YHpT2KkQPCskMfBz+lj4u1Jmk591r4eXmdIU9zOS5xoIqjCP7nHp4DP4cwgK+DLWMh0cN1kPWBeyL3QyAzhEjJMOWLmolL5segugjNcdIm/zXO3PiRcMn1PvJRJgA+N7hZph2XOLZi1xFCDf9T1xjWHnd7+WmSgCnol55y2HEc1rjXwn+wDUI7jkcpctsp16tlHLfmWala2sucltLpk1K+UMtlZ5rpoND//c8o8zLr9teSgT0eTQ1frNE5LjSGg9l+pzfdGXTLfuRn/BE0MHkKHn0QbKbID7jxxGlPzDcGPCFYYY/16/k50GHRjY4uL74rAUx8X6II06YBgyRY34yKgC4Ux67FqVEM8JWjlOe5/P1Qsgkr8AMc8eR6QqXVE1bm/nlFISnhXB05HVr6IlZlwY9H3gcCGgc25csjgrKrIv9PsI2YSVtj7f4gNJWrbyErY0IGCrkQiQs+8DUsYgTYBJ6DdiQWM/+OFg1ysRRC4Z4eeqTiFC2e4MhH8RWwXRE38QC2g54/7z4JrEhYGc7GRgUPmWluHmZJIrL9ILARgbgFCAjAFh1ddA0jkA2Yg8pXB0MRoW3h8ZWea3v8PJYTY5RR0uBYrxGuCe45wHcMSHNcdBFrLe7s4r7jvkIE3rVtDwK/EVztgK0iyQidKIC3G5eVEHeSJWO7nOVzd1MyfNbl42+akWO+7JATsKwoGDkhaD/wqmVZeKa0c6aP6tPCspG1JnA/Mh/mzgVM9XAAmWMdaDnPZyzz2zg9nSgsEGDYe1IuiSKxApciDke8HhXj44MC+FgY8sKTygX9WM2FGTvD67TxPUkEuarQwCWzthPrLzTTt5YFhVXXtodZ2+1MFcv16fJ0vWTlm2532On5me431tZGnxZN4vFY8fi/n4gAZvhiBdpw/ZPDVGM4SHUaQ28YdJ2evmIvE8bUIwoyqZh6PerCQSWT1huMfxHh+4985B5/u3nyB0Mrr18fDWBNAXa6a3nWyHLtggUd67Tt2UFITi6TtQZ+385ZtuVlcrZrOfYogPWuBIsQX/c8sgMTKNASd2PyfYpcSLm5ceQBS3HjcBjHlhdEET67fmTFDlr/2MhxEHkx0YDcND4T/pMG+L+P+HBHYHPqR5oowL8hdDrx4Qx9izJpcke+Rem0fmdIAUZQeXrWBLtHf89NufFwiPEeLw5S8trcKIyDOIw9fZ347yAK8Y6kJLEc2aNOyk7boZ12PNsOYsfLeDbUlXFi4zqZZ3I8l9EfRBg/sqNRHERWFER4TCvK82cvE8VeHMb9Hu5xKibqy6/35Z6Pb3OPUhG+P/4Y2SMLanE9B3fVseJRaOezCCWenbJdOxqFtpPJWpEf2qEPbyV8sNci/8Fny8vyvQnw74BCLx3F/lDWCr6OzxkQdfG+/Agol+MHaceBjfeIyPXieDjC+vCtLH4mleLnGGFb47/cIBoNggjX0o2j2BmB4uFYlE6RM5q4N2micGRbKXMLcTyNAiu0bctDZplOWxnOtaxHrjHUnsnzeDJiMBrGlmtHuN647k7swnokeR98j72IXy/uf3Kf+HXgdT/+kcYITRQFozCTc/1yoTCcTi+PpqezfoZqwfvfeT/81re+lWSsH/EAn+qXnogA9qm+o0/wYJqKc2J+/z656fS+HS4uxkQ7zOImWuQCzKZjq6bZzSxVqEE1a4ZmqEF1a4qmY6Ia1YhoiiHWSnxEx8gR46pMj8UrtBLdIooHRHFb8f5vJHTU5A18GAORbz1yz77/2L/Nb3+DiN587HvPE9EtuvUL7/l1uh6/qQ/y/Jgohq9Mvp7HX5uAc0TWLbplX6fr1g7t2A6tMPf+hI6T5/x51wFPgOf7vj73R1yPn3dnP+o6QY/OKhJZGbplpdUqBZOOK7RiHdLhI9cAGzukxTig+zFaRkMaxgO6zvfmB39bRv+hvHfzO1xuTZTfiSL2rYnrjXv7US8Yj3lMFH+LByIUR5US0Dw+fzb3Fe9h8r6Z93JKaXtFerK8FrEOH/84pRMMCsUzVI1C2uH3FtBaTLRBQ7oQYzXI/ZY7/jw9z6/5TXrzF66RNj0f6/0RmP9T5HX9XbfvbwLYY1dMF6ZzfOs44yw6tu/7YX++H57Safg8PR9hYSE4mA8ECVlgZF0nLI2N5JpikQzozRg3HEvyG/QNs6j58x/97d3XzfF3vW+/0s//0WMB7A9/pd+S14WPn/faHl+wk1jaz9uI46f+6Ovwi57vV3zZH/oxvP+J98xBwmxObNbvI0z8bbAw9+U79B36Fn3rkXvDN3MiYP2C9/7IXjLX8PEXZa7pL7mGya899h7469+h71jfom/97Yr6vvUNmlyNH75SeIfmMJh8f5M/+Ud6x/+Q/lDf+x/9wrhgfk4uzcdXkvi493Xy934TwCauhgleb775Zj7v56e7cTcT+E5okz/wSl67UCj0H28Hf8Tmffya/tpPqU9jofz//TEm7tMjmdSn/b4SQP3XvLE/7ff1pD7ebwLYowHMPfngJHtwejDXGrTOh0E4MwwCoJfN2an5rYUz00eL3cU2XSAYETxSIkyUn5PlAB6dA9ivO9V+Uhfg5/W6Ju7P5FN+auXP5xUgH79ejx2gH7qcv+4M6bO+v78JYI8GsNTu7m6xflhfbtVb1/rD/lKz1S7alt2ozM/cWlhZ2CoPy4fV6x8eifgFAQzPoNJSv950+7NeTE/y4/86AtjnUWJ9RAD7UAXwH3MQ+00Am9h1W1tbmVwuVz7ZP1nqtDsXjo6O1g8Oj85EcTRYXll5e2l15bbrxvdu3LhRf+QYH4OwH3U9f5N9PSGR7fHN/lls7CcgE3u8AvjcOoK/jtv8uQYwtlu7dcstl8tOs9l0XNe1Tk5OaGpqKgZfpVqtxsfHx9b8/Dw1Gg07CII4nU77Fy5cYCeoz2LBPRaIOANrt9uzg0Zn6eHe/vm9/b1reN6V1TM3F5aXbgfB4O6Xv/zl08d+j99XpVLxhsNhajQauYPBgHmemUwmymaDqNmM4kKhEHc6HWnHh2GcSqWCIAiG169fB5npl5Yz3/72t50vfrHqdbtVPL4zKAyiqWDqV/79z2qB6aa1NzY23NPT03QUNdxCIR+nUtXAcZzRhQsXovv37zu7u7tevV5PZ7N+XK2eHziO4+O9fxJN9F/0niavl5/33VQvZdt2x8J9aLWaNBplo+VlL+h288Ha2hrccT6WuQTPE9CG98EHYeroaDOTSqXs6emp0LbLo2az2X/hhRc+tnHrz3t/uOa3bt3y0ul0ptlspobe0HZTbrhaXu0vLi7i+XBw/kef+X+uAezmzZupcrlcsCwr12q1skEQOFEURfl8PnRdV8j1lmX5vo8ZNc/3/SCbzbZLpVKvWq0OLMvCRv/MPmQhklvb2MicdLvFh/v7Z+rN5g3XdjOzC3P35+dn7vd6/oPnnnuuMfkiMON59erVtG3bxVarVfH9XtH3g5QVWlYq5wW2nQ7SaRv023gwwDi1T6PRKE7Fbic37Rw1m3HnV9nIW1vfy3S7+amh5RT8djcXue7IyTvHX7rypfYnNUf4JBcVdOKdnZ3UcDgs1moHVZ+CXMbJRF4h162WsqeZTMX3/UbmwYPdcr3eqoRhGFUqU4dzc2fq7Xa7+9RTTylD6pO8ig//Lq5XHFfKg0FQGsVWwSMrBeKn61Ls+yPcjlE2W+g6DnUcp9hYWVnBGvt59JWf++Li+G660ymU9rZ2Z0/azTkrtLxcqdj2CnYtHqQPnnrqqc6n+c7MgfHee++Voiha8mN/KgzDlOM63eJMcafklhqLi4u4pp/5of9pvq+P81ifSwAz+MObb75Z9H1/6eTkZP74+BjEFa9UKvURoKanp7vISMIwtLvdZrrVaheCIEYAO/E872RmZub4xo0bvY+zwP6uFwYbkmg//d57uwuNk8bV2HHShUJub2amfNBqjY6feeYZZc7KI8dxjMwit7m5udhq1S/3h/2FTqudwywe3ls+X+pls5k+hodGo5HX7fa8fqfjkRPVC4XixsLCmf0wDNu/bCP/5Cd/Xorj/HJvNKj2uv1yGIX96Wrl3tX1q8efR4D/BdmA12jcz7/xxsbi4eH2ldCxpwuZjJ/KZE9ny+XNqYX5/rDZmd7e21l4uP1g3YqsYHl5+faZM+e3oyg6fuGFFx6nIP9db9kjPy+Z1xe9h6cPp3vN5qpFzqznetlUKuV6nhcPh0OnVa+nQZHxPLdl295RNuvcr1bP1n6Vg+TxF3f79o+KcVxYfPjw4druw93LEUWZ2dnqYXG6dD8Y0O3f/d3fPf40163plr/11ltz7X77ShREi8NgmCWL6pVK5db68vre1tbWZ5L5faIb8xn88ucVwLjE2t/fX+j3+zf29/evPnjw4AIUK6vV2ZPqbPWwMje3Xyzmeii/6vVGCUEOvOd8vnhQLBa2XDfzsz/4gz84+lVKrU96neL4Da9en841m6PpVqu3EGM+wwr3iLL1Wq02/OY3v/lIJngzvpkqt8qF915779LJ4dE3W+3m5XqtVsRQcqU6dzw7Wzktloo1h5yw3W3n281mudluTdtEtaXVlTfWVldvj0a08+KLv9jk4M/+7M8q6XR0udUdnGm3mpXIovZiZf6dGzee315eXm5blvWZZDK/7HoCOwRv90c/+qsr97cffj2KouVcPt8vFooPFpcX31ieX+qc1Gurm/c2zm/c3bgeUjy4cvnqK089c+Nm0AsefPOb33wko/1lz/fLvo/X0++fTt/f3TtbqzWejsKokk2nRm4qFaQ8N2h3ermTo8OFYDRKpdOZTsr1tipzcz/5rWvP3N/6GCXfq6/+1exgEF6+c+fuMxsbGy/GMRVWVpa2Zmdn381kMj/6R//onz7guc6Pkd191HvVSsH57ne/u9Lpd54f+aO1KAryjmMfzcxWX7928drWr3M9/LL782l+/3MNYPfu3TsTBMFL29vbz29ubt6I4yi1vLy0tbCwsFGtVj7I5/MNZCitVmv69LR2BhlasVisFQq5rVyu9Pbv/M7v7GtabEZNP81rYYZi7VdffTVvZa1ZL6RSOp3JhKGFwLr9wgsvND/qCd944w1veno698bbbzxVr53+J81W69njo6MZDL8sr6zcm6/OPSiWiju2bQ06nW6p3WrOtVudM0j5l5eX31g/e/am62Y/1Bx4/Lm+/RffnsnEzvlh319qNuuzlkWd+cXV99dX1vfiOO78sgzuU71YEw929+7ddKFApX/37/79Mw/3dv/+/8feewVJcp1noumzMst777qqu6q7p8f1uB6DGQAzGAwcQUigkXS1q9iI3fugiPuyzxJv7MPGPih0pRApgStKvKIoiRzCAzMYEMDYHm972lWX995XZqXPq9NAY0EQIAmKgq4itiLmZSqrM/OY7/zm+79fVdUIRdFjrZZO+/3eiz6/t8uMxr7VtbXptZW1vSqkCDPTs+d3zm+/I2HQxvH9x38mpvgveU5gnZy7ds4sj/iJ0YCZHI5GM7IsU7SWrmg0ZBdHcb7fH5jarVZMFiULiiIyQZAZj8PxwYHDx9YZ5ovrVp0//6YNRcnY0r2H+1fX10/CCGTyBwMbDofjloYg3v3mN/9j6tdx57YsrVwuh5X5Mm6STMC9FWZnZ0GsDnn93ddd49F4uyIrXlkSaAhG21aP9f7M9pliyBQC4oG/8djbv2Ru/jV++2UB2GZm5LXXXguoqnook8nsX11d3QVOkmg0shQMBu5qNPRth8NRU9UxxrKKmeeZIAyjRhzHVBzHWjqdJuE7EK37IB/gYP1awdZfNoBbsZxqr2rrt/oRFDSVQQkRRuEWLMHpgwcPggqhn/t861vfQp555hn07sO7s2Nu/Nv9fn9PvVa3A/rF5OTkrUg08oCA4XUZQ4aIKOv6/aFvxI5mMQxHbXZH0mSxp6XxOHvkyJGfyW5++kZnzpwhURQ1iqiogziBllFU1OLa1uOPP/5vHQMDAXz8R6/8aG7Mjl9UVWgaRTCZ1JCZQNj3/kx8pjZmx5a7t+9Or6yuHAX87fjMzKW5ndvvYBK0/uijj7Z+2dz8Kt9vbfjTp0/7++zogCSKUxzPWVEE7dqsltsOtyMvyRLbqrdsAifs4jg2zI5YIwRBtWDQf/7ongPrDAT1wuHwZxeifs5DXL9+3YAgiH9x8fL+xPr6V2EEdQRCvqTd4bhFk7pz3/zmN39dAMOazaZmNBpp28O2SVZkhbbQrbnAHAhhyGdvnNViPOZUZdUAiRImIRBLm+mqXWMf/Dqu8K8yxv9/u+ZLAbCtl37ttdf8EAQdTCaTB5aXl/eCKOrMTPxmJDJ5HUGQay+88EL5wzrE+/p2e+ySJMUkCAKpKAir0+lK1nlr95OtyLeymiRJwjzPq7Ozsx+K4n2Oqb51vVarRarVKmy325VPMutBLKvX62kTiYSnPexNq4piJDWaEY4iVRzGEwcPHgQb7XOzhX/67W9Pw7D8W/1ub1+5UvUgCNTaNjt7fsf8jhuIgKwePHgQuKDU6uo9V7vdi6kISpn0pobOYqnqSbISi8VAsBc+ffo0/OKLL4JhA5kmhOM49a233pL/+I83Sz1AwBwXBIEwGAyKzWYDmw1k8j4OPm+5GCDzR5IkksvJ6sKCD7iXP+PGfIobtVnvd+fOHdRoNCIgQwyywL9IiG4LuK1WKzoYDNB33nl/djgevKDI6jSKwoqGotIBv/+9+X07Sxwr6a9cujS9trb2OATDeHw6thiPz9yDJAnEiFoXLkDIsQ+rYn6O+Pspjt3Wcvo5l2xTpimVwi9evDjZGQ6fVBVlCiiLoBiWczqd7+05ciShEUVmaWnJyMvyLDMaRQbdrldV4WEg4Ltx+PDhFMMwHwMYuO+FCxdQu/0YYjSWNuUZfD6fdPr0aeWTBcuVSoXu9Xr2c+fO7U0kkl9HcdTj83oydqf9Nk3S730EYFsq3T9Dq/mMd9vyLuCzZ8/qZEx2KmPFIcACiBkLZrM5bfVZG3JIZkA5VKvVokDmG0VRRBAEKRAIAHADGdVPrgewz9FUKrWZ+f9oXoER8LlZyv9FBwE//VAPeWVlBQZrcX5+/kOpo88gc384XnYEmp2FoJUV6CNr8TfmPn8aQL9UAHv33Xc9oiju3djY2L+8vLwAHmbbtplrU1PxGziO33riiSeAKwRD0B0skeA0o5EGZPYALQFkKYeZ+Qz/IvS/Kt1BVlOv12tFUQQZSwBcQiwWG39etnLrekUZkjyPAb0mAUGQj6VuQewEhmFzrlz2dTqdKUVRDBoNwWpIqoLT9LrHbG78og39/3znOzEUQ57tttv7yqVyQIXV1vRM/NyeXbtvogY0uTCz0AMAAUEQzTBtiyzjhMlk4vR6PQveD6TyPwTwD4FnMMBRimKxZhP0BuuyIB2/ZWUAEPP5fGCR/lz6fwuIRVEEpzcpCJhoMGAgM/Uz3WA+BPRNWXuw3kBcDwUA+xEVBO90REmvhwafJwUMXGejMUyhqEQNh136xo0b8VKpcFJR5bBGQ4o6LZ30ej3vbd++vcyyov769atxAGAwDOPR2NT1mdjkAz2i39jr29ut64HoTRMcKpuUmU9mXcjsiQAAIABJREFUVbeywx+pCoFMMdhAn/XeYGyJP/3TP53tdvtfgRB4SkNoFJIkNqwux9lHnnpqbVypjAHYjkYj83g89giCHIZhTHE4TMloNFr5pAu5lV3udiUNho0pIABEEAQACO7WrVvi1772tU1PAKwbVVWNr7765nwul/06imE+t8eVt9qsD6wm08WjR49mzWbz5nutrKzIW5v6o824CQ7VahUH1Bqfb/OgUUHMOJFPuLneaCfD8ZExN7ZjGNZ3u9x3IrEIqMZugKTWh/pJm79Ht37/aQ9FVVUMAF2n0yFBIgNkgY1G47jX6wGKCxjHnwnJbGU5IegCDEEXlZWV38a0Wi0NqDsYhokajUYEz/np+4DxstvtGkWvx3EURURZVgQc5+f/FTOiXyqAvfPOO24Ignavra3tX19fPwgW5MzMzI2piambEiTdfOaZZyrg/1ZWIBSceDi+2X0KGo/HMlgw4NQD31+4cAEohmgoiNIJsmAZCTzNcUNY4RUO1aBdURRBx9/Riy++KEL/NwSf3XcWpyiKAjQHEobNnCBoJY7DxqLIwzjewjCspygKMz09DY9GI2Or1bK3+32vAkE0RZI8QZJts06XN5vN3V8EYH/1V381qaLoqXarta9ULk1AKtSenp5+Z8++fTdhrTZNjMdDzVBDUgEKBSp7RqMR8N+UwWCA1FI1st1vazieo4DAiUazKdWDcjynAawLnV7XpAiKk1UZFUQBZzmWUGRFMjgMvePm4yz0FiSfnjkN+3w+wmq1asfjsUUQVON4ONDzPC9zrNKCFbGnMWtGs+ZZEdNgyHpnnerWWKOssEC9hidIAtXqtDTLiVqWZbSyLHN6miq7DK42ZIY2ARTMB1ioOI5ThEhoVUw1CJCqRxREu5ZYiWYzuSOKIrn1ej2j1WkTPofnpzt37SyNWF5//ebV+EZi4zhQIZqcjF6fjseWdaQu1+/1+Wa3aQHvraVwnsAIhjAS3WPHjgEdHSWVShHD4RBQBiiZkVFZkgWtpO1tf2I7+P5ji3gr+3j69Gszo0H/OUmWZhVJ1SAYWrSYzB+E/P5lq97aiu6MMj6fT7l3L2Xg+b5fURTUaKTrTqcTZPHGp0+fVkEWs1plaRgWDKLIGySJ1cuyDHOczOI4NCBJWy8adYK/AwAHcNz0//RPP9ldLJa+juOY3+l0FC0227Ld6lmcDgarTWagYVkWEYZDGaEQkE0feL1e0WKxYKlUSjscDs1gbMFatFqtPLBiLl58L9Judx8bj4UZnh+bMQxrhkITl+Lx+EMURUuAYyZ0BVrWyAQIfwDOnc1m68/Pz28eVMAaslgspNyXaRiHtRzEUQqnkLzKq+PxeKxRNIzWrh3u37+fO336tGx/0Q5DFyBNV+6SPMOTKC/AlN3C4zyOS5JkElSBUHhOUhSJxXF99/nn/QwEvfXPqmJ/DKXOnsX7DodGEASdShAA0DeBUhlDY55UWKXXY06dOvVzJXj/Upf0SwcwVVV3JRIJAGCHwUk8NTVzNxKauAGJ8uKzLz5brlYhUpYHGpgb0qpGVSVJ+vjE+8itwpeXl41sj3WNxiPniBk5RkPWwrCMVlVlzmgwlmg9nSMIIn3y5MkedAdC70B3jPxw6BNk2SVynI1lOONoPNIoEMQZaH2d0uqKBE2k9Xp9H7hDqVSK7Ha7FERRKIrjitZg4EmeZ48dO/YLhdq+/e2/jiKI/GS329lXLpenYBjuzczMvrt7956bFIVv0GOa4zDOruAKZsSNAwNpYM0TZv7qu1cNI2kUZoaMt9cd2lVVojQaDWjbhbIMq0UhdORwONJmq3koiALNjlgtO2a1CqQMHA7H+o7ojqq5a2avCdcwi8ZiZkXWzvGci+kzzt6g5xBF0AlS6eEEXnW5XJlwIDxQIIXMpDOOaqMRlQRej6EYi+CbvWgohmWM/e7QBsPqyO11P3Q4HElapfN7TnyYxLhy5YoeV3E3L/L2MSNaAI7CsKLJ5/KBdDqzByx2o8nUMeh1y26n+9yhPYeKnMTpr1y9Mp3YSJxAYISYmoxcnYpPr5u0plqqlKKrpeqMoipGWkePKJqqGCyGxLZt2+oAIC5cuKBHJCQMq7CFF3gMVuEBgRO5IyePgOD/x0RYYDmcPn0aaTR6EZkfn2i3unsrlXIUUiHe6/XeD/j8D7wu73J0R7REkiSIGwLCtOEj1VrAxQMbX87lciTDMKZxf2zrD0euMTe2jsasUVEkYrPhI4Z37C5nxmZzVywWTdvn88nD4VD/N9/9u93ZYu7rOIr53W5X0WZzrLqdrhtWi33Y7NX8HMMZeUkCIqsts1mfmJ+f7w9qAzqZS7pandYUAEKLyZJzu9wdjMbkSx9cmszns8+Nx9w2nue0JKkpT01OfrB9x857Gp2mwPM8NGqPgqIkmhRFBM2OOgYKT/omJ5vgoF1aWqJAE50ROzKPmJF2zI1pgFuSJAGhThkl0X4gEKj4fL6OKIoMSBTwI94xaA2snVbHBJQhbSZjH7Qp7Qy6dm7MayVJBP0Au16vK7V9+2Q9FJKZ1NkGojgc+oGqGliWNQqCoOU4jtwUHVYQTsGgLqzVVp8/dgwYFr+UsP1FQO1LBbDz58+7BEHYtba2dmBtbf0RBIKpiYnIqtcbvE1oiCs+n7Pe7UomFIX0JAnTOExwWoKoOEPO7traGq/X64nxeGxDZMQpSIJXECQLx7P0cMhYhv2BT1JkRKMhaiRBJmi9+dasP9rsjDo6jh06WYGLyqpiwzEMBSRThmUoUeRRnhdlBIYrpIZ+YNVp8jTD9B79gz/4QkHcrQF/6aWXIpACPdFqtQ6UK+VpBEbYWCx2KT4Vvy/DclrmOIXnxCCGopDN4cq7LK4GPsQHD6sPraIo7ut0O7OgdEmVZdpiNo0IDSFLEtgvWNfldCU0pIbr9/uO4WhoZUZDAwzBTV8wsDgzPZMhYGKULqRpWZaB6+rAEMzAc7y1N+i5RsORbjgYApXQptvlWPH6Ak2dTgfli3lPLpPfLUmijdbSI5qmOYIglDEz1rfaLWCZ8FarddlsMjzQ6og7RqezrigKxvU4uzBmY4qiOhActPKENlv25At5XyaZOSBKolmv17cMBsMDl8v1ziP7HykAALt2bXFmY2PjCRiGycmp6OLMtrl1Sks1lx8u2wv5wlFZlT0aUjPSaDRph8tx5bF9j2UAML9fft8iKMIOBEKcmzKoCNzUaXWrBx87WPusDs//+L1/9CiwsDdXKO3NJrP7eZG36HS6lo6mM0az+Z7DbklodcZiYDLQNZvNoBoAWJab1iVw3Wq1mnnU40MwrDoxHAN8O5rjxvh4zOkEQbSosMrjOJFFUSKt1aIbCwsLfZ1OR7300vd2FYvFbxAY4Xd53CWHzb7qcTluYhpKajQac+Mx5+ZYloBUqOJwuxZ37pwBz695eOvhRLlaPqRCKuWwO1a9bi84hAdXrl6ZyGUyLzAsOyfyAkmSVH56OvbT+V277ukN5nKxXNS1Wq3dkii5AVhgOFIym6zXp3dMF/V6vfzgwQMLP+CnZFg2kyQpAMec4zicHbOa8XikUyCFJ/V0haCIms1gq8EwjI34UajRbPhq1ZoLuD9er6eq1Wil0Whk6o8GxmFvaEAQqOd2ex5OTsZzOp3UGY9JpNfruWBZNqIkSQASOlCrFOQP26OjKNY1mbS5j5JUv1Fy7b8JgC0vry6sra0fhSDVFPAHsy6n+6HVbr1uNBoHwyHjkyQZmNMEhiEto9H4cHIyVOz3+6NyuQxOhTlJVYOKKJuB705q8Ga/0zc02+2dY45zglgYiiJpt9f7fjwSbfV7fV9/2A10u/0wCDqaTeaMXkcPBEUmq+Wyq5DPx2RJlpxu1z2Xy7EE8/zKC7//+4Bv9oU/3/nOdyZgFT7RbDYPFEuF7eB+k5Ho/YA/kMQJsjpmRoDwGoEhiPd6vHfDE5MbpJ6s3L943SFC0BPVemNfLpuNqopKet3uhtVm7ZEaiqFpqmmxWHI8z2PVWjXe7w18zGhoQlC0PBmNntu770BCFESh2ahaWp3ONsDJMprMA7Agh4OhvVwuujKZtF+WFSkQDCQDgUDJZLZ0crmcbXV19aAkSy6r1TqyWCwds8lUG485slwqTcmiSNA6bY3SUA+sNvs7e+b3FDiR05Xz+WCr3ZpHEIw2mUxFvdnYwlGYWVlJBHPZzClRknwUSXW0Os2Sx+k5c+TRR/OyIOsuXTo/u7Gx8RSMwORUNLa4ffu2FVKnrV64cMFXKpSel0RhCsUwgSSJtUAw9NaLX33xYZ2pD5duLNlVVd2PIqiboiieIIiKTq9b2vvIXgAAYEP8TAzn+pkzBlZC/GvrG9uzhdyjrWZrttFsWiEI4p0OZ9bjdq8EJ8J3J6cmExiNlQ8fPgwsSxB3ArQd7f1b90PVRmMvhqFWi8U+0Bl0fVRV+s1Wx9zstHZzAm/lOZ5VIWjDYbOff+qpEznYaIT/37/8y+3VYu13cZIIej2egsNuX3XZbNclSIKq9eb+0YCJ9gcDM6RCJZ/Pc/bYscNpRECQ9z94P14oFJ5DEdTi9XqXfV7fhtFmzC8vLbuyuezzY3Y8K4kiSZJkbjI29c78nvmHGlLTWX6w7M4X8yckSQphKCYTJJF0e9zvLjyykJVGEr60shSoV+sHEBjR2J32DbPV3AQWa7VUNVdqlSkwlwgGDTGSKPuCvlW9Xq+02+3JYr4YyWYzYdACYioSTXq9/o4sS0i93jAXi8UJRVHFcDj0MBIJp4xGa3k0GuGNRiOKIwitN5kAmDM4jnOAlC6ORa0iK2NSRxaOHTsGsvi/0dKxLxXAQAwMuJArK2sLa2trx1QVtvi83rLT5VlzuZy3DQYTOxgMQqIomEFcAkWRqtVqueXxhHJ2u3Z09epVz2DAHENRNEiSpIrjRNNoNK4Oe0O82ajvYbhxkOPHNIaiVZ8/dMVk0vP1am07yzJhXuCtGIw2bXbnZY/fWYQkCFtdeRhNpVMnVFU12+y2pN5guEtptRdmZ2ezIOv3rW996wvxzQCA/bOHdbxRrwOu2w7QUWIiEl7z+wJ5LUU1xyxHNlqNKAJBo4DHvxgJRZYFAiqs3V+zK4pyqlwuHUwlk7OgmUgoEEg6na48TdFVvU5XN+oNLUB+rdZr+/v9/tRwOLChOF6KT8be3rZ9JjPsj8hGu+npdfvbURQlbVZ7nqZJbsxxhmwm419fT8yqqoJPTEzkvF5fzmKxZLO5vOnB0oPHZFV2eTyets1qBbGitTE3xqqV2k6eGzsRFJNIklj1+v2vTc9Mlwa9jqvV6kwMur1Z0JnaYbPf8gf9aQjF+7du3gpXS8XfkiQ5iuHYiCDIFbfH+fajj57IK6Kiv3j5g22J9cRTCAxpJifjV2Znph9qNWT+/QsX3bVm46uCKM7JskRjGJ4KRyZefu7p5+4iWqRz7fx5uyAghzQEbjcajF2aooqIgVjbu3cv2JA/nw1bXibKKKq/cPn6RLZQOlgpl3YX8vltkixbTCYTazAZy3aHbclisz0kaXJF59SVbJRt4Ha7QSDdmUqlpkulyiEUxWiPx5fw+71ZCiMq2VLR3Gg1Dvd7/Vin27UokFII+INvPXb08DLYtH/3wx9NN5q13yNxMuRxewoOp2PZbjVdBdmRSqV2eNgbzPT6PTekKuWAP/DqyZPHV3Ecl1/58Suz+Wz+mziGO/1+/7LXH1ixmy3ryXTSkisUnuO48YwiyQRO4JlINPL2vn37lkmdYXj5vffCpUrlWVmSplAEUQkNseH1ed/eMb+jyA5YUyqZnazVqgfAGPnd3subwX8VYjdSG7ZKpTLPjkc+dswSCIbVpiKRm96Am2k06qF0Nh9NJ5Mx0CEqNhV7MDkZKcMwxmXyWXsundsFQwge9PsTwWAw5fR4sp1Ohyhks9shBdZpDfqm1Wxtup3uplarFbu9LiWJEq81a2tarXb4m6Z3fOkAJknS7rW1xML6+vpRVVWtXm+g7PK4Nrxu7z29ycwMez2vIAibAVMYQ2t2i/l+ODxZFjBJvHVxMdJqNZ/GMAxYDBWDwZTAMPw2jpMcz4ymeJn3jMe8CcGRscvuzFarFXMml3lcFuUgSWokkiTXLBbLm9u2xdclSVIuvv/+TKfX+ZqiQlM4jjEETiw7XPY3Hn/85MqvU4QLAAyBoOO1Ru1gPl/YgcIwOhGZWPP7fHm93tjgRQ5vNVtBWIWHbrf7ejQcXmVEsVwul82wqBzN5fML64nEPOjqFYlGr4UCofuqqia0kLaht+nFarMaGg76x4fMcEev3/cA5vXU5NQ5X8DX7LQ6vnanHep0elEMRRWPx71hMpm6kixjxXzBlUwmZyBI1fgDwYrb7UqbTdblTDZjWFtdfRJBIFsoFMo73a4Vo85wk2EYvNVqPzIajeIjZmRBULQQCYff9Hl9nWqjNsMyIz/H8yZURSpOm+29yXh0XU8Qw5fPvjfJjgYvKgo0DboY4QSWcHl9Zx47+lhBEEfGK5cWt62urz+NQDA5NTV1JR6N3qO05Pq9pYSeGQ0eGzDD3e1edwKBkEYsHnv9yLEjdwmCqC8tLZnlsbCA4aTBZjUXDQZzUUbl4s6dO/ufRZnZzFqurGBnVvOWbr8RKlRKs9V6Y++g34sNhkNwiGI0TfeMJkPGFwjcCYQDD2gjvWaz25TxYBzL5/Jz+VxxNwxBYnRy8sq2mZllEDTP5XK6sSDsLhYK86l0eo8KQUx8evqdffv23dVrNOU33n473Op0fo/A8ZDT4SjZrNYlm8NxCUFRpdVpHeh3+7PtViuoqHIt4Au8+sTjj6+AwPvLP3p5plgsfZMgCJff71/1evyrTpdtNZvLmnO5wjM8L0yrqoIBYA8EAq8fPPLIMoZpmPffORNutprPKoo4DeL/BE7mAsHguxMTwU6r3Q1Xa7XJerU6rShyzx8Indm9d98ywSv9e6l7FrY3nK816jPlUikIQ1B/Zmb20s7ts41ev2/eSG0ENjZS21RYFWZmpq/v2L4ri5Iwc//2kiuXyx1CYdjk9niKDrsr73I70tVqVZNO5+YlWbLRND0yGY21QCCcDgfDTVZmOWgEsRzGjRYWFvh/1zEwYIHJsjyfSCSAC/mIokCmQCCQdXu9q06X647RZO71e30rz/MgA4ZiGN61OR3JkMffUzAJP//ehdliPvdVFMOsfq9v1W533MVxaHHHjh2dwWDgHI14S3c4MKCqippMpvH1Wzcn08mN51VVCZjM5pZOq7tN6bWn//Mf/MEyMGX/6I/+aBZB4G/KsriL43gaQZCk1+t+5bnnTt6FIO0XJjT++Z//eQTDsBOtVmOhUCxuB01ZIxPhe6FAYEOj1VZEUYD6/Z5bVaGx0+lYjniDWZOiNG+WSlYcQRZSmeyBZGJjn6oq/NR0/L3Z2dnrsiyvgFo6kH39wQ9+MCXy/FOjIbOn3W0HERRpT0ai79lstlGj0ZjpdrsTvf7AjWEoG/D7HzqdzqokSXK9XjfksvmQrMqE1+NpWu32otVqTabXN2zrycSzKIJYIpHIqj/gvWuxmRfb7SHRabWe6Pd6u5utVgCB4UYkGj2r1xnHlUpxH8dxHkBVQTFs3W61vvH1kydXIJtt/D/+23+LQRDyNQVStoGWcRiOJz0e1ztHDx8u8qJovHjh8lwisfY0DCPk1GRkcTIavY1B0HK53wc9p3ZVqtXdxXJ5LwJBfDgS+WBmZuYhTSO1VmukY1l2B6DUOK3WlM3lKhoMhrrL5fqZmtRP+/ygQgCGYePdG3f9uXJutlapzVarVRAQDyAIYqJoamixW9etVuttu8t+MRwOj9n+aK5crW7L5fOziqL2Y9Pxs0cOHLxDEERxfX2dIEkydvv+XbB+n4ZhmJiZmb4wOzt322AyrV+5dMnTaDZ+F8ewoN1mK5os5gdGu/kiRdHSsDfY3+t2tjUazbAiKbWAz/Pq008+DYCR/8EPfjBTrTR/h8Rxtz/gX/N4vGsOl2slm90wF/Plp3lRiKuKiuM4tuFx+V59/ImjS7KsZ9955+UwOxo+I4oSqDbQ4DheDAVD5y12y7heb+zodbqTHRDLhNRy0Bd6+emvPHmX47jezZs3TYqo7MylMzs3EomdkKpyc3PbL87v3F0aixyRTCbc6XR6m6oofHx6dvHQkYW02WAYnT3zU086lz6GIYjdarc3bXZrwePwJqqtJp7LpkEIxyfLMoni6FCnM2SMemPRbrXXnGZn2yE7+pNPTQIA+41+vlQL7PXXX/fgOD6fTCYXVldXj6gqTEUikWWPz3/boDMsGty2KscwGlmSKJIgNASOSya7vaulaZhjGOvVC5d2J5IbX0FRzBiJRO75fP6bsggv6vVYBahBNBoNojoc4naKonCcNp4///7utfWVr8Mw7Pd4PCWjyXQdI8mf/J//6T+tgpPgT/7kT2IwrH6FYUbznU7HpapqORqNvnbw4JE7JPnFVQRAEF9SpZOddmehWqlsQxCEmZyKfhCbnLoDw2qa42ROFEUrCJTb9fqmy2TqhWSZOdtoOBVFWcjncvs3khuA4MvG47FzO3fO3URRTQLI94AM2z/8w/ejIq+e6g8He9vt1gSCIN1IJPKBwWAaVyqlXcPhMAiyQDhGdEKh0B2vz12AYYRlWQZutzs6oPxhMhl7er1pYDbrR3fu3JtIJTa+iqCoKRQK3/f6PbeNRvp6vd6kOFY42e329zZbTRAL6UQmI+8iEConU8ljsiw6aa2uS1HUPYNB+9p/OHp8Bbp1S/wf6+txBYG+hsDwDGBqETiZcnvd5w4vLJSGDGO4urg4t5FKPY0gsGZiIrIYjUZvk6r6kEQQnoXh4GoqsTOXKzyKwjDl9fqWvH5PRq/XNUFQeDgcAdCRLBb7htVqLZpMpqbH4/mFReBbxNabN2/S1WrVwHFcUJGknZ1ud1ez1djF84IVQSBWo6GXYzPx1+fm5jrdTne2UW/EqtVqRIXUViwee2vh0MItkRWLHMcpuA53v/fuewc3EslvYihmnQiH7wSC4bt2p+VeMpG0FgqFb6Ao6rPabXmj0fTAZDJcpE1GadjtLfR7/dlmsxmUJanqcftfeeKxx1YsFovw3e9+d7bRaP2uhtS4QZG7B4RUHI6VjeyGOZ8vPCMIwAJTSRwjEm6P8+XHH3/8vlarHb322pnweDx8RhblGV7gNTiGlb0e/xWMxJRarXqQZdgpnuMsMIqkfT7Pj06dOnWbZdn+2tqaHoOwmZWHD3etr6zsA63zprdtuzo3N1sEgf5isWDL5LLTiqJwsXjs6qHDR7MkTo7f+ek73nwu/QiCog6b1do1GvUFl9v9EOzTYqUeLVfK0XK5GOU4joYhpE/T2tJEeGJ9IjyRJgSicOJrJz6zFO9fgmhfKoABIquiKHsTicSB9fX1I6DWcWpq6k4oFLqmKMqlF154oQAsDSDNouj1Go5lUQdFSaVSSS9Jkv/WjRt7V9fXn4NhxBCJRu74fT7wu4tf/epXc58chPX1dT0EEZ4zZ147uLa29jsIAge8Xg/gcV2FYfT0H/7hH66A6//qr/5sElbRU/3hcL5Wa/hVValPTkbf3Lv3wB2e5yuHDx/eTLX/qp9vf/vbUQzDTrY77YXqhzpivel4/O35+V3XVBUFtZ5DECQGwT2CIADXB9AypNdff92LIMhCsVjYl06n9qiqwsRi8Xfm5/feEEUxtVXC9P3vfz8Cw/DJ4XC4t9VqRBAE6YfDkfNarZavVEp7BoNhkOPGFI4TlXA4dDkcjiRJEu2rKioQxGZfRhlFNRxNA4oOil28+MG2dCr9WyiKmgLB4B2/33cLQfCbw3ZbMxbFU/1hf1+z2YggMNKdiETeB226UsnkCUmSnQaDoUFr6Vs6HfWTAweOrIDYxp/89/8el2H1RUiFZkA3YJIgUm6n86e7du8u8aKov3r9+lwqlXwahREqFIlcmwiHb0MouhSJRMDCNl28+P5soVA6DkGqh6LoHk3rOgaDrk3TujGCIIAX2NXr9SmLxVJptVr9Rx999DOzxYCnBio4XC4X6Gi+qTkGDqxXX33VgmHY5Pr6+q5MJn1kMBhMj1nWQWqI4vbtO16bnp5ugiB2s9mcqNcbIRiGa/H41BsHD+6/SdNqniAEQVUt5r/74U8WMpnMfyRwwh0Khpb8Pv99h8NxN5lctxQKpRdhFPHYbLacyWS6b7QYL+r0OrnfGx3sdbvbmo26X5KlstvtfuUrT39lBZBCv/vd727rdDq/R5KkBwCY0+NZ8zidyxsba+Zcvvgsz/MzkAoROI6vu93unwAAAzJTb731VpgX+WckUZoRBRGUmVU9Hv9VMLnVaukow7BxQRRMCAJv+Ly+vz9x4sRNwBxppBtaDuZiSw/u7Vx+sLoAmA0z0zM3ZmdnihhKyuVSwZrOZ2KKAo2npqau7X9kf06jarj3L73vyWayj0AI5DSajAODQZf3OJ33PS7XsN3rOZbX1ydAjfNoNPJIokgQBNF3OZ1pm8OxbtFql8PxeLVUKglbBOBfdV/9ouu+VAB78803vQRBACY+sMAOg47JsVj8djQavobj6uUTJ54rbLGAV1ZWQEnLJpm11WpZR6NRZOnu3QOJROJZFYKMgWAQLJpFBMPOfeMb30h/GsAIAvKceevsofW19d9VIShks1uLBr3+Kgph//R//df/+hDETv7629+Oqhh2cjQa7ex0OqB/Wi0SCp2Z378fxJ7qn5bN+WUD/td//ddAYeNks9VcqJQrMyqsduJT8TcPzB+4JkJiamFhoQfS9LOgzOJDNvlmKcfrr7/ug2H4ULFY3J/JZHZ/SKqNbQIYRVHJ2dnZzRrMH/7whxMwDJ8YDod7Wq1WBIKgQSQSOk+StFAul/eORqMAy7KAsJsNBoNv7dixYwksWI7jOKPRCAjBCBhPmqaBsh996fz5Hal0+kUUwyzBQOCux+27heDI9VarpYFjZCFYAAAaxElEQVRV9cnBoL+v0WxFYATuRkLh9yVVhpPJ1BOSKHl0NN0mNJpbeor60X/5wz8E99kEMBVFfwtS1ZnNdvYYnvb5fO/u2bVr0wK7fv36XDqdfgbcGwBYMBy+jSDIg06n0wLE0cXFxYnhcHiUYYazvV7PCfhHBoOxbTQaK4AHBxIPNE3nfD5f2+12859XE3vu3DmtwWAAzHXE4XB0BUFgAS/q9OnTGIZhemAFjUaD+Ua1vrdare3DcEyYm5v9IOgPtrvdrq/eaAXq9WoIguHazMzMa4cOHLghQlBu507duF6Hjd///j/tz2UK/wEnCFdkYuJBIBB6aHPYHq6urtrymcyLCIq67U5n2mw239fr9ZcwGlPZIXt40B3M1ms1rygIZZfH8/Lzzz+/QlGU9D//51/OtVrt3yc1pNfj9a573Z4Vs922XMhkTYVS4TmBE6YlWcIwFFt3+Zw/efzoyfsg1vTGO2+EJI57VpFV4EKSBE5WfD7vNUEQ0Gw2++hgOJxlWMYBqxDIPP/Nk08+fa3T6XRZlqUxDJtaure0c+3hygHQjT0Wj93Yvn17CTQ+LhaKtlQ2EwPZw8nY1OLCkSNZjQbmPnj3A2+uVDqiqqpLp6OHOh2dc1ld97bHI42RquJra2uOarUaa7VaE61WKygBT4rEWZqms+Fw5NrCwkKSZdnOwYMHP2r0+ct21C///ksFsDNnzvgQBNmfSCSAZXQYdD2dnp6+CV4OhuHLTz/9NJAd2VKFQBOJRYplab0qCDZFlbwPHizPbySTT8mSZDebTTm9QX/boNee8wYjGxYLKA8kN7OGFo1GI5OI+crFi3uSydQ3JFGKUlq6qyHJmwa9+Ye//Y1v3AcEye995zthCYZPCYIwO2IYI6TCJa/fe+6RRx4BMbIvHAPbZOKr6qlWq7NQKhVnYRhub5uZfX3/wv6rn7SkPj0tb7zxRkBRlMPFYvFAKpUCQfzRzMzMmZ07d96AYfhjBdgtAOv1envb7TawxvofupAGtlKpzHW73XC73XYAV9jr9Z6Nx+P3MAyrEQTBDodDzGKxgBpHRKMB3gZGXTp/aUc2lwYbzhoMBO45He5bKqIudrtdDQrDpwaDwb5mqwXu05mIRH4KQD+bzh4fc2wQlGHhGPHAarf+6OTJk3fb7TZz/dKlqCApv61CCnh3GMOwtNfrPbdvfr7IsKz+5o0b25Kp1LMwjNATkejV8GTkliAID55++mlAh4D+8R//0YMgyHypVNqbz+cPSJJkNRgMHbPZvO73+y/H4/FlDMOqc3NzgBD5mfV14AB86623rDAMT6EoSuE4DrS42hRFfbxxLp05Y5cwbGZpaWlhfW39FMjaxmemrwa8/mav37fUqjVfqVKKgTUwPR0/u3vXrmuYJK07o1EG5jjra2+e2ZvOZb6GY5g5EoneDk+EVsw2W/rW9eueTCbzdQzF3E63J2mxWO6Z9eaLlJFSOp3O4W67PVer1gKCJNb8gcCrJ06cWAUxyjfeeHVbrVb6fRwHIUrvhtPpWgYWXaVSNOSL5ed4jpsRRJHAUHQjFPT/5OjRw/dkmeyfP38uKMjSs4oszyqSosEwvBIM+i+Bjt6FUuFQu93a3mq2AO0hH41E/+aJJ04tgoO50ylQPA9Pp5PZucRqcreiQPLMTPz63OxcVZREMpctujL5bExSJHYqOnX56OOHMqqq4S5fPu/NFQuPQIripnT0QKfV5V0e5709O3bUeJ5HGo2GtjcaWQv5jLeQLURHzMAjSpJJo9E0Y5Pxa/Pz86sYhpXn5+cBxecLC0d+Fpx9qQB27tw5vyzLBwELHwAYIEDG47EbExPhRVAhtOUKbtVutUol64gbehUJNquISm4kNqbSqcwJlmFCKqRIGkqTDofDH0SikXWKJHsEgXOSJG/2XqeNRvHmtRuxfD77wphhZ0VZRlAUexj0BX/4+KlTtyiK6r799tsBRZKe/WfjZlJVNzvSA7b7e48//njyF53wn3cu/MVf/MWUJEnPttudQ5VKBWziDnBNFhYOXYFhObFnz57PVF14+eWXg7IsP1IulxfS6fReWZYBgL2xd+9eAOwfAxhwISVJOgmABQAYgiC9aDT6XiAQaLVarUAmk4nlcrntqqpKfr//pt/vX7JYLEnArwPsaAAqGo1mjOO4SFGUeun8pZlUJvU1DEGs/kDwnsPluClJ0mVhKBAKLD3dH/T3N5vNKAwj7cmp6Ns6rVbI5QqPdPvdGJA8QhA0E41Ef3Lg4IEbZrO5/OYrrwSZ8fhrsihvlxUJwwkiHQwGzxzYty/Hsqz2GgCwRPJZGIGpqanJS6Fo9KYsy/e3AOytt94y4zg+cevWrYVEIvGCLMshk8kEuID3A4HAG8ePHwexn47b7Qb1rj+3AbYKo//hH/4BrLNDKIraSJLsUBRVgGEY6MmBZAh0+fJlM4Vh4evXb+1PbKyDJIY2HosDi7AicjyRzmYDqWRyP4xAytRU7Go0Er0Gyeh1R9AxJCAo8ODB8q5MNnNchWF8IhS+EotPr9EGuvXTd96JZNPp30FQzOvzejdsNscdyqA9bzQaxTHDHGjUGjuLpWJckZVOKDrx9oEDB9YJghDffvu1bal0+ndQFPH5vL60y+V84HI5rjYaTapQKD3DsOx2nueNGIqlo9HIy4cPH7yFYdrGxYvv+RiG/YooCnMcx+swDC2Ew6F3HQ4X02w2d+Ty+V2pdGqPIsvNWHz67489cvgyy0r5waBKqio5V6s1p/OZ4pSqqOPJqakb0/GpVq8/NOdyWX82m59WVHU0FY9ePHr0sRSOk+P33z/ny5WKj0KQ6tbpdH2TwZj3BbxLwYmJbr/bBTXJEAHDo263i9fbdXulVAk3GrVtGIYBPuTDycnoOkXpM0eOHAEexW+kwPtLBbC3334bmJVHUqnUYeBCApJuPB6/HQz6r5Mkdcnn8xVQFIUZhqEFYWRWBMihqKoXQxCCpKh+qVywF3LFhW6nPT0Y9t0IgjJOh/OBzWrLUHptQ6ele6AGj8Dxnl5nrG8k15yVcvmJwWC0vT/sO2EYKYWDoTfntu+8A+N4LZvdcAz7LCgudms0dJfAiQ0tob32wu+8UPyi6V6wef7sz/5sSpbVZ8FpW61WZkGQffv2HW/s3bv/CkmiK7t3797cQJ/+/PCHPwxiGHYEAFgmk9kDXMh4PP72jh07rmk0HwbxwW9AkgC4qIPBYG+n0wEA1o3FYj+NRqNFoKKxuro6mUqljsqybDMajYB3UwAuqNFoBLEjVKfTjUwmU1Wv1w9RFFUWFxfj2VTmBRRFLH6f/4HT5bilQdEr/SFP8DL/ZL/X3dfYBDC4OTUZfdtpd/WLleL2WrU+W61VQep+FA6G3g9PhG7rjMZkZiNjr9WrgJA6Axj7JEmmI9HImfndu7OCIGhu37ozndjYeAqBYXJiMrI4EY3ehGH43pNPPgl03qDbt2+DTLD91VdfBUD+f4CDxWQyARfyjsfjeeX555+/DwjNn6d7tgVgAOgFQQCM/wCKomMMwwp6vf5OIBAAaiciwzAGVVRDieTajmwm8wgMw2hkInotEp4ogkTHRjIZSG5sHFNh1ejzB9J2u/UBQVGLDodjgKpqsNZoTFZKlVkIUsY+v39xetu2DIhpvv3G29OZVPKbCIp6XG532m6z3THoTB943Va2OxrtKBSLu3K53B5VVcVgMHg5HIlkKIrg7t+/F00kEl+BINjt8bjzdrv9vsfjOT/iGKSYK5wYDIY7h8OhF1ifk9HJN3fu3HGLovT5hw/vOtvtzrM8z82xHK/HMDQfCofOTE/FGoMBE1hbW9mxtr52TJZkcSIafXt2evoGpMEy6lhFZZmPdzqDYKPWsqswMohEJu653W6m1+q60/lsuJDLxRRIZeLx2KUDBw6mNBote+X6BU8mkwd9ckGta8+o1wOPZdVitTL9btcG5JTNen0ZCBQADbb7y/f9G+sbuxEIIicmwht+vy9NUXDmyJFT//4ADCyuV155Jayq6rF0On0YBPJBLeRkJLLsD/rvmg2mG95AAKhR4KNez9TutrwCL9ggGNURBDG0mEwJSeaherUZyxfzO/KF/IExy9kxFAPZjpbZYq6breaS1WLJmIzmpNGiXWf7HNHrtecbrfaOar22DSikulzue16/b91iMRcHA1bTrNe3gQyP0WAuGA3GNE7hiWPHjrW/iIm7tXGABSaK8tPdbvtgrVabRlG0H4tNn5ubm12EIGjp+PHj9c8CsB//+MebOmmVSmVfPp8HOmnc5OTk+9PT0zd4nv/Ycthk+sPwidFoNN9ut8MoinYnJyffm5mZAby24Y0bN4LVavXUaDSa6/f7QCddoSiqYTQamy6Xq2m1WrNut/uB1+sFliB+69ateCaVeRqBYZPP611xOO33KJ3u5ng8xof94WO9Xm93o1kPwxDUmoxGz0QjkUq3N7QnNhKz6VTyMVmWTVarLWuzWhMuj+fhcDCkcrnMI+x4HEYgCNFQdCYanTi3c8eOjChJ2MPl5WgmnXkMlBKFJ8K3/L7gHYzE7pw4caIKxntLLeRv//Zv58vl8u9iGBa1WCxtvV7/wOFwnHn22WdXQbH1L+qNAObipZde2oxFCoIQ5zgONNlo+f3+B8FgsECS5KDT6Og6vc5Ut9sGLrcfUqG+zxdYnI1OZQVFFdZWlwPlWuW4KIlhFMVkSkuXPV7PHZvNNuBZ3smOWRM4ZGFIaTrs9juRWKyuqipx/r3z29Lp1FchGPI4bPa8yWK6rzcaz2+LRrt9hgndX17eld5IgvbsBofLmXE4bFWdTtuvVKoOcKgrimy22WwVq9UCAOw9mtby5Wplf6NW31Wr1baBjHIkErkQjU7dttuNa9ls2Vitlp/kOH5GEDg9CiywUODM/PyeLMOw1IMHD2OZTOakqio6i8X80Gq1JaxWRw5EWBhm4BmPQaG6DNSNOi6XM6nRUEqr1QgX84VIvpiLQhDETE3Fru3fvyej1+tHi4s3XblC9pAiyw6dVjvQ67VVTyCQIklSKhWLfpD1ddpsFYvFMgAlRPVW3VQqlqKwCsMulwsIlxZomi/Pzx//9+VCbgXm33zzTaDIerBUKu1JJpOg1IYIBYM5j9udNFutqyaTqQPYemOgCNFue0WR10EQouIYVjOYzQ8tFt1o1Bs4Hi6tzm6kU4+xDDMJ9ihBaDirzVIzW0wZq9m8ZDZZVrVGPKHV2iWFYYLZSjFeKBR3QxCst9msDbPZXDMZzWUZgqRWvWVVEZW32Wx5q9VaBsTJLxq835K4+fu///sQwzBHO53OrmazGUFRlIlEItcmJyfvAj7XyZMnP7NECdBLVFWdr9frc4VCIQ50n8Lh8K1oNLokSdLG8eMfKpa+9NJLARzHD7EsO9Nut70fxcCuxuPxBEmSjcuXL9v6/f7RZrM5X61W45IkGbVaLeg50HCCbJDNBtL292KxGAAw7dK9pWgumzkMwbDe6XJk7DZbwmS1PgSy3u1Ge2+3155utVpAL6sbDoUvbduxrQDKQ27duBHdSCZPKJIc1Ol0gsloqru93jVRFOF0Jj3DsawdQRCV1tKFcCi0GJ+dLaqiiKYzGW86k9kLQQgRDPrX3E7vMk7hS8eOHasDANtSk/jBD34AAPi3CYIIWSyWhsFgWNVqtRcPHTqU+aSMzWcdBmAuvve9723GFHmej7EsayYIgguFQhmXy1XHMGwAJIOGw2GAY1kTy7IwAsM1l8N7b3bnbNmMmPn3Fs94Wt3BAV7gNwURSYIce/1eEJQfjsdjrSqpqqRKDAZjVa1BuzE7OzsExdzXr1+PZ9PZxyAIclgsprpep1vXGgzXdu/e3WIYxnL9+vXp1EbqGARDbqvNOjIajT2DwdAcDHp0LpebliSZNpuBxalfczg8lxwOx6her0+VSoVtlUplN1AwCQaDIGmwbLPZ1hqNBlWtlg+z7DgiSQIIzFcCgcCF+fmdGaBmc/36PV+xWHxEVWU7cKUBJcVotNRomuY33wOgLkENNBq8YzQ6a8PhgBiN2hPVaiNYKOQBIHFTU9Glubk5UFs5WlpasuRyxZ2KIltoWsNotdq21+stAtJ5tVr1A+aMzW7vmPT6EbBIGYYhOp2OFbTeAtQXp9NZ+3cZxN8S2FtaWnL2+/3ZVqsVrVQqfkVSSLPV3DPqjB1aTzcpitpMlwucQHFjxiArCkTgyADGyCoo8KVpus+yLAGkqZnBYO+IYeKj4RC4kpDJbKoZ9Pq00WB4aHUasyiqbYmiKJI8T1dGIzfLDmMIBDk0GgojSYoncE0Xx5GhKChjFVX7CII0nU5n/7M0739ZLmSLb5TJZBwcx8WHw2EIZDUBy9rtdqfBP0mSPlNx9SPRPCuO41GQuWk2m04Qw3K73UCEL68oShFo5YPrzp49C9r7TEuS5APyK6qqMi6XK+H3+8sYhnWXlpaAnEmoXq/HOp3OnKIoToIgYNAYBSx4u92+odPp0i6Xa6zVao2ZTMZTKVaiiiJSRqOxbTQYaqRWW6QRBG6NRuHRYODp9HogID7yu/1r3qC3OhgMxuvr67bhcLhbEiRgERpBMxabzVKFVFUC9YKSIJCgRIbSUg2Xw7Hu9vs7QOulWixayvV6EFZVzGyy1q0Wa4GQicz8sXngUmzGtICaBFDyEAThKVBxYbFYynq9foMkyQfj8bj2SSHBz5uXV155xUqSZFQQBDBOVpB6tFqtDKijlGVZAgANyNISkFaA4SaCIDWbxlb2THkGDMMo2WzWIDBCgFd4cOACN5QymUx9kiTHiqKA2sshjuMNgiCaPM+3AE2D4zjD2tqafzP2qcJAVYMhSbJsMBhWgNqDJEn4ysqKt16v71ZV1UeSJAHWO3D1AZC02227JEkETdMsRRElk8m6ZDKZhv1+31Iul0P9fn8beA6n01m2WCwlcOAyTA9vNFpxjuOdIIOFYUTbbrevTE1NlQGXMJlM6kGNoqIoDgzDSCAyCSpOEATnNBqNgKLoUBDgllaLARUWoA9GA83GVqvlqtfrVlVFhHA4APottDEMY2u1Gl0qVYMQJOsA/UOj0YxMdnsbliS4XC6D5BGl1+tBxQtop7ep18bzPBBQZHQ6XRVIxv86++vfnEaxBWAbGxtAasPT7XbtvV7PBCaVQAkBxmCBJmkOIzEJURDQDxITJZFAEFWkKapPYlibh6D6/v37gWKpeu7cObNGo4m0G+1grVZ2yaKMmSymtl6nq1gcjgzg83yyS8+m/AuOu7nRyMaOx3qg8YFhGhYlAWNY1zUYDINfpSvQ5w3kluAe4J8xDGMHi45hGCOCIAqI4Wi12hYAyM+y7AAwLS4uggUBwM8Mgt0gDmO1WruA97R1Ym1dhyAIIL2aOI6jYBjmdTpdE1AFQqEQk0qlQDs6fTKZdJXL5agoijaQECEIYuDxeLLhcLjMcRwIistarVbf7XZN7XbbAuaBwrAxAsMjjcHQ02q1EMMwZn40MvQ/fB7BarXWo/ZopzQsMeDeLMsGh8Ohp9vqAqVQVK+nQVxNGo+FTYFESkdJWq12YKSohtnpZEELvX6/Tw+7Q6OoiqiBMowwCusB9xaUbQEVWNArFMx9oVAAf3sBx3G9yWQCfKosDMO/VHJ7a36KxSLFcZy12WyaR6OR4SOW+scNXxVFgQVBgAmCAAXstWg02imVSh+3dwOuLIqioEWetd1uA4qLDswlhmGAtwc2/wCoW3g8nj5waYGSLYhBplIpS7/fB4ICNAjO4zjeo2m6YjQah9FoVL18+bKx1+uFRFF0AADFcRxYJm2dTicCyoEoigDnRZCc0Wg0JUDUBeKS5XLZ2u/3g6qq0oA+AYCAoqg2TdNwu90G99NzHAc02hgQ4wQlZD6fj202m1ij0bDwPG/qdrtGURQJ0KoQwzCwbli9Xg/eoxONRgEhGBSzAwqOdTweGzudDg0AyGq1An0yBkEQvtfrgX4VJp7nNRRFbY6HyWRigJ5ds9kEXE2NRqPZ1PCjaRoUbUtg7QDSLdBaczqdP6Pf9ssMg1/l+y8liL8VIwJyvwiCaGq1Glmr1cAigUEwGcdxMBgKYKhv/t8YhQVJQGR5qNIkKWpdLp7jOH5+fn5TOvnHP/4xkFPWgThErVYD+kawTasVKIsFWBbME088AUoWPpbt2BLgwzmOaPE8EEOEwOQoigKydeAk+hc1WN16P8DxAifdRz0SN+9jMBh4g8Eg/KKTBzwfkFUB7jOgO4AMoV6vFwVBED5J/PvkdQAQeJ5XQLZ0+/btmz0Awf3AGN+7d0/Tbrd14EQH4AqaA9vtdiYQCIzn5+c369HAdTzPgwUJ+jkCegUYL8npdG52NgJ9BjudDhCyQwVBAPOySbwF1saWqmy9Xqd61R4poAJss9lEoFgKTlzwe1BsD6RqgCtBUZQM5hUoeg6HQ3w8HsPgpN66H1j0o9EISAFpWZYFwOEYDAZh8JwGgyEF3I/POwA+x43c7FNZr9cJoHQKGs2C+3/yWvCcYP51Oh239V5bqhZb0uO9Xg/ogoGDAgPvBtYoGAuKokCzZd7n8wEJHjDum6qqS0tLBNCwB0RSoI7qcDiERqPBnTp1alOq5+zZszjQtwe0DWAFgrXvcrmATo4Cxhk8I/gdTdOCTqcbl0olGQgbNptNoEoMFFExoBMH/q4sy4LH44FyudymeKAgCAA4JHBwf6LxB5AIJ0C8E4w7uAb8fVBREAgEJACgoigKYF+B5wMCiLFYjKhUKkBaHQPS04BuBA48oHmWy+WAdQzUj1G9Xg8aNSuj0Whz3YHM40fraHOctVqtCkAO3CsYDEqpVEo8duzYb1RKZ3Mf/yoo97+v+d8j8K8xAluWeSaToYGVAE5+URQN4/+vvTNWYRiGgeggOhSydPFH+P+/qkO2EkM9lAv1UOhQCgkW96Zsie8JDqJEp21bNI6iJrL+aC+l3I9cgHuENu55DgEM7BzOPOULgc+N3qsyvzSveFVPSHOkGsWKCAUj/rS5HMh+BDAwv5pPo3h8dWyt6dXx1nvX9aKPH4q7iQj1Jh8ji3+ag3OQaQhgYNOUwu8gI8O+1rpvE1LTWWu/1Dt5Rzw//wmW9CPpqxgD8609yiGQngAGlr6ECICALwEMzLf2KIdAegIYWPoSIgACvgQwMN/aoxwC6Qm8AM0rcx2t5InjAAAAAElFTkSuQmCC" id="487" name="Google Shape;487;p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ogo, icon&#10;&#10;Description automatically generated" id="488" name="Google Shape;488;p2"/>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489" name="Google Shape;489;p2"/>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490" name="Google Shape;490;p2"/>
          <p:cNvSpPr txBox="1"/>
          <p:nvPr/>
        </p:nvSpPr>
        <p:spPr>
          <a:xfrm>
            <a:off x="5470825" y="1061275"/>
            <a:ext cx="6062700" cy="1077300"/>
          </a:xfrm>
          <a:prstGeom prst="rect">
            <a:avLst/>
          </a:prstGeom>
          <a:noFill/>
          <a:ln>
            <a:noFill/>
          </a:ln>
        </p:spPr>
        <p:txBody>
          <a:bodyPr anchorCtr="0" anchor="t" bIns="45700" lIns="45700" spcFirstLastPara="1" rIns="45700" wrap="square" tIns="45700">
            <a:spAutoFit/>
          </a:bodyPr>
          <a:lstStyle/>
          <a:p>
            <a:pPr indent="0" lvl="0" marL="0" rtl="0" algn="ctr">
              <a:spcBef>
                <a:spcPts val="0"/>
              </a:spcBef>
              <a:spcAft>
                <a:spcPts val="0"/>
              </a:spcAft>
              <a:buClr>
                <a:schemeClr val="dk1"/>
              </a:buClr>
              <a:buSzPts val="1100"/>
              <a:buFont typeface="Arial"/>
              <a:buNone/>
            </a:pPr>
            <a:r>
              <a:rPr lang="en-US" sz="3200">
                <a:solidFill>
                  <a:schemeClr val="lt1"/>
                </a:solidFill>
                <a:latin typeface="Julius Sans One"/>
                <a:ea typeface="Julius Sans One"/>
                <a:cs typeface="Julius Sans One"/>
                <a:sym typeface="Julius Sans One"/>
              </a:rPr>
              <a:t>Energy Management and Conservation</a:t>
            </a:r>
            <a:endParaRPr sz="3200">
              <a:solidFill>
                <a:schemeClr val="lt1"/>
              </a:solidFill>
              <a:latin typeface="Julius Sans One"/>
              <a:ea typeface="Julius Sans One"/>
              <a:cs typeface="Julius Sans One"/>
              <a:sym typeface="Julius Sans One"/>
            </a:endParaRPr>
          </a:p>
        </p:txBody>
      </p:sp>
      <p:sp>
        <p:nvSpPr>
          <p:cNvPr id="491" name="Google Shape;491;p2"/>
          <p:cNvSpPr txBox="1"/>
          <p:nvPr/>
        </p:nvSpPr>
        <p:spPr>
          <a:xfrm>
            <a:off x="5420400" y="2351538"/>
            <a:ext cx="3235500" cy="6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lt1"/>
                </a:solidFill>
                <a:latin typeface="Archivo Narrow"/>
                <a:ea typeface="Archivo Narrow"/>
                <a:cs typeface="Archivo Narrow"/>
                <a:sym typeface="Archivo Narrow"/>
              </a:rPr>
              <a:t>Objective</a:t>
            </a:r>
            <a:endParaRPr sz="3200">
              <a:solidFill>
                <a:schemeClr val="lt1"/>
              </a:solidFill>
              <a:latin typeface="Archivo Narrow"/>
              <a:ea typeface="Archivo Narrow"/>
              <a:cs typeface="Archivo Narrow"/>
              <a:sym typeface="Archivo Narrow"/>
            </a:endParaRPr>
          </a:p>
        </p:txBody>
      </p:sp>
      <p:sp>
        <p:nvSpPr>
          <p:cNvPr id="492" name="Google Shape;492;p2"/>
          <p:cNvSpPr txBox="1"/>
          <p:nvPr/>
        </p:nvSpPr>
        <p:spPr>
          <a:xfrm>
            <a:off x="2014402" y="5250100"/>
            <a:ext cx="30780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Freepik, </a:t>
            </a:r>
            <a:r>
              <a:rPr i="1" lang="en-US" sz="900" u="sng">
                <a:solidFill>
                  <a:schemeClr val="hlink"/>
                </a:solidFill>
                <a:latin typeface="Source Sans Pro"/>
                <a:ea typeface="Source Sans Pro"/>
                <a:cs typeface="Source Sans Pro"/>
                <a:sym typeface="Source Sans Pro"/>
                <a:hlinkClick r:id="rId5"/>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20"/>
          <p:cNvSpPr/>
          <p:nvPr/>
        </p:nvSpPr>
        <p:spPr>
          <a:xfrm>
            <a:off x="0" y="1691650"/>
            <a:ext cx="12190500" cy="42258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40" name="Google Shape;840;p20"/>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5.2.2.5- </a:t>
            </a:r>
            <a:r>
              <a:rPr lang="en-US" sz="2400">
                <a:solidFill>
                  <a:srgbClr val="262626"/>
                </a:solidFill>
                <a:latin typeface="Archivo Narrow"/>
                <a:ea typeface="Archivo Narrow"/>
                <a:cs typeface="Archivo Narrow"/>
                <a:sym typeface="Archivo Narrow"/>
              </a:rPr>
              <a:t>Common Area and Exterior Lighting (If Applicable)</a:t>
            </a:r>
            <a:endParaRPr i="0" sz="2400" u="none" cap="none" strike="noStrike">
              <a:solidFill>
                <a:srgbClr val="000000"/>
              </a:solidFill>
              <a:latin typeface="Archivo Narrow"/>
              <a:ea typeface="Archivo Narrow"/>
              <a:cs typeface="Archivo Narrow"/>
              <a:sym typeface="Archivo Narrow"/>
            </a:endParaRPr>
          </a:p>
        </p:txBody>
      </p:sp>
      <p:pic>
        <p:nvPicPr>
          <p:cNvPr descr="Logo, icon&#10;&#10;Description automatically generated" id="841" name="Google Shape;841;p20"/>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842" name="Google Shape;842;p20"/>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843" name="Google Shape;843;p20"/>
          <p:cNvSpPr txBox="1"/>
          <p:nvPr/>
        </p:nvSpPr>
        <p:spPr>
          <a:xfrm>
            <a:off x="473325" y="2065900"/>
            <a:ext cx="9009000" cy="3330900"/>
          </a:xfrm>
          <a:prstGeom prst="rect">
            <a:avLst/>
          </a:prstGeom>
          <a:noFill/>
          <a:ln>
            <a:noFill/>
          </a:ln>
        </p:spPr>
        <p:txBody>
          <a:bodyPr anchorCtr="0" anchor="t" bIns="63975" lIns="127950" spcFirstLastPara="1" rIns="127950" wrap="square" tIns="63975">
            <a:spAutoFit/>
          </a:bodyPr>
          <a:lstStyle/>
          <a:p>
            <a:pPr indent="-330200" lvl="0" marL="45720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Lighting Power Density (LPD) is the amount of electrical power used by lighting per square meter (W/m²). </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Lower LPD means less energy is used, leading to energy savings.</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Luminous Efficacy (LE) LE measures how efficiently a light source converts electricity into light (measured in lumens per watt, lm/W). Higher efficacy means more light is produced using less energy.</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Efficacy Range of Light Fixtures:</a:t>
            </a:r>
            <a:endParaRPr i="0" sz="1600" u="none" cap="none" strike="noStrike">
              <a:solidFill>
                <a:srgbClr val="000000"/>
              </a:solidFill>
              <a:latin typeface="Source Sans Pro"/>
              <a:ea typeface="Source Sans Pro"/>
              <a:cs typeface="Source Sans Pro"/>
              <a:sym typeface="Source Sans Pro"/>
            </a:endParaRPr>
          </a:p>
          <a:p>
            <a:pPr indent="-330200" lvl="1" marL="914400" marR="0" rtl="0" algn="l">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LED (Light Emitting Diodes): 80-120 lm/W (highly efficient, long-lasting)</a:t>
            </a:r>
            <a:endParaRPr i="0" sz="1600" u="none" cap="none" strike="noStrike">
              <a:solidFill>
                <a:srgbClr val="000000"/>
              </a:solidFill>
              <a:latin typeface="Source Sans Pro"/>
              <a:ea typeface="Source Sans Pro"/>
              <a:cs typeface="Source Sans Pro"/>
              <a:sym typeface="Source Sans Pro"/>
            </a:endParaRPr>
          </a:p>
          <a:p>
            <a:pPr indent="-330200" lvl="1" marL="914400" marR="0" rtl="0" algn="l">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CFL (Compact Fluorescent Lamps): 50-70 lm/W (moderate efficiency)</a:t>
            </a:r>
            <a:endParaRPr i="0" sz="1600" u="none" cap="none" strike="noStrike">
              <a:solidFill>
                <a:srgbClr val="000000"/>
              </a:solidFill>
              <a:latin typeface="Source Sans Pro"/>
              <a:ea typeface="Source Sans Pro"/>
              <a:cs typeface="Source Sans Pro"/>
              <a:sym typeface="Source Sans Pro"/>
            </a:endParaRPr>
          </a:p>
          <a:p>
            <a:pPr indent="-330200" lvl="1" marL="914400" marR="0" rtl="0" algn="l">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FL (Fluorescent Lamps): 60-100 lm/W (used in offices, moderate efficiency)</a:t>
            </a:r>
            <a:endParaRPr i="0" sz="1600" u="none" cap="none" strike="noStrike">
              <a:solidFill>
                <a:schemeClr val="lt1"/>
              </a:solidFill>
              <a:latin typeface="Source Sans Pro"/>
              <a:ea typeface="Source Sans Pro"/>
              <a:cs typeface="Source Sans Pro"/>
              <a:sym typeface="Source Sans Pro"/>
            </a:endParaRPr>
          </a:p>
        </p:txBody>
      </p:sp>
      <p:pic>
        <p:nvPicPr>
          <p:cNvPr descr="LED vs CFL Bulbs: Which Is Most Energy Efficient? | Perch Energy" id="844" name="Google Shape;844;p20"/>
          <p:cNvPicPr preferRelativeResize="0"/>
          <p:nvPr/>
        </p:nvPicPr>
        <p:blipFill rotWithShape="1">
          <a:blip r:embed="rId5">
            <a:alphaModFix/>
          </a:blip>
          <a:srcRect b="0" l="31269" r="27730" t="0"/>
          <a:stretch/>
        </p:blipFill>
        <p:spPr>
          <a:xfrm>
            <a:off x="10358878" y="1985469"/>
            <a:ext cx="1188719" cy="1660436"/>
          </a:xfrm>
          <a:prstGeom prst="rect">
            <a:avLst/>
          </a:prstGeom>
          <a:noFill/>
          <a:ln>
            <a:noFill/>
          </a:ln>
        </p:spPr>
      </p:pic>
      <p:pic>
        <p:nvPicPr>
          <p:cNvPr id="845" name="Google Shape;845;p20"/>
          <p:cNvPicPr preferRelativeResize="0"/>
          <p:nvPr/>
        </p:nvPicPr>
        <p:blipFill rotWithShape="1">
          <a:blip r:embed="rId6">
            <a:alphaModFix/>
          </a:blip>
          <a:srcRect b="0" l="0" r="0" t="0"/>
          <a:stretch/>
        </p:blipFill>
        <p:spPr>
          <a:xfrm>
            <a:off x="10143904" y="3945400"/>
            <a:ext cx="1505668" cy="1505668"/>
          </a:xfrm>
          <a:prstGeom prst="rect">
            <a:avLst/>
          </a:prstGeom>
          <a:noFill/>
          <a:ln>
            <a:noFill/>
          </a:ln>
        </p:spPr>
      </p:pic>
      <p:sp>
        <p:nvSpPr>
          <p:cNvPr id="846" name="Google Shape;846;p20"/>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descr="Logo, icon&#10;&#10;Description automatically generated" id="851" name="Google Shape;851;p21"/>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852" name="Google Shape;852;p21"/>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853" name="Google Shape;853;p21"/>
          <p:cNvSpPr txBox="1"/>
          <p:nvPr/>
        </p:nvSpPr>
        <p:spPr>
          <a:xfrm>
            <a:off x="473325" y="1745738"/>
            <a:ext cx="8606100" cy="259200"/>
          </a:xfrm>
          <a:prstGeom prst="rect">
            <a:avLst/>
          </a:prstGeom>
          <a:noFill/>
          <a:ln>
            <a:noFill/>
          </a:ln>
        </p:spPr>
        <p:txBody>
          <a:bodyPr anchorCtr="0" anchor="t" bIns="0" lIns="0" spcFirstLastPara="1" rIns="0" wrap="square" tIns="12700">
            <a:spAutoFit/>
          </a:bodyPr>
          <a:lstStyle/>
          <a:p>
            <a:pPr indent="0" lvl="0" marL="0" marR="0" rtl="0" algn="just">
              <a:lnSpc>
                <a:spcPct val="150000"/>
              </a:lnSpc>
              <a:spcBef>
                <a:spcPts val="0"/>
              </a:spcBef>
              <a:spcAft>
                <a:spcPts val="0"/>
              </a:spcAft>
              <a:buNone/>
            </a:pPr>
            <a:r>
              <a:rPr i="0" lang="en-US" sz="1600" u="none" cap="none" strike="noStrike">
                <a:solidFill>
                  <a:schemeClr val="dk1"/>
                </a:solidFill>
                <a:latin typeface="Source Sans Pro"/>
                <a:ea typeface="Source Sans Pro"/>
                <a:cs typeface="Source Sans Pro"/>
                <a:sym typeface="Source Sans Pro"/>
              </a:rPr>
              <a:t>Either the Lighting power density (LPD) or Luminous efficacy (LE) has to be met.</a:t>
            </a:r>
            <a:endParaRPr i="0" sz="1600" u="none" cap="none" strike="noStrike">
              <a:solidFill>
                <a:srgbClr val="000000"/>
              </a:solidFill>
              <a:latin typeface="Source Sans Pro"/>
              <a:ea typeface="Source Sans Pro"/>
              <a:cs typeface="Source Sans Pro"/>
              <a:sym typeface="Source Sans Pro"/>
            </a:endParaRPr>
          </a:p>
        </p:txBody>
      </p:sp>
      <p:graphicFrame>
        <p:nvGraphicFramePr>
          <p:cNvPr id="854" name="Google Shape;854;p21"/>
          <p:cNvGraphicFramePr/>
          <p:nvPr/>
        </p:nvGraphicFramePr>
        <p:xfrm>
          <a:off x="473334" y="3229544"/>
          <a:ext cx="3000000" cy="3000000"/>
        </p:xfrm>
        <a:graphic>
          <a:graphicData uri="http://schemas.openxmlformats.org/drawingml/2006/table">
            <a:tbl>
              <a:tblPr bandRow="1" firstRow="1">
                <a:noFill/>
                <a:tableStyleId>{03B8AC1D-C220-47FC-857F-D6D8E5546CAB}</a:tableStyleId>
              </a:tblPr>
              <a:tblGrid>
                <a:gridCol w="2985050"/>
                <a:gridCol w="1705900"/>
                <a:gridCol w="3055300"/>
              </a:tblGrid>
              <a:tr h="779725">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chemeClr val="lt1"/>
                          </a:solidFill>
                          <a:latin typeface="Archivo Narrow"/>
                          <a:ea typeface="Archivo Narrow"/>
                          <a:cs typeface="Archivo Narrow"/>
                          <a:sym typeface="Archivo Narrow"/>
                        </a:rPr>
                        <a:t>Common Areas</a:t>
                      </a:r>
                      <a:endParaRPr b="0" sz="1600" u="none" cap="none" strike="noStrike">
                        <a:solidFill>
                          <a:schemeClr val="lt1"/>
                        </a:solidFill>
                        <a:latin typeface="Archivo Narrow"/>
                        <a:ea typeface="Archivo Narrow"/>
                        <a:cs typeface="Archivo Narrow"/>
                        <a:sym typeface="Archivo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chemeClr val="lt1"/>
                          </a:solidFill>
                          <a:latin typeface="Archivo Narrow"/>
                          <a:ea typeface="Archivo Narrow"/>
                          <a:cs typeface="Archivo Narrow"/>
                          <a:sym typeface="Archivo Narrow"/>
                        </a:rPr>
                        <a:t>Maximum LPD (in W/m2)</a:t>
                      </a:r>
                      <a:endParaRPr b="0" sz="1600" u="none" cap="none" strike="noStrike">
                        <a:solidFill>
                          <a:schemeClr val="lt1"/>
                        </a:solidFill>
                        <a:latin typeface="Archivo Narrow"/>
                        <a:ea typeface="Archivo Narrow"/>
                        <a:cs typeface="Archivo Narrow"/>
                        <a:sym typeface="Archivo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chemeClr val="lt1"/>
                          </a:solidFill>
                          <a:latin typeface="Archivo Narrow"/>
                          <a:ea typeface="Archivo Narrow"/>
                          <a:cs typeface="Archivo Narrow"/>
                          <a:sym typeface="Archivo Narrow"/>
                        </a:rPr>
                        <a:t>Minimum luminous efficacy (lm/W)</a:t>
                      </a:r>
                      <a:endParaRPr b="0" sz="1600" u="none" cap="none" strike="noStrike">
                        <a:solidFill>
                          <a:schemeClr val="lt1"/>
                        </a:solidFill>
                        <a:latin typeface="Archivo Narrow"/>
                        <a:ea typeface="Archivo Narrow"/>
                        <a:cs typeface="Archivo Narrow"/>
                        <a:sym typeface="Archivo Narrow"/>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r>
              <a:tr h="755050">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chemeClr val="dk1"/>
                          </a:solidFill>
                        </a:rPr>
                        <a:t>Corridor lighting &amp; Stilt Parking</a:t>
                      </a:r>
                      <a:endParaRPr sz="1600" u="none" cap="none" strike="noStrike">
                        <a:solidFill>
                          <a:schemeClr val="dk1"/>
                        </a:solidFil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3.0</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rowSpan="2">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chemeClr val="dk1"/>
                          </a:solidFill>
                        </a:rPr>
                        <a:t>85 lumens per Watt</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51400">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chemeClr val="dk1"/>
                          </a:solidFill>
                        </a:rPr>
                        <a:t>Basement Parking</a:t>
                      </a:r>
                      <a:endParaRPr sz="1600" u="none" cap="none" strike="noStrike">
                        <a:solidFill>
                          <a:schemeClr val="dk1"/>
                        </a:solidFil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1.0</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vMerge="1"/>
              </a:tr>
            </a:tbl>
          </a:graphicData>
        </a:graphic>
      </p:graphicFrame>
      <p:sp>
        <p:nvSpPr>
          <p:cNvPr id="855" name="Google Shape;855;p21"/>
          <p:cNvSpPr/>
          <p:nvPr/>
        </p:nvSpPr>
        <p:spPr>
          <a:xfrm>
            <a:off x="473326" y="2746714"/>
            <a:ext cx="3391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Table – 10:  Common Area Lighting</a:t>
            </a:r>
            <a:endParaRPr b="0" i="0" sz="1400" u="none" cap="none" strike="noStrike">
              <a:solidFill>
                <a:srgbClr val="000000"/>
              </a:solidFill>
              <a:latin typeface="Arial"/>
              <a:ea typeface="Arial"/>
              <a:cs typeface="Arial"/>
              <a:sym typeface="Arial"/>
            </a:endParaRPr>
          </a:p>
        </p:txBody>
      </p:sp>
      <p:grpSp>
        <p:nvGrpSpPr>
          <p:cNvPr id="856" name="Google Shape;856;p21"/>
          <p:cNvGrpSpPr/>
          <p:nvPr/>
        </p:nvGrpSpPr>
        <p:grpSpPr>
          <a:xfrm>
            <a:off x="9214113" y="1209773"/>
            <a:ext cx="2059257" cy="5127682"/>
            <a:chOff x="480884" y="2600"/>
            <a:chExt cx="2059257" cy="5127682"/>
          </a:xfrm>
        </p:grpSpPr>
        <p:sp>
          <p:nvSpPr>
            <p:cNvPr id="857" name="Google Shape;857;p21"/>
            <p:cNvSpPr/>
            <p:nvPr/>
          </p:nvSpPr>
          <p:spPr>
            <a:xfrm>
              <a:off x="480884" y="2600"/>
              <a:ext cx="1935692" cy="1430469"/>
            </a:xfrm>
            <a:prstGeom prst="rect">
              <a:avLst/>
            </a:prstGeom>
            <a:blipFill rotWithShape="1">
              <a:blip r:embed="rId5">
                <a:alphaModFix/>
              </a:blip>
              <a:stretch>
                <a:fillRect b="-17996" l="0" r="0" t="-17997"/>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21"/>
            <p:cNvSpPr/>
            <p:nvPr/>
          </p:nvSpPr>
          <p:spPr>
            <a:xfrm>
              <a:off x="872141" y="1173699"/>
              <a:ext cx="1667990" cy="400845"/>
            </a:xfrm>
            <a:prstGeom prst="rect">
              <a:avLst/>
            </a:prstGeom>
            <a:solidFill>
              <a:schemeClr val="lt1"/>
            </a:solidFill>
            <a:ln cap="flat" cmpd="sng" w="25400">
              <a:solidFill>
                <a:srgbClr val="CEC7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21"/>
            <p:cNvSpPr txBox="1"/>
            <p:nvPr/>
          </p:nvSpPr>
          <p:spPr>
            <a:xfrm>
              <a:off x="872141" y="1173699"/>
              <a:ext cx="1668000" cy="400800"/>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rgbClr val="000000"/>
                </a:buClr>
                <a:buSzPts val="1400"/>
                <a:buFont typeface="Arial"/>
                <a:buNone/>
              </a:pPr>
              <a:r>
                <a:rPr i="0" lang="en-US" sz="1400" u="none" cap="none" strike="noStrike">
                  <a:solidFill>
                    <a:schemeClr val="dk2"/>
                  </a:solidFill>
                  <a:latin typeface="Archivo Narrow"/>
                  <a:ea typeface="Archivo Narrow"/>
                  <a:cs typeface="Archivo Narrow"/>
                  <a:sym typeface="Archivo Narrow"/>
                </a:rPr>
                <a:t>Corridor lighting </a:t>
              </a:r>
              <a:endParaRPr i="0" sz="1400" u="none" cap="none" strike="noStrike">
                <a:solidFill>
                  <a:schemeClr val="dk2"/>
                </a:solidFill>
                <a:latin typeface="Archivo Narrow"/>
                <a:ea typeface="Archivo Narrow"/>
                <a:cs typeface="Archivo Narrow"/>
                <a:sym typeface="Archivo Narrow"/>
              </a:endParaRPr>
            </a:p>
          </p:txBody>
        </p:sp>
        <p:sp>
          <p:nvSpPr>
            <p:cNvPr id="860" name="Google Shape;860;p21"/>
            <p:cNvSpPr/>
            <p:nvPr/>
          </p:nvSpPr>
          <p:spPr>
            <a:xfrm>
              <a:off x="480884" y="1780469"/>
              <a:ext cx="1935600" cy="1430400"/>
            </a:xfrm>
            <a:prstGeom prst="rect">
              <a:avLst/>
            </a:prstGeom>
            <a:blipFill rotWithShape="1">
              <a:blip r:embed="rId6">
                <a:alphaModFix/>
              </a:blip>
              <a:stretch>
                <a:fillRect b="0" l="-8998" r="-8997"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21"/>
            <p:cNvSpPr/>
            <p:nvPr/>
          </p:nvSpPr>
          <p:spPr>
            <a:xfrm>
              <a:off x="872141" y="2951568"/>
              <a:ext cx="1667990" cy="400845"/>
            </a:xfrm>
            <a:prstGeom prst="rect">
              <a:avLst/>
            </a:prstGeom>
            <a:solidFill>
              <a:schemeClr val="lt1"/>
            </a:solidFill>
            <a:ln cap="flat" cmpd="sng" w="25400">
              <a:solidFill>
                <a:srgbClr val="CEC7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21"/>
            <p:cNvSpPr txBox="1"/>
            <p:nvPr/>
          </p:nvSpPr>
          <p:spPr>
            <a:xfrm>
              <a:off x="872141" y="2951568"/>
              <a:ext cx="1667990" cy="400845"/>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rgbClr val="000000"/>
                </a:buClr>
                <a:buSzPts val="1400"/>
                <a:buFont typeface="Arial"/>
                <a:buNone/>
              </a:pPr>
              <a:r>
                <a:rPr i="0" lang="en-US" sz="1400" u="none" cap="none" strike="noStrike">
                  <a:solidFill>
                    <a:schemeClr val="dk1"/>
                  </a:solidFill>
                  <a:latin typeface="Archivo Narrow"/>
                  <a:ea typeface="Archivo Narrow"/>
                  <a:cs typeface="Archivo Narrow"/>
                  <a:sym typeface="Archivo Narrow"/>
                </a:rPr>
                <a:t>Stilt Parking Lighting</a:t>
              </a:r>
              <a:endParaRPr i="0" sz="1400" u="none" cap="none" strike="noStrike">
                <a:solidFill>
                  <a:schemeClr val="dk1"/>
                </a:solidFill>
                <a:latin typeface="Archivo Narrow"/>
                <a:ea typeface="Archivo Narrow"/>
                <a:cs typeface="Archivo Narrow"/>
                <a:sym typeface="Archivo Narrow"/>
              </a:endParaRPr>
            </a:p>
          </p:txBody>
        </p:sp>
        <p:sp>
          <p:nvSpPr>
            <p:cNvPr id="863" name="Google Shape;863;p21"/>
            <p:cNvSpPr/>
            <p:nvPr/>
          </p:nvSpPr>
          <p:spPr>
            <a:xfrm>
              <a:off x="480884" y="3558338"/>
              <a:ext cx="1935692" cy="1430469"/>
            </a:xfrm>
            <a:prstGeom prst="rect">
              <a:avLst/>
            </a:prstGeom>
            <a:blipFill rotWithShape="1">
              <a:blip r:embed="rId7">
                <a:alphaModFix/>
              </a:blip>
              <a:stretch>
                <a:fillRect b="0" l="-5998" r="-59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21"/>
            <p:cNvSpPr/>
            <p:nvPr/>
          </p:nvSpPr>
          <p:spPr>
            <a:xfrm>
              <a:off x="872141" y="4729437"/>
              <a:ext cx="1667990" cy="400845"/>
            </a:xfrm>
            <a:prstGeom prst="rect">
              <a:avLst/>
            </a:prstGeom>
            <a:solidFill>
              <a:schemeClr val="lt1"/>
            </a:solidFill>
            <a:ln cap="flat" cmpd="sng" w="25400">
              <a:solidFill>
                <a:srgbClr val="CEC7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21"/>
            <p:cNvSpPr txBox="1"/>
            <p:nvPr/>
          </p:nvSpPr>
          <p:spPr>
            <a:xfrm>
              <a:off x="872141" y="4729437"/>
              <a:ext cx="1667990" cy="400845"/>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rgbClr val="000000"/>
                </a:buClr>
                <a:buSzPts val="1400"/>
                <a:buFont typeface="Arial"/>
                <a:buNone/>
              </a:pPr>
              <a:r>
                <a:rPr i="0" lang="en-US" sz="1400" u="none" cap="none" strike="noStrike">
                  <a:solidFill>
                    <a:schemeClr val="dk2"/>
                  </a:solidFill>
                  <a:latin typeface="Archivo Narrow"/>
                  <a:ea typeface="Archivo Narrow"/>
                  <a:cs typeface="Archivo Narrow"/>
                  <a:sym typeface="Archivo Narrow"/>
                </a:rPr>
                <a:t>Basement Lighting</a:t>
              </a:r>
              <a:endParaRPr i="0" sz="1400" u="none" cap="none" strike="noStrike">
                <a:solidFill>
                  <a:schemeClr val="dk2"/>
                </a:solidFill>
                <a:latin typeface="Archivo Narrow"/>
                <a:ea typeface="Archivo Narrow"/>
                <a:cs typeface="Archivo Narrow"/>
                <a:sym typeface="Archivo Narrow"/>
              </a:endParaRPr>
            </a:p>
          </p:txBody>
        </p:sp>
      </p:grpSp>
      <p:sp>
        <p:nvSpPr>
          <p:cNvPr id="866" name="Google Shape;866;p21"/>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867" name="Google Shape;867;p21"/>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5.2.2.5- </a:t>
            </a:r>
            <a:r>
              <a:rPr lang="en-US" sz="2400">
                <a:solidFill>
                  <a:srgbClr val="262626"/>
                </a:solidFill>
                <a:latin typeface="Archivo Narrow"/>
                <a:ea typeface="Archivo Narrow"/>
                <a:cs typeface="Archivo Narrow"/>
                <a:sym typeface="Archivo Narrow"/>
              </a:rPr>
              <a:t>Common Area and Exterior Lighting (If Applicable)</a:t>
            </a:r>
            <a:endParaRPr i="0" sz="2400" u="none" cap="none" strike="noStrike">
              <a:solidFill>
                <a:srgbClr val="000000"/>
              </a:solidFill>
              <a:latin typeface="Archivo Narrow"/>
              <a:ea typeface="Archivo Narrow"/>
              <a:cs typeface="Archivo Narrow"/>
              <a:sym typeface="Archivo Narrow"/>
            </a:endParaRPr>
          </a:p>
        </p:txBody>
      </p:sp>
      <p:sp>
        <p:nvSpPr>
          <p:cNvPr id="868" name="Google Shape;868;p21"/>
          <p:cNvSpPr txBox="1"/>
          <p:nvPr/>
        </p:nvSpPr>
        <p:spPr>
          <a:xfrm>
            <a:off x="10514294" y="6450263"/>
            <a:ext cx="13287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Freepik, </a:t>
            </a:r>
            <a:r>
              <a:rPr i="1" lang="en-US" sz="900" u="sng">
                <a:solidFill>
                  <a:schemeClr val="hlink"/>
                </a:solidFill>
                <a:latin typeface="Source Sans Pro"/>
                <a:ea typeface="Source Sans Pro"/>
                <a:cs typeface="Source Sans Pro"/>
                <a:sym typeface="Source Sans Pro"/>
                <a:hlinkClick r:id="rId8"/>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22"/>
          <p:cNvSpPr/>
          <p:nvPr/>
        </p:nvSpPr>
        <p:spPr>
          <a:xfrm>
            <a:off x="4678900" y="1072425"/>
            <a:ext cx="7511400" cy="14382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pic>
        <p:nvPicPr>
          <p:cNvPr descr="gbpn-logo_white.png" id="874" name="Google Shape;874;p22"/>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875" name="Google Shape;875;p22"/>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876" name="Google Shape;876;p22"/>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sp>
        <p:nvSpPr>
          <p:cNvPr id="877" name="Google Shape;877;p22"/>
          <p:cNvSpPr/>
          <p:nvPr/>
        </p:nvSpPr>
        <p:spPr>
          <a:xfrm>
            <a:off x="4779750" y="1124300"/>
            <a:ext cx="7060500" cy="1237200"/>
          </a:xfrm>
          <a:prstGeom prst="rect">
            <a:avLst/>
          </a:prstGeom>
          <a:noFill/>
          <a:ln>
            <a:noFill/>
          </a:ln>
        </p:spPr>
        <p:txBody>
          <a:bodyPr anchorCtr="0" anchor="t" bIns="63975" lIns="127950" spcFirstLastPara="1" rIns="127950" wrap="square" tIns="63975">
            <a:spAutoFit/>
          </a:bodyPr>
          <a:lstStyle/>
          <a:p>
            <a:pPr indent="0" lvl="0" marL="0" marR="0" rtl="0" algn="just">
              <a:lnSpc>
                <a:spcPct val="150000"/>
              </a:lnSpc>
              <a:spcBef>
                <a:spcPts val="0"/>
              </a:spcBef>
              <a:spcAft>
                <a:spcPts val="0"/>
              </a:spcAft>
              <a:buNone/>
            </a:pPr>
            <a:r>
              <a:rPr i="0" lang="en-US" sz="1600" u="none" cap="none" strike="noStrike">
                <a:solidFill>
                  <a:schemeClr val="lt1"/>
                </a:solidFill>
                <a:latin typeface="Source Sans Pro"/>
                <a:ea typeface="Source Sans Pro"/>
                <a:cs typeface="Source Sans Pro"/>
                <a:sym typeface="Source Sans Pro"/>
              </a:rPr>
              <a:t>In case of the exterior lighting load being more than 100 W, the lighting fixtures shall use lamps with an efficacy of at least 85 lumens per Watt or meet the maximum LPD requirements given in Table 11</a:t>
            </a:r>
            <a:endParaRPr i="0" sz="1600" u="none" cap="none" strike="noStrike">
              <a:solidFill>
                <a:srgbClr val="000000"/>
              </a:solidFill>
              <a:latin typeface="Source Sans Pro"/>
              <a:ea typeface="Source Sans Pro"/>
              <a:cs typeface="Source Sans Pro"/>
              <a:sym typeface="Source Sans Pro"/>
            </a:endParaRPr>
          </a:p>
        </p:txBody>
      </p:sp>
      <p:graphicFrame>
        <p:nvGraphicFramePr>
          <p:cNvPr id="878" name="Google Shape;878;p22"/>
          <p:cNvGraphicFramePr/>
          <p:nvPr/>
        </p:nvGraphicFramePr>
        <p:xfrm>
          <a:off x="4678885" y="3282265"/>
          <a:ext cx="3000000" cy="3000000"/>
        </p:xfrm>
        <a:graphic>
          <a:graphicData uri="http://schemas.openxmlformats.org/drawingml/2006/table">
            <a:tbl>
              <a:tblPr>
                <a:noFill/>
                <a:tableStyleId>{991C5D08-FA97-4C84-B4A8-250404695844}</a:tableStyleId>
              </a:tblPr>
              <a:tblGrid>
                <a:gridCol w="3566175"/>
                <a:gridCol w="3566175"/>
              </a:tblGrid>
              <a:tr h="620925">
                <a:tc>
                  <a:txBody>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chivo Narrow"/>
                          <a:ea typeface="Archivo Narrow"/>
                          <a:cs typeface="Archivo Narrow"/>
                          <a:sym typeface="Archivo Narrow"/>
                        </a:rPr>
                        <a:t>Exterior Lighting Areas/ Zones</a:t>
                      </a:r>
                      <a:endParaRPr sz="1400" u="none" cap="none" strike="noStrike">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chivo Narrow"/>
                          <a:ea typeface="Archivo Narrow"/>
                          <a:cs typeface="Archivo Narrow"/>
                          <a:sym typeface="Archivo Narrow"/>
                        </a:rPr>
                        <a:t>Maximum LPD (in W/m2)</a:t>
                      </a:r>
                      <a:endParaRPr sz="1400" u="none" cap="none" strike="noStrike">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r>
              <a:tr h="409625">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Driveways and parking (open/ external)</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1.6</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6570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Pedestrian walkways</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2</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1045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Stairways</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10</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6570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Landscaping</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0.5</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1045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Outdoor sales area</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9</a:t>
                      </a:r>
                      <a:endParaRPr sz="16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pSp>
        <p:nvGrpSpPr>
          <p:cNvPr id="879" name="Google Shape;879;p22"/>
          <p:cNvGrpSpPr/>
          <p:nvPr/>
        </p:nvGrpSpPr>
        <p:grpSpPr>
          <a:xfrm>
            <a:off x="857010" y="1124264"/>
            <a:ext cx="3603935" cy="4886635"/>
            <a:chOff x="1644137" y="2934"/>
            <a:chExt cx="3603935" cy="4886635"/>
          </a:xfrm>
        </p:grpSpPr>
        <p:sp>
          <p:nvSpPr>
            <p:cNvPr id="880" name="Google Shape;880;p22"/>
            <p:cNvSpPr/>
            <p:nvPr/>
          </p:nvSpPr>
          <p:spPr>
            <a:xfrm>
              <a:off x="3160025" y="2934"/>
              <a:ext cx="2088047" cy="1087105"/>
            </a:xfrm>
            <a:prstGeom prst="rect">
              <a:avLst/>
            </a:prstGeom>
            <a:solidFill>
              <a:schemeClr val="accent4">
                <a:alpha val="89411"/>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22"/>
            <p:cNvSpPr txBox="1"/>
            <p:nvPr/>
          </p:nvSpPr>
          <p:spPr>
            <a:xfrm>
              <a:off x="3160025" y="2934"/>
              <a:ext cx="2088000" cy="10872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i="0" lang="en-US" sz="1800" u="none" cap="none" strike="noStrike">
                  <a:solidFill>
                    <a:schemeClr val="lt1"/>
                  </a:solidFill>
                  <a:latin typeface="Archivo Narrow"/>
                  <a:ea typeface="Archivo Narrow"/>
                  <a:cs typeface="Archivo Narrow"/>
                  <a:sym typeface="Archivo Narrow"/>
                </a:rPr>
                <a:t>Driveways</a:t>
              </a:r>
              <a:endParaRPr i="0" sz="1800" u="none" cap="none" strike="noStrike">
                <a:solidFill>
                  <a:srgbClr val="000000"/>
                </a:solidFill>
                <a:latin typeface="Archivo Narrow"/>
                <a:ea typeface="Archivo Narrow"/>
                <a:cs typeface="Archivo Narrow"/>
                <a:sym typeface="Archivo Narrow"/>
              </a:endParaRPr>
            </a:p>
          </p:txBody>
        </p:sp>
        <p:sp>
          <p:nvSpPr>
            <p:cNvPr id="882" name="Google Shape;882;p22"/>
            <p:cNvSpPr/>
            <p:nvPr/>
          </p:nvSpPr>
          <p:spPr>
            <a:xfrm>
              <a:off x="1644137" y="2934"/>
              <a:ext cx="1424751" cy="1087105"/>
            </a:xfrm>
            <a:prstGeom prst="rect">
              <a:avLst/>
            </a:prstGeom>
            <a:blipFill rotWithShape="1">
              <a:blip r:embed="rId6">
                <a:alphaModFix/>
              </a:blip>
              <a:stretch>
                <a:fillRect b="0" l="-6996" r="-6996"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22"/>
            <p:cNvSpPr/>
            <p:nvPr/>
          </p:nvSpPr>
          <p:spPr>
            <a:xfrm>
              <a:off x="1647531" y="1269412"/>
              <a:ext cx="2422987" cy="1087105"/>
            </a:xfrm>
            <a:prstGeom prst="rect">
              <a:avLst/>
            </a:prstGeom>
            <a:solidFill>
              <a:schemeClr val="accent4">
                <a:alpha val="76470"/>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22"/>
            <p:cNvSpPr txBox="1"/>
            <p:nvPr/>
          </p:nvSpPr>
          <p:spPr>
            <a:xfrm>
              <a:off x="1647531" y="1269412"/>
              <a:ext cx="2423100" cy="10872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i="0" lang="en-US" sz="1800" u="none" cap="none" strike="noStrike">
                  <a:solidFill>
                    <a:schemeClr val="lt1"/>
                  </a:solidFill>
                  <a:latin typeface="Archivo Narrow"/>
                  <a:ea typeface="Archivo Narrow"/>
                  <a:cs typeface="Archivo Narrow"/>
                  <a:sym typeface="Archivo Narrow"/>
                </a:rPr>
                <a:t>Pedestrian walkways</a:t>
              </a:r>
              <a:endParaRPr i="0" sz="1800" u="none" cap="none" strike="noStrike">
                <a:solidFill>
                  <a:srgbClr val="000000"/>
                </a:solidFill>
                <a:latin typeface="Archivo Narrow"/>
                <a:ea typeface="Archivo Narrow"/>
                <a:cs typeface="Archivo Narrow"/>
                <a:sym typeface="Archivo Narrow"/>
              </a:endParaRPr>
            </a:p>
          </p:txBody>
        </p:sp>
        <p:sp>
          <p:nvSpPr>
            <p:cNvPr id="885" name="Google Shape;885;p22"/>
            <p:cNvSpPr/>
            <p:nvPr/>
          </p:nvSpPr>
          <p:spPr>
            <a:xfrm>
              <a:off x="4168444" y="1269412"/>
              <a:ext cx="1076234" cy="1087105"/>
            </a:xfrm>
            <a:prstGeom prst="rect">
              <a:avLst/>
            </a:prstGeom>
            <a:blipFill rotWithShape="1">
              <a:blip r:embed="rId7">
                <a:alphaModFix/>
              </a:blip>
              <a:stretch>
                <a:fillRect b="-37994" l="0" r="0" t="-37994"/>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22"/>
            <p:cNvSpPr/>
            <p:nvPr/>
          </p:nvSpPr>
          <p:spPr>
            <a:xfrm>
              <a:off x="2836238" y="2535891"/>
              <a:ext cx="2403590" cy="1087105"/>
            </a:xfrm>
            <a:prstGeom prst="rect">
              <a:avLst/>
            </a:prstGeom>
            <a:solidFill>
              <a:schemeClr val="accent4">
                <a:alpha val="62745"/>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22"/>
            <p:cNvSpPr txBox="1"/>
            <p:nvPr/>
          </p:nvSpPr>
          <p:spPr>
            <a:xfrm>
              <a:off x="2836238" y="2535891"/>
              <a:ext cx="2403600" cy="10872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i="0" lang="en-US" sz="1800" u="none" cap="none" strike="noStrike">
                  <a:solidFill>
                    <a:schemeClr val="lt1"/>
                  </a:solidFill>
                  <a:latin typeface="Archivo Narrow"/>
                  <a:ea typeface="Archivo Narrow"/>
                  <a:cs typeface="Archivo Narrow"/>
                  <a:sym typeface="Archivo Narrow"/>
                </a:rPr>
                <a:t>Stairways</a:t>
              </a:r>
              <a:endParaRPr i="0" sz="1800" u="none" cap="none" strike="noStrike">
                <a:solidFill>
                  <a:srgbClr val="000000"/>
                </a:solidFill>
                <a:latin typeface="Archivo Narrow"/>
                <a:ea typeface="Archivo Narrow"/>
                <a:cs typeface="Archivo Narrow"/>
                <a:sym typeface="Archivo Narrow"/>
              </a:endParaRPr>
            </a:p>
          </p:txBody>
        </p:sp>
        <p:sp>
          <p:nvSpPr>
            <p:cNvPr id="888" name="Google Shape;888;p22"/>
            <p:cNvSpPr/>
            <p:nvPr/>
          </p:nvSpPr>
          <p:spPr>
            <a:xfrm>
              <a:off x="1652380" y="2535891"/>
              <a:ext cx="1076234" cy="1087105"/>
            </a:xfrm>
            <a:prstGeom prst="rect">
              <a:avLst/>
            </a:prstGeom>
            <a:blipFill rotWithShape="1">
              <a:blip r:embed="rId8">
                <a:alphaModFix/>
              </a:blip>
              <a:stretch>
                <a:fillRect b="-48994" l="0" r="0" t="-48994"/>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22"/>
            <p:cNvSpPr/>
            <p:nvPr/>
          </p:nvSpPr>
          <p:spPr>
            <a:xfrm>
              <a:off x="1652380" y="3802369"/>
              <a:ext cx="2403590" cy="1087105"/>
            </a:xfrm>
            <a:prstGeom prst="rect">
              <a:avLst/>
            </a:prstGeom>
            <a:solidFill>
              <a:schemeClr val="accent4">
                <a:alpha val="49411"/>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22"/>
            <p:cNvSpPr txBox="1"/>
            <p:nvPr/>
          </p:nvSpPr>
          <p:spPr>
            <a:xfrm>
              <a:off x="1652380" y="3802369"/>
              <a:ext cx="2403600" cy="10872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i="0" lang="en-US" sz="1800" u="none" cap="none" strike="noStrike">
                  <a:solidFill>
                    <a:schemeClr val="lt1"/>
                  </a:solidFill>
                  <a:latin typeface="Archivo Narrow"/>
                  <a:ea typeface="Archivo Narrow"/>
                  <a:cs typeface="Archivo Narrow"/>
                  <a:sym typeface="Archivo Narrow"/>
                </a:rPr>
                <a:t>Landscape</a:t>
              </a:r>
              <a:endParaRPr i="0" sz="1800" u="none" cap="none" strike="noStrike">
                <a:solidFill>
                  <a:srgbClr val="000000"/>
                </a:solidFill>
                <a:latin typeface="Archivo Narrow"/>
                <a:ea typeface="Archivo Narrow"/>
                <a:cs typeface="Archivo Narrow"/>
                <a:sym typeface="Archivo Narrow"/>
              </a:endParaRPr>
            </a:p>
          </p:txBody>
        </p:sp>
        <p:sp>
          <p:nvSpPr>
            <p:cNvPr id="891" name="Google Shape;891;p22"/>
            <p:cNvSpPr/>
            <p:nvPr/>
          </p:nvSpPr>
          <p:spPr>
            <a:xfrm>
              <a:off x="4163594" y="3802369"/>
              <a:ext cx="1076234" cy="1087105"/>
            </a:xfrm>
            <a:prstGeom prst="rect">
              <a:avLst/>
            </a:prstGeom>
            <a:blipFill rotWithShape="1">
              <a:blip r:embed="rId9">
                <a:alphaModFix/>
              </a:blip>
              <a:stretch>
                <a:fillRect b="0" l="-9998" r="-9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2" name="Google Shape;892;p22"/>
          <p:cNvSpPr/>
          <p:nvPr/>
        </p:nvSpPr>
        <p:spPr>
          <a:xfrm>
            <a:off x="4678905" y="2872972"/>
            <a:ext cx="4102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Table – 11:  Outdoor Lighting Requirement </a:t>
            </a:r>
            <a:endParaRPr i="0" sz="1600" u="none" cap="none" strike="noStrike">
              <a:solidFill>
                <a:srgbClr val="000000"/>
              </a:solidFill>
              <a:latin typeface="Source Sans Pro"/>
              <a:ea typeface="Source Sans Pro"/>
              <a:cs typeface="Source Sans Pro"/>
              <a:sym typeface="Source Sans Pro"/>
            </a:endParaRPr>
          </a:p>
        </p:txBody>
      </p:sp>
      <p:sp>
        <p:nvSpPr>
          <p:cNvPr id="893" name="Google Shape;893;p22"/>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894" name="Google Shape;894;p22"/>
          <p:cNvSpPr txBox="1"/>
          <p:nvPr/>
        </p:nvSpPr>
        <p:spPr>
          <a:xfrm>
            <a:off x="8236300" y="5865125"/>
            <a:ext cx="3603900" cy="323100"/>
          </a:xfrm>
          <a:prstGeom prst="rect">
            <a:avLst/>
          </a:prstGeom>
          <a:noFill/>
          <a:ln>
            <a:noFill/>
          </a:ln>
        </p:spPr>
        <p:txBody>
          <a:bodyPr anchorCtr="0" anchor="t" bIns="91425" lIns="91425" spcFirstLastPara="1" rIns="91425" wrap="square" tIns="91425">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Source: Bureau of Energy Efficiency, Ministry of Power, Government of India</a:t>
            </a:r>
            <a:endParaRPr i="1" sz="900">
              <a:solidFill>
                <a:srgbClr val="595959"/>
              </a:solidFill>
              <a:latin typeface="Source Sans Pro"/>
              <a:ea typeface="Source Sans Pro"/>
              <a:cs typeface="Source Sans Pro"/>
              <a:sym typeface="Source Sans Pro"/>
            </a:endParaRPr>
          </a:p>
        </p:txBody>
      </p:sp>
      <p:sp>
        <p:nvSpPr>
          <p:cNvPr id="895" name="Google Shape;895;p22"/>
          <p:cNvSpPr txBox="1"/>
          <p:nvPr/>
        </p:nvSpPr>
        <p:spPr>
          <a:xfrm>
            <a:off x="857010" y="6131225"/>
            <a:ext cx="35097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[From Top Left to  Right Bottom]</a:t>
            </a:r>
            <a:endParaRPr i="1" sz="900">
              <a:solidFill>
                <a:srgbClr val="595959"/>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None/>
            </a:pPr>
            <a:r>
              <a:rPr i="1" lang="en-US" sz="900">
                <a:solidFill>
                  <a:srgbClr val="595959"/>
                </a:solidFill>
                <a:latin typeface="Source Sans Pro"/>
                <a:ea typeface="Source Sans Pro"/>
                <a:cs typeface="Source Sans Pro"/>
                <a:sym typeface="Source Sans Pro"/>
              </a:rPr>
              <a:t>1</a:t>
            </a:r>
            <a:r>
              <a:rPr i="1" lang="en-US" sz="900">
                <a:solidFill>
                  <a:srgbClr val="FF0000"/>
                </a:solidFill>
                <a:latin typeface="Source Sans Pro"/>
                <a:ea typeface="Source Sans Pro"/>
                <a:cs typeface="Source Sans Pro"/>
                <a:sym typeface="Source Sans Pro"/>
              </a:rPr>
              <a:t>.</a:t>
            </a:r>
            <a:r>
              <a:rPr i="1" lang="en-US" sz="900">
                <a:solidFill>
                  <a:schemeClr val="dk1"/>
                </a:solidFill>
                <a:latin typeface="Source Sans Pro"/>
                <a:ea typeface="Source Sans Pro"/>
                <a:cs typeface="Source Sans Pro"/>
                <a:sym typeface="Source Sans Pro"/>
              </a:rPr>
              <a:t>Homedepot</a:t>
            </a:r>
            <a:r>
              <a:rPr i="1" lang="en-US" sz="900">
                <a:solidFill>
                  <a:schemeClr val="dk1"/>
                </a:solidFill>
                <a:latin typeface="Source Sans Pro"/>
                <a:ea typeface="Source Sans Pro"/>
                <a:cs typeface="Source Sans Pro"/>
                <a:sym typeface="Source Sans Pro"/>
              </a:rPr>
              <a:t>, </a:t>
            </a:r>
            <a:r>
              <a:rPr i="1" lang="en-US" sz="900" u="sng">
                <a:solidFill>
                  <a:schemeClr val="hlink"/>
                </a:solidFill>
                <a:latin typeface="Source Sans Pro"/>
                <a:ea typeface="Source Sans Pro"/>
                <a:cs typeface="Source Sans Pro"/>
                <a:sym typeface="Source Sans Pro"/>
                <a:hlinkClick r:id="rId10"/>
              </a:rPr>
              <a:t>Link</a:t>
            </a:r>
            <a:r>
              <a:rPr i="1" lang="en-US" sz="900">
                <a:solidFill>
                  <a:schemeClr val="dk1"/>
                </a:solidFill>
                <a:latin typeface="Source Sans Pro"/>
                <a:ea typeface="Source Sans Pro"/>
                <a:cs typeface="Source Sans Pro"/>
                <a:sym typeface="Source Sans Pro"/>
              </a:rPr>
              <a:t>, 2.Jaguar, </a:t>
            </a:r>
            <a:r>
              <a:rPr i="1" lang="en-US" sz="900" u="sng">
                <a:solidFill>
                  <a:schemeClr val="hlink"/>
                </a:solidFill>
                <a:latin typeface="Source Sans Pro"/>
                <a:ea typeface="Source Sans Pro"/>
                <a:cs typeface="Source Sans Pro"/>
                <a:sym typeface="Source Sans Pro"/>
                <a:hlinkClick r:id="rId11"/>
              </a:rPr>
              <a:t>Link</a:t>
            </a:r>
            <a:r>
              <a:rPr i="1" lang="en-US" sz="900">
                <a:solidFill>
                  <a:schemeClr val="dk1"/>
                </a:solidFill>
                <a:latin typeface="Source Sans Pro"/>
                <a:ea typeface="Source Sans Pro"/>
                <a:cs typeface="Source Sans Pro"/>
                <a:sym typeface="Source Sans Pro"/>
              </a:rPr>
              <a:t>, 3.Amazon, </a:t>
            </a:r>
            <a:r>
              <a:rPr i="1" lang="en-US" sz="900" u="sng">
                <a:solidFill>
                  <a:schemeClr val="dk1"/>
                </a:solidFill>
                <a:latin typeface="Source Sans Pro"/>
                <a:ea typeface="Source Sans Pro"/>
                <a:cs typeface="Source Sans Pro"/>
                <a:sym typeface="Source Sans Pro"/>
                <a:hlinkClick r:id="rId12">
                  <a:extLst>
                    <a:ext uri="{A12FA001-AC4F-418D-AE19-62706E023703}">
                      <ahyp:hlinkClr val="tx"/>
                    </a:ext>
                  </a:extLst>
                </a:hlinkClick>
              </a:rPr>
              <a:t>Link</a:t>
            </a:r>
            <a:r>
              <a:rPr i="1" lang="en-US" sz="900">
                <a:solidFill>
                  <a:schemeClr val="dk1"/>
                </a:solidFill>
                <a:latin typeface="Source Sans Pro"/>
                <a:ea typeface="Source Sans Pro"/>
                <a:cs typeface="Source Sans Pro"/>
                <a:sym typeface="Source Sans Pro"/>
              </a:rPr>
              <a:t>, 4.Freepik, </a:t>
            </a:r>
            <a:r>
              <a:rPr i="1" lang="en-US" sz="900" u="sng">
                <a:solidFill>
                  <a:schemeClr val="hlink"/>
                </a:solidFill>
                <a:latin typeface="Source Sans Pro"/>
                <a:ea typeface="Source Sans Pro"/>
                <a:cs typeface="Source Sans Pro"/>
                <a:sym typeface="Source Sans Pro"/>
                <a:hlinkClick r:id="rId13"/>
              </a:rPr>
              <a:t>Link,</a:t>
            </a:r>
            <a:endParaRPr i="1" sz="900">
              <a:solidFill>
                <a:schemeClr val="dk1"/>
              </a:solidFill>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gbpn-logo_white.png" id="900" name="Google Shape;900;p23"/>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901" name="Google Shape;901;p23"/>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902" name="Google Shape;902;p23"/>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graphicFrame>
        <p:nvGraphicFramePr>
          <p:cNvPr id="903" name="Google Shape;903;p23"/>
          <p:cNvGraphicFramePr/>
          <p:nvPr/>
        </p:nvGraphicFramePr>
        <p:xfrm>
          <a:off x="430234" y="3869697"/>
          <a:ext cx="3000000" cy="3000000"/>
        </p:xfrm>
        <a:graphic>
          <a:graphicData uri="http://schemas.openxmlformats.org/drawingml/2006/table">
            <a:tbl>
              <a:tblPr>
                <a:noFill/>
                <a:tableStyleId>{991C5D08-FA97-4C84-B4A8-250404695844}</a:tableStyleId>
              </a:tblPr>
              <a:tblGrid>
                <a:gridCol w="5914100"/>
                <a:gridCol w="4788075"/>
              </a:tblGrid>
              <a:tr h="41190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Area/Zones</a:t>
                      </a:r>
                      <a:endParaRPr sz="16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Incremental Points</a:t>
                      </a:r>
                      <a:endParaRPr sz="16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594525">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Corridor parking and stilt parking</a:t>
                      </a:r>
                      <a:endParaRPr sz="14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1</a:t>
                      </a:r>
                      <a:endParaRPr sz="14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190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Basement Lighting</a:t>
                      </a:r>
                      <a:endParaRPr sz="14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1</a:t>
                      </a:r>
                      <a:endParaRPr sz="14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190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Exterior lighting areas</a:t>
                      </a:r>
                      <a:endParaRPr sz="14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1</a:t>
                      </a:r>
                      <a:endParaRPr sz="14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04" name="Google Shape;904;p23"/>
          <p:cNvSpPr txBox="1"/>
          <p:nvPr/>
        </p:nvSpPr>
        <p:spPr>
          <a:xfrm>
            <a:off x="406575" y="2538500"/>
            <a:ext cx="11372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i="0" lang="en-US" sz="1600" u="none" cap="none" strike="noStrike">
                <a:solidFill>
                  <a:schemeClr val="dk1"/>
                </a:solidFill>
                <a:latin typeface="Source Sans Pro"/>
                <a:ea typeface="Source Sans Pro"/>
                <a:cs typeface="Source Sans Pro"/>
                <a:sym typeface="Source Sans Pro"/>
              </a:rPr>
              <a:t>All permanent lighting fixtures with a lamp luminous efficacy of at least 95 lm/Watt shall be installed in the areas, as per </a:t>
            </a:r>
            <a:r>
              <a:rPr i="0" lang="en-US" sz="1600" u="none" cap="none" strike="noStrike">
                <a:solidFill>
                  <a:schemeClr val="dk1"/>
                </a:solidFill>
                <a:latin typeface="Source Sans Pro"/>
                <a:ea typeface="Source Sans Pro"/>
                <a:cs typeface="Source Sans Pro"/>
                <a:sym typeface="Source Sans Pro"/>
              </a:rPr>
              <a:t>Table 17.</a:t>
            </a:r>
            <a:endParaRPr i="0" sz="1600" u="none" cap="none" strike="noStrike">
              <a:solidFill>
                <a:schemeClr val="dk1"/>
              </a:solidFill>
              <a:latin typeface="Source Sans Pro"/>
              <a:ea typeface="Source Sans Pro"/>
              <a:cs typeface="Source Sans Pro"/>
              <a:sym typeface="Source Sans Pro"/>
            </a:endParaRPr>
          </a:p>
        </p:txBody>
      </p:sp>
      <p:sp>
        <p:nvSpPr>
          <p:cNvPr id="905" name="Google Shape;905;p23"/>
          <p:cNvSpPr/>
          <p:nvPr/>
        </p:nvSpPr>
        <p:spPr>
          <a:xfrm>
            <a:off x="502828" y="3353938"/>
            <a:ext cx="5278200" cy="33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Table – 17: Points for Common Area Lighting </a:t>
            </a:r>
            <a:endParaRPr i="0" sz="1600" u="none" cap="none" strike="noStrike">
              <a:solidFill>
                <a:srgbClr val="000000"/>
              </a:solidFill>
              <a:latin typeface="Source Sans Pro"/>
              <a:ea typeface="Source Sans Pro"/>
              <a:cs typeface="Source Sans Pro"/>
              <a:sym typeface="Source Sans Pro"/>
            </a:endParaRPr>
          </a:p>
        </p:txBody>
      </p:sp>
      <p:sp>
        <p:nvSpPr>
          <p:cNvPr id="906" name="Google Shape;906;p23"/>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907" name="Google Shape;907;p23"/>
          <p:cNvSpPr txBox="1"/>
          <p:nvPr/>
        </p:nvSpPr>
        <p:spPr>
          <a:xfrm>
            <a:off x="402750" y="1078938"/>
            <a:ext cx="7217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rgbClr val="262626"/>
                </a:solidFill>
                <a:latin typeface="Julius Sans One"/>
                <a:ea typeface="Julius Sans One"/>
                <a:cs typeface="Julius Sans One"/>
                <a:sym typeface="Julius Sans One"/>
              </a:rPr>
              <a:t>5.3.2 - BUILDING SERVICES</a:t>
            </a:r>
            <a:endParaRPr sz="3200">
              <a:latin typeface="Julius Sans One"/>
              <a:ea typeface="Julius Sans One"/>
              <a:cs typeface="Julius Sans One"/>
              <a:sym typeface="Julius Sans One"/>
            </a:endParaRPr>
          </a:p>
        </p:txBody>
      </p:sp>
      <p:sp>
        <p:nvSpPr>
          <p:cNvPr id="908" name="Google Shape;908;p23"/>
          <p:cNvSpPr txBox="1"/>
          <p:nvPr/>
        </p:nvSpPr>
        <p:spPr>
          <a:xfrm>
            <a:off x="406575" y="1831013"/>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.2.</a:t>
            </a:r>
            <a:r>
              <a:rPr lang="en-US" sz="2400">
                <a:solidFill>
                  <a:srgbClr val="262626"/>
                </a:solidFill>
                <a:latin typeface="Archivo Narrow"/>
                <a:ea typeface="Archivo Narrow"/>
                <a:cs typeface="Archivo Narrow"/>
                <a:sym typeface="Archivo Narrow"/>
              </a:rPr>
              <a:t>1</a:t>
            </a:r>
            <a:r>
              <a:rPr i="0" lang="en-US" sz="2400" u="none" cap="none" strike="noStrike">
                <a:solidFill>
                  <a:srgbClr val="262626"/>
                </a:solidFill>
                <a:latin typeface="Archivo Narrow"/>
                <a:ea typeface="Archivo Narrow"/>
                <a:cs typeface="Archivo Narrow"/>
                <a:sym typeface="Archivo Narrow"/>
              </a:rPr>
              <a:t>- </a:t>
            </a:r>
            <a:r>
              <a:rPr lang="en-US" sz="2400">
                <a:solidFill>
                  <a:srgbClr val="262626"/>
                </a:solidFill>
                <a:latin typeface="Archivo Narrow"/>
                <a:ea typeface="Archivo Narrow"/>
                <a:cs typeface="Archivo Narrow"/>
                <a:sym typeface="Archivo Narrow"/>
              </a:rPr>
              <a:t>Common Area and Exterior Lighting (If Applicable)</a:t>
            </a:r>
            <a:endParaRPr i="0" sz="2400" u="none" cap="none" strike="noStrike">
              <a:solidFill>
                <a:srgbClr val="000000"/>
              </a:solidFill>
              <a:latin typeface="Archivo Narrow"/>
              <a:ea typeface="Archivo Narrow"/>
              <a:cs typeface="Archivo Narrow"/>
              <a:sym typeface="Archivo Narrow"/>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descr="gbpn-logo_white.png" id="913" name="Google Shape;913;p24"/>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914" name="Google Shape;914;p24"/>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915" name="Google Shape;915;p24"/>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sp>
        <p:nvSpPr>
          <p:cNvPr id="916" name="Google Shape;916;p24"/>
          <p:cNvSpPr txBox="1"/>
          <p:nvPr/>
        </p:nvSpPr>
        <p:spPr>
          <a:xfrm>
            <a:off x="406575" y="2568850"/>
            <a:ext cx="11503800" cy="14469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All permanent lighting fixtures excluding emergency lighting installed in areas as per </a:t>
            </a:r>
            <a:r>
              <a:rPr b="1" i="0" lang="en-US" sz="1600" u="none" cap="none" strike="noStrike">
                <a:solidFill>
                  <a:srgbClr val="000000"/>
                </a:solidFill>
                <a:latin typeface="Source Sans Pro"/>
                <a:ea typeface="Source Sans Pro"/>
                <a:cs typeface="Source Sans Pro"/>
                <a:sym typeface="Source Sans Pro"/>
              </a:rPr>
              <a:t>Table 18 </a:t>
            </a:r>
            <a:r>
              <a:rPr i="0" lang="en-US" sz="1600" u="none" cap="none" strike="noStrike">
                <a:solidFill>
                  <a:srgbClr val="000000"/>
                </a:solidFill>
                <a:latin typeface="Source Sans Pro"/>
                <a:ea typeface="Source Sans Pro"/>
                <a:cs typeface="Source Sans Pro"/>
                <a:sym typeface="Source Sans Pro"/>
              </a:rPr>
              <a:t>shall:</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Have a luminous efficacy of </a:t>
            </a:r>
            <a:r>
              <a:rPr b="1" i="0" lang="en-US" sz="1600" u="none" cap="none" strike="noStrike">
                <a:solidFill>
                  <a:srgbClr val="000000"/>
                </a:solidFill>
                <a:latin typeface="Source Sans Pro"/>
                <a:ea typeface="Source Sans Pro"/>
                <a:cs typeface="Source Sans Pro"/>
                <a:sym typeface="Source Sans Pro"/>
              </a:rPr>
              <a:t>105 lm/Watt </a:t>
            </a:r>
            <a:endParaRPr i="0" sz="1400" u="none" cap="none" strike="noStrike">
              <a:solidFill>
                <a:srgbClr val="000000"/>
              </a:solidFill>
              <a:latin typeface="Source Sans Pro"/>
              <a:ea typeface="Source Sans Pro"/>
              <a:cs typeface="Source Sans Pro"/>
              <a:sym typeface="Source Sans Pro"/>
            </a:endParaRPr>
          </a:p>
          <a:p>
            <a:pPr indent="-330200" lvl="1" marL="9144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Lamps for all exterior applications shall be controlled by </a:t>
            </a:r>
            <a:r>
              <a:rPr b="1" i="0" lang="en-US" sz="1600" u="none" cap="none" strike="noStrike">
                <a:solidFill>
                  <a:srgbClr val="000000"/>
                </a:solidFill>
                <a:latin typeface="Source Sans Pro"/>
                <a:ea typeface="Source Sans Pro"/>
                <a:cs typeface="Source Sans Pro"/>
                <a:sym typeface="Source Sans Pro"/>
              </a:rPr>
              <a:t>photo sensor or astronomical time switch </a:t>
            </a:r>
            <a:r>
              <a:rPr i="0" lang="en-US" sz="1600" u="none" cap="none" strike="noStrike">
                <a:solidFill>
                  <a:srgbClr val="000000"/>
                </a:solidFill>
                <a:latin typeface="Source Sans Pro"/>
                <a:ea typeface="Source Sans Pro"/>
                <a:cs typeface="Source Sans Pro"/>
                <a:sym typeface="Source Sans Pro"/>
              </a:rPr>
              <a:t>that is capable of automatically turning off the exterior lighting when daylight is available, or when the lighting is not required. </a:t>
            </a:r>
            <a:endParaRPr i="0" sz="1400" u="none" cap="none" strike="noStrike">
              <a:solidFill>
                <a:srgbClr val="000000"/>
              </a:solidFill>
              <a:latin typeface="Source Sans Pro"/>
              <a:ea typeface="Source Sans Pro"/>
              <a:cs typeface="Source Sans Pro"/>
              <a:sym typeface="Source Sans Pro"/>
            </a:endParaRPr>
          </a:p>
        </p:txBody>
      </p:sp>
      <p:pic>
        <p:nvPicPr>
          <p:cNvPr descr="product image" id="917" name="Google Shape;917;p24"/>
          <p:cNvPicPr preferRelativeResize="0"/>
          <p:nvPr/>
        </p:nvPicPr>
        <p:blipFill rotWithShape="1">
          <a:blip r:embed="rId6">
            <a:alphaModFix/>
          </a:blip>
          <a:srcRect b="45412" l="22996" r="17247" t="4202"/>
          <a:stretch/>
        </p:blipFill>
        <p:spPr>
          <a:xfrm>
            <a:off x="588894" y="4165234"/>
            <a:ext cx="2065121" cy="1711945"/>
          </a:xfrm>
          <a:prstGeom prst="rect">
            <a:avLst/>
          </a:prstGeom>
          <a:noFill/>
          <a:ln>
            <a:noFill/>
          </a:ln>
        </p:spPr>
      </p:pic>
      <p:pic>
        <p:nvPicPr>
          <p:cNvPr descr="L&amp;T GIC Astronomical Timer Switch at Rs 3085 | Astronomical Time Switch in  Faridabad | ID: 24818113048" id="918" name="Google Shape;918;p24"/>
          <p:cNvPicPr preferRelativeResize="0"/>
          <p:nvPr/>
        </p:nvPicPr>
        <p:blipFill rotWithShape="1">
          <a:blip r:embed="rId7">
            <a:alphaModFix/>
          </a:blip>
          <a:srcRect b="18456" l="11941" r="27723" t="13192"/>
          <a:stretch/>
        </p:blipFill>
        <p:spPr>
          <a:xfrm>
            <a:off x="3876515" y="4076957"/>
            <a:ext cx="1721110" cy="1949723"/>
          </a:xfrm>
          <a:prstGeom prst="rect">
            <a:avLst/>
          </a:prstGeom>
          <a:noFill/>
          <a:ln>
            <a:noFill/>
          </a:ln>
        </p:spPr>
      </p:pic>
      <p:graphicFrame>
        <p:nvGraphicFramePr>
          <p:cNvPr id="919" name="Google Shape;919;p24"/>
          <p:cNvGraphicFramePr/>
          <p:nvPr/>
        </p:nvGraphicFramePr>
        <p:xfrm>
          <a:off x="6443368" y="4571387"/>
          <a:ext cx="3000000" cy="3000000"/>
        </p:xfrm>
        <a:graphic>
          <a:graphicData uri="http://schemas.openxmlformats.org/drawingml/2006/table">
            <a:tbl>
              <a:tblPr>
                <a:noFill/>
                <a:tableStyleId>{991C5D08-FA97-4C84-B4A8-250404695844}</a:tableStyleId>
              </a:tblPr>
              <a:tblGrid>
                <a:gridCol w="3057300"/>
                <a:gridCol w="2359325"/>
              </a:tblGrid>
              <a:tr h="41110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Area/Zones</a:t>
                      </a:r>
                      <a:endParaRPr sz="16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Incremental Points</a:t>
                      </a:r>
                      <a:endParaRPr sz="16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71645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Corridor parking and stilt parking</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2</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110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Basement Lighting</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2</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110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Exterior lighting areas</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2</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20" name="Google Shape;920;p24"/>
          <p:cNvSpPr txBox="1"/>
          <p:nvPr/>
        </p:nvSpPr>
        <p:spPr>
          <a:xfrm>
            <a:off x="938073" y="5980645"/>
            <a:ext cx="13668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000000"/>
                </a:solidFill>
                <a:latin typeface="Source Sans Pro"/>
                <a:ea typeface="Source Sans Pro"/>
                <a:cs typeface="Source Sans Pro"/>
                <a:sym typeface="Source Sans Pro"/>
              </a:rPr>
              <a:t>Photo sensor</a:t>
            </a:r>
            <a:endParaRPr i="0" sz="1400" u="none" cap="none" strike="noStrike">
              <a:solidFill>
                <a:srgbClr val="000000"/>
              </a:solidFill>
              <a:latin typeface="Source Sans Pro"/>
              <a:ea typeface="Source Sans Pro"/>
              <a:cs typeface="Source Sans Pro"/>
              <a:sym typeface="Source Sans Pro"/>
            </a:endParaRPr>
          </a:p>
        </p:txBody>
      </p:sp>
      <p:sp>
        <p:nvSpPr>
          <p:cNvPr id="921" name="Google Shape;921;p24"/>
          <p:cNvSpPr txBox="1"/>
          <p:nvPr/>
        </p:nvSpPr>
        <p:spPr>
          <a:xfrm>
            <a:off x="3729585" y="5980638"/>
            <a:ext cx="24738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000000"/>
                </a:solidFill>
                <a:latin typeface="Source Sans Pro"/>
                <a:ea typeface="Source Sans Pro"/>
                <a:cs typeface="Source Sans Pro"/>
                <a:sym typeface="Source Sans Pro"/>
              </a:rPr>
              <a:t>Astronomical time switch</a:t>
            </a:r>
            <a:endParaRPr i="0" sz="1400" u="none" cap="none" strike="noStrike">
              <a:solidFill>
                <a:srgbClr val="000000"/>
              </a:solidFill>
              <a:latin typeface="Source Sans Pro"/>
              <a:ea typeface="Source Sans Pro"/>
              <a:cs typeface="Source Sans Pro"/>
              <a:sym typeface="Source Sans Pro"/>
            </a:endParaRPr>
          </a:p>
        </p:txBody>
      </p:sp>
      <p:sp>
        <p:nvSpPr>
          <p:cNvPr id="922" name="Google Shape;922;p24"/>
          <p:cNvSpPr/>
          <p:nvPr/>
        </p:nvSpPr>
        <p:spPr>
          <a:xfrm>
            <a:off x="6443375" y="4232675"/>
            <a:ext cx="5295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Table –18: Points for automatic control of exterior lights </a:t>
            </a:r>
            <a:endParaRPr i="0" sz="1400" u="none" cap="none" strike="noStrike">
              <a:solidFill>
                <a:srgbClr val="000000"/>
              </a:solidFill>
              <a:latin typeface="Source Sans Pro"/>
              <a:ea typeface="Source Sans Pro"/>
              <a:cs typeface="Source Sans Pro"/>
              <a:sym typeface="Source Sans Pro"/>
            </a:endParaRPr>
          </a:p>
        </p:txBody>
      </p:sp>
      <p:sp>
        <p:nvSpPr>
          <p:cNvPr id="923" name="Google Shape;923;p24"/>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924" name="Google Shape;924;p24"/>
          <p:cNvSpPr txBox="1"/>
          <p:nvPr/>
        </p:nvSpPr>
        <p:spPr>
          <a:xfrm>
            <a:off x="402750" y="1078938"/>
            <a:ext cx="7217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rgbClr val="262626"/>
                </a:solidFill>
                <a:latin typeface="Julius Sans One"/>
                <a:ea typeface="Julius Sans One"/>
                <a:cs typeface="Julius Sans One"/>
                <a:sym typeface="Julius Sans One"/>
              </a:rPr>
              <a:t>5.3.2 - BUILDING SERVICES</a:t>
            </a:r>
            <a:endParaRPr sz="3200">
              <a:latin typeface="Julius Sans One"/>
              <a:ea typeface="Julius Sans One"/>
              <a:cs typeface="Julius Sans One"/>
              <a:sym typeface="Julius Sans One"/>
            </a:endParaRPr>
          </a:p>
        </p:txBody>
      </p:sp>
      <p:sp>
        <p:nvSpPr>
          <p:cNvPr id="925" name="Google Shape;925;p24"/>
          <p:cNvSpPr txBox="1"/>
          <p:nvPr/>
        </p:nvSpPr>
        <p:spPr>
          <a:xfrm>
            <a:off x="406575" y="1831013"/>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.2.</a:t>
            </a:r>
            <a:r>
              <a:rPr lang="en-US" sz="2400">
                <a:solidFill>
                  <a:srgbClr val="262626"/>
                </a:solidFill>
                <a:latin typeface="Archivo Narrow"/>
                <a:ea typeface="Archivo Narrow"/>
                <a:cs typeface="Archivo Narrow"/>
                <a:sym typeface="Archivo Narrow"/>
              </a:rPr>
              <a:t>1</a:t>
            </a:r>
            <a:r>
              <a:rPr i="0" lang="en-US" sz="2400" u="none" cap="none" strike="noStrike">
                <a:solidFill>
                  <a:srgbClr val="262626"/>
                </a:solidFill>
                <a:latin typeface="Archivo Narrow"/>
                <a:ea typeface="Archivo Narrow"/>
                <a:cs typeface="Archivo Narrow"/>
                <a:sym typeface="Archivo Narrow"/>
              </a:rPr>
              <a:t>- </a:t>
            </a:r>
            <a:r>
              <a:rPr lang="en-US" sz="2400">
                <a:solidFill>
                  <a:srgbClr val="262626"/>
                </a:solidFill>
                <a:latin typeface="Archivo Narrow"/>
                <a:ea typeface="Archivo Narrow"/>
                <a:cs typeface="Archivo Narrow"/>
                <a:sym typeface="Archivo Narrow"/>
              </a:rPr>
              <a:t>Common Area and Exterior Lighting (If Applicable)</a:t>
            </a:r>
            <a:endParaRPr i="0" sz="2400" u="none" cap="none" strike="noStrike">
              <a:solidFill>
                <a:srgbClr val="000000"/>
              </a:solidFill>
              <a:latin typeface="Archivo Narrow"/>
              <a:ea typeface="Archivo Narrow"/>
              <a:cs typeface="Archivo Narrow"/>
              <a:sym typeface="Archivo Narrow"/>
            </a:endParaRPr>
          </a:p>
        </p:txBody>
      </p:sp>
      <p:sp>
        <p:nvSpPr>
          <p:cNvPr id="926" name="Google Shape;926;p24"/>
          <p:cNvSpPr txBox="1"/>
          <p:nvPr/>
        </p:nvSpPr>
        <p:spPr>
          <a:xfrm>
            <a:off x="673725" y="6288450"/>
            <a:ext cx="53565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[From Left to Right]</a:t>
            </a:r>
            <a:endParaRPr i="1" sz="900">
              <a:solidFill>
                <a:srgbClr val="595959"/>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None/>
            </a:pPr>
            <a:r>
              <a:rPr i="1" lang="en-US" sz="900">
                <a:solidFill>
                  <a:srgbClr val="595959"/>
                </a:solidFill>
                <a:latin typeface="Source Sans Pro"/>
                <a:ea typeface="Source Sans Pro"/>
                <a:cs typeface="Source Sans Pro"/>
                <a:sym typeface="Source Sans Pro"/>
              </a:rPr>
              <a:t>1.Alpscontrol, </a:t>
            </a:r>
            <a:r>
              <a:rPr i="1" lang="en-US" sz="900" u="sng">
                <a:solidFill>
                  <a:schemeClr val="hlink"/>
                </a:solidFill>
                <a:latin typeface="Source Sans Pro"/>
                <a:ea typeface="Source Sans Pro"/>
                <a:cs typeface="Source Sans Pro"/>
                <a:sym typeface="Source Sans Pro"/>
                <a:hlinkClick r:id="rId8"/>
              </a:rPr>
              <a:t>Link</a:t>
            </a:r>
            <a:r>
              <a:rPr i="1" lang="en-US" sz="900">
                <a:solidFill>
                  <a:srgbClr val="595959"/>
                </a:solidFill>
                <a:latin typeface="Source Sans Pro"/>
                <a:ea typeface="Source Sans Pro"/>
                <a:cs typeface="Source Sans Pro"/>
                <a:sym typeface="Source Sans Pro"/>
              </a:rPr>
              <a:t>, 2.Indiamart </a:t>
            </a:r>
            <a:r>
              <a:rPr i="1" lang="en-US" sz="900" u="sng">
                <a:solidFill>
                  <a:schemeClr val="hlink"/>
                </a:solidFill>
                <a:latin typeface="Source Sans Pro"/>
                <a:ea typeface="Source Sans Pro"/>
                <a:cs typeface="Source Sans Pro"/>
                <a:sym typeface="Source Sans Pro"/>
                <a:hlinkClick r:id="rId9"/>
              </a:rPr>
              <a:t>Link</a:t>
            </a:r>
            <a:r>
              <a:rPr i="1" lang="en-US" sz="900">
                <a:solidFill>
                  <a:srgbClr val="595959"/>
                </a:solidFill>
                <a:latin typeface="Source Sans Pro"/>
                <a:ea typeface="Source Sans Pro"/>
                <a:cs typeface="Source Sans Pro"/>
                <a:sym typeface="Source Sans Pro"/>
              </a:rPr>
              <a:t>, </a:t>
            </a:r>
            <a:endParaRPr i="1" sz="900">
              <a:solidFill>
                <a:srgbClr val="595959"/>
              </a:solidFill>
              <a:latin typeface="Source Sans Pro"/>
              <a:ea typeface="Source Sans Pro"/>
              <a:cs typeface="Source Sans Pro"/>
              <a:sym typeface="Source Sans Pr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descr="Logo, icon&#10;&#10;Description automatically generated" id="931" name="Google Shape;931;p25"/>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932" name="Google Shape;932;p25"/>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933" name="Google Shape;933;p25"/>
          <p:cNvSpPr txBox="1"/>
          <p:nvPr/>
        </p:nvSpPr>
        <p:spPr>
          <a:xfrm>
            <a:off x="520375" y="1642525"/>
            <a:ext cx="3563400" cy="4069800"/>
          </a:xfrm>
          <a:prstGeom prst="rect">
            <a:avLst/>
          </a:prstGeom>
          <a:noFill/>
          <a:ln>
            <a:noFill/>
          </a:ln>
        </p:spPr>
        <p:txBody>
          <a:bodyPr anchorCtr="0" anchor="t" bIns="63975" lIns="127950" spcFirstLastPara="1" rIns="127950" wrap="square" tIns="63975">
            <a:spAutoFit/>
          </a:bodyPr>
          <a:lstStyle/>
          <a:p>
            <a:pPr indent="-330200" lvl="0" marL="457200" marR="0" rtl="0" algn="just">
              <a:lnSpc>
                <a:spcPct val="15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Install high-efficacy lamps for lift car lighting having a minimum luminous efficacy of 85 lm/W. </a:t>
            </a:r>
            <a:endParaRPr i="0" sz="1600" u="none" cap="none" strike="noStrike">
              <a:solidFill>
                <a:schemeClr val="dk1"/>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Install automatic switch-off controls for lighting and fan inside the lift car when are not occupied. </a:t>
            </a:r>
            <a:endParaRPr i="0" sz="1600" u="none" cap="none" strike="noStrike">
              <a:solidFill>
                <a:schemeClr val="dk1"/>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Install minimum class IE 3 high-efficiency motors. </a:t>
            </a:r>
            <a:endParaRPr i="0" sz="1600" u="none" cap="none" strike="noStrike">
              <a:solidFill>
                <a:schemeClr val="dk1"/>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Group automatic operation of two or more elevators coordinated by supervisory control </a:t>
            </a:r>
            <a:endParaRPr i="0" sz="1600" u="none" cap="none" strike="noStrike">
              <a:solidFill>
                <a:schemeClr val="dk1"/>
              </a:solidFill>
              <a:latin typeface="Source Sans Pro"/>
              <a:ea typeface="Source Sans Pro"/>
              <a:cs typeface="Source Sans Pro"/>
              <a:sym typeface="Source Sans Pro"/>
            </a:endParaRPr>
          </a:p>
        </p:txBody>
      </p:sp>
      <p:pic>
        <p:nvPicPr>
          <p:cNvPr descr="figure 1" id="934" name="Google Shape;934;p25"/>
          <p:cNvPicPr preferRelativeResize="0"/>
          <p:nvPr/>
        </p:nvPicPr>
        <p:blipFill rotWithShape="1">
          <a:blip r:embed="rId5">
            <a:alphaModFix/>
          </a:blip>
          <a:srcRect b="1321" l="0" r="0" t="0"/>
          <a:stretch/>
        </p:blipFill>
        <p:spPr>
          <a:xfrm>
            <a:off x="8298107" y="918251"/>
            <a:ext cx="3439881" cy="2647200"/>
          </a:xfrm>
          <a:prstGeom prst="rect">
            <a:avLst/>
          </a:prstGeom>
          <a:noFill/>
          <a:ln>
            <a:noFill/>
          </a:ln>
        </p:spPr>
      </p:pic>
      <p:grpSp>
        <p:nvGrpSpPr>
          <p:cNvPr id="935" name="Google Shape;935;p25"/>
          <p:cNvGrpSpPr/>
          <p:nvPr/>
        </p:nvGrpSpPr>
        <p:grpSpPr>
          <a:xfrm>
            <a:off x="4325794" y="2061934"/>
            <a:ext cx="3875019" cy="3123043"/>
            <a:chOff x="7688456" y="817221"/>
            <a:chExt cx="3875019" cy="3123043"/>
          </a:xfrm>
        </p:grpSpPr>
        <p:pic>
          <p:nvPicPr>
            <p:cNvPr descr="Johnson Passengers Lift, 6 Persons at Rs 500000/piece in Hyderabad | ID:  22893103091" id="936" name="Google Shape;936;p25"/>
            <p:cNvPicPr preferRelativeResize="0"/>
            <p:nvPr/>
          </p:nvPicPr>
          <p:blipFill rotWithShape="1">
            <a:blip r:embed="rId6">
              <a:alphaModFix/>
            </a:blip>
            <a:srcRect b="0" l="20352" r="19609" t="0"/>
            <a:stretch/>
          </p:blipFill>
          <p:spPr>
            <a:xfrm>
              <a:off x="7688456" y="817221"/>
              <a:ext cx="1654927" cy="2756462"/>
            </a:xfrm>
            <a:prstGeom prst="rect">
              <a:avLst/>
            </a:prstGeom>
            <a:noFill/>
            <a:ln>
              <a:noFill/>
            </a:ln>
          </p:spPr>
        </p:pic>
        <p:sp>
          <p:nvSpPr>
            <p:cNvPr id="937" name="Google Shape;937;p25"/>
            <p:cNvSpPr/>
            <p:nvPr/>
          </p:nvSpPr>
          <p:spPr>
            <a:xfrm flipH="1">
              <a:off x="9454088" y="1241811"/>
              <a:ext cx="1992300" cy="906900"/>
            </a:xfrm>
            <a:prstGeom prst="rightArrow">
              <a:avLst>
                <a:gd fmla="val 50000" name="adj1"/>
                <a:gd fmla="val 50000" name="adj2"/>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8" name="Google Shape;938;p25"/>
            <p:cNvSpPr/>
            <p:nvPr/>
          </p:nvSpPr>
          <p:spPr>
            <a:xfrm>
              <a:off x="9440675" y="1454363"/>
              <a:ext cx="2122800" cy="48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i="0" lang="en-US" sz="1200" u="none" cap="none" strike="noStrike">
                  <a:solidFill>
                    <a:srgbClr val="000000"/>
                  </a:solidFill>
                  <a:latin typeface="Source Sans Pro"/>
                  <a:ea typeface="Source Sans Pro"/>
                  <a:cs typeface="Source Sans Pro"/>
                  <a:sym typeface="Source Sans Pro"/>
                </a:rPr>
                <a:t>High Efficacy lamps  with Luminous Efficacy of 85lm/w</a:t>
              </a:r>
              <a:endParaRPr i="0" sz="1200" u="none" cap="none" strike="noStrike">
                <a:solidFill>
                  <a:srgbClr val="000000"/>
                </a:solidFill>
                <a:latin typeface="Source Sans Pro"/>
                <a:ea typeface="Source Sans Pro"/>
                <a:cs typeface="Source Sans Pro"/>
                <a:sym typeface="Source Sans Pro"/>
              </a:endParaRPr>
            </a:p>
          </p:txBody>
        </p:sp>
        <p:sp>
          <p:nvSpPr>
            <p:cNvPr id="939" name="Google Shape;939;p25"/>
            <p:cNvSpPr/>
            <p:nvPr/>
          </p:nvSpPr>
          <p:spPr>
            <a:xfrm flipH="1">
              <a:off x="9434238" y="2192588"/>
              <a:ext cx="1992300" cy="906900"/>
            </a:xfrm>
            <a:prstGeom prst="rightArrow">
              <a:avLst>
                <a:gd fmla="val 50000" name="adj1"/>
                <a:gd fmla="val 50000" name="adj2"/>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0" name="Google Shape;940;p25"/>
            <p:cNvSpPr/>
            <p:nvPr/>
          </p:nvSpPr>
          <p:spPr>
            <a:xfrm>
              <a:off x="9454123" y="2430628"/>
              <a:ext cx="19923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i="0" lang="en-US" sz="1200" u="none" cap="none" strike="noStrike">
                  <a:solidFill>
                    <a:srgbClr val="000000"/>
                  </a:solidFill>
                  <a:latin typeface="Source Sans Pro"/>
                  <a:ea typeface="Source Sans Pro"/>
                  <a:cs typeface="Source Sans Pro"/>
                  <a:sym typeface="Source Sans Pro"/>
                </a:rPr>
                <a:t>Auto Switch off for Light &amp; Fan when not in use</a:t>
              </a:r>
              <a:endParaRPr i="0" sz="1200" u="none" cap="none" strike="noStrike">
                <a:solidFill>
                  <a:srgbClr val="000000"/>
                </a:solidFill>
                <a:latin typeface="Source Sans Pro"/>
                <a:ea typeface="Source Sans Pro"/>
                <a:cs typeface="Source Sans Pro"/>
                <a:sym typeface="Source Sans Pro"/>
              </a:endParaRPr>
            </a:p>
          </p:txBody>
        </p:sp>
        <p:sp>
          <p:nvSpPr>
            <p:cNvPr id="941" name="Google Shape;941;p25"/>
            <p:cNvSpPr txBox="1"/>
            <p:nvPr/>
          </p:nvSpPr>
          <p:spPr>
            <a:xfrm>
              <a:off x="7817226" y="3601564"/>
              <a:ext cx="32340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sz="1600">
                  <a:latin typeface="Archivo Narrow"/>
                  <a:ea typeface="Archivo Narrow"/>
                  <a:cs typeface="Archivo Narrow"/>
                  <a:sym typeface="Archivo Narrow"/>
                </a:rPr>
                <a:t>Group Automatic with Supervision</a:t>
              </a:r>
              <a:endParaRPr b="0" i="0" sz="1400" u="none" cap="none" strike="noStrike">
                <a:solidFill>
                  <a:srgbClr val="000000"/>
                </a:solidFill>
                <a:latin typeface="Arial"/>
                <a:ea typeface="Arial"/>
                <a:cs typeface="Arial"/>
                <a:sym typeface="Arial"/>
              </a:endParaRPr>
            </a:p>
          </p:txBody>
        </p:sp>
      </p:grpSp>
      <p:sp>
        <p:nvSpPr>
          <p:cNvPr id="942" name="Google Shape;942;p25"/>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943" name="Google Shape;943;p25"/>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5.2.2.</a:t>
            </a:r>
            <a:r>
              <a:rPr lang="en-US" sz="2400">
                <a:solidFill>
                  <a:srgbClr val="262626"/>
                </a:solidFill>
                <a:latin typeface="Archivo Narrow"/>
                <a:ea typeface="Archivo Narrow"/>
                <a:cs typeface="Archivo Narrow"/>
                <a:sym typeface="Archivo Narrow"/>
              </a:rPr>
              <a:t>6</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 Elevators</a:t>
            </a:r>
            <a:r>
              <a:rPr lang="en-US" sz="2400">
                <a:solidFill>
                  <a:srgbClr val="262626"/>
                </a:solidFill>
                <a:latin typeface="Archivo Narrow"/>
                <a:ea typeface="Archivo Narrow"/>
                <a:cs typeface="Archivo Narrow"/>
                <a:sym typeface="Archivo Narrow"/>
              </a:rPr>
              <a:t> (If Applicable)</a:t>
            </a:r>
            <a:endParaRPr i="0" sz="2400" u="none" cap="none" strike="noStrike">
              <a:solidFill>
                <a:srgbClr val="000000"/>
              </a:solidFill>
              <a:latin typeface="Archivo Narrow"/>
              <a:ea typeface="Archivo Narrow"/>
              <a:cs typeface="Archivo Narrow"/>
              <a:sym typeface="Archivo Narrow"/>
            </a:endParaRPr>
          </a:p>
        </p:txBody>
      </p:sp>
      <p:grpSp>
        <p:nvGrpSpPr>
          <p:cNvPr id="944" name="Google Shape;944;p25"/>
          <p:cNvGrpSpPr/>
          <p:nvPr/>
        </p:nvGrpSpPr>
        <p:grpSpPr>
          <a:xfrm>
            <a:off x="8298053" y="3727893"/>
            <a:ext cx="3440006" cy="2978243"/>
            <a:chOff x="8401071" y="3727910"/>
            <a:chExt cx="3234000" cy="2799890"/>
          </a:xfrm>
        </p:grpSpPr>
        <p:grpSp>
          <p:nvGrpSpPr>
            <p:cNvPr id="945" name="Google Shape;945;p25"/>
            <p:cNvGrpSpPr/>
            <p:nvPr/>
          </p:nvGrpSpPr>
          <p:grpSpPr>
            <a:xfrm>
              <a:off x="8401071" y="3727910"/>
              <a:ext cx="3234000" cy="2525338"/>
              <a:chOff x="4408883" y="2274835"/>
              <a:chExt cx="3234000" cy="2525338"/>
            </a:xfrm>
          </p:grpSpPr>
          <p:pic>
            <p:nvPicPr>
              <p:cNvPr descr="Küvet zamanla taktik ie3 motor efficiency - sartoriamodolo.com" id="946" name="Google Shape;946;p25"/>
              <p:cNvPicPr preferRelativeResize="0"/>
              <p:nvPr/>
            </p:nvPicPr>
            <p:blipFill rotWithShape="1">
              <a:blip r:embed="rId7">
                <a:alphaModFix/>
              </a:blip>
              <a:srcRect b="0" l="0" r="15192" t="0"/>
              <a:stretch/>
            </p:blipFill>
            <p:spPr>
              <a:xfrm>
                <a:off x="4507358" y="2593732"/>
                <a:ext cx="2923806" cy="2206441"/>
              </a:xfrm>
              <a:prstGeom prst="rect">
                <a:avLst/>
              </a:prstGeom>
              <a:noFill/>
              <a:ln>
                <a:noFill/>
              </a:ln>
            </p:spPr>
          </p:pic>
          <p:sp>
            <p:nvSpPr>
              <p:cNvPr id="947" name="Google Shape;947;p25"/>
              <p:cNvSpPr/>
              <p:nvPr/>
            </p:nvSpPr>
            <p:spPr>
              <a:xfrm>
                <a:off x="5114987" y="3472905"/>
                <a:ext cx="347472" cy="265176"/>
              </a:xfrm>
              <a:prstGeom prst="ellipse">
                <a:avLst/>
              </a:prstGeom>
              <a:noFill/>
              <a:ln cap="flat" cmpd="sng" w="25400">
                <a:solidFill>
                  <a:srgbClr val="A40F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8" name="Google Shape;948;p25"/>
              <p:cNvSpPr txBox="1"/>
              <p:nvPr/>
            </p:nvSpPr>
            <p:spPr>
              <a:xfrm>
                <a:off x="4408883" y="2274835"/>
                <a:ext cx="3234000" cy="31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i="0" lang="en-US" sz="1600" u="none" cap="none" strike="noStrike">
                    <a:solidFill>
                      <a:srgbClr val="000000"/>
                    </a:solidFill>
                    <a:latin typeface="Archivo Narrow"/>
                    <a:ea typeface="Archivo Narrow"/>
                    <a:cs typeface="Archivo Narrow"/>
                    <a:sym typeface="Archivo Narrow"/>
                  </a:rPr>
                  <a:t>IE 3 high-efficiency </a:t>
                </a:r>
                <a:endParaRPr i="0" sz="1600" u="none" cap="none" strike="noStrike">
                  <a:solidFill>
                    <a:srgbClr val="000000"/>
                  </a:solidFill>
                  <a:latin typeface="Archivo Narrow"/>
                  <a:ea typeface="Archivo Narrow"/>
                  <a:cs typeface="Archivo Narrow"/>
                  <a:sym typeface="Archivo Narrow"/>
                </a:endParaRPr>
              </a:p>
            </p:txBody>
          </p:sp>
        </p:grpSp>
        <p:sp>
          <p:nvSpPr>
            <p:cNvPr id="949" name="Google Shape;949;p25"/>
            <p:cNvSpPr txBox="1"/>
            <p:nvPr/>
          </p:nvSpPr>
          <p:spPr>
            <a:xfrm>
              <a:off x="10003825" y="6310900"/>
              <a:ext cx="1230600" cy="216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KSB, </a:t>
              </a:r>
              <a:r>
                <a:rPr i="1" lang="en-US" sz="900" u="sng">
                  <a:solidFill>
                    <a:schemeClr val="hlink"/>
                  </a:solidFill>
                  <a:latin typeface="Source Sans Pro"/>
                  <a:ea typeface="Source Sans Pro"/>
                  <a:cs typeface="Source Sans Pro"/>
                  <a:sym typeface="Source Sans Pro"/>
                  <a:hlinkClick r:id="rId8"/>
                </a:rPr>
                <a:t>Link</a:t>
              </a:r>
              <a:r>
                <a:rPr i="1" lang="en-US" sz="900">
                  <a:solidFill>
                    <a:srgbClr val="595959"/>
                  </a:solidFill>
                  <a:latin typeface="Source Sans Pro"/>
                  <a:ea typeface="Source Sans Pro"/>
                  <a:cs typeface="Source Sans Pro"/>
                  <a:sym typeface="Source Sans Pro"/>
                </a:rPr>
                <a:t>, </a:t>
              </a:r>
              <a:endParaRPr i="1" sz="900">
                <a:solidFill>
                  <a:srgbClr val="595959"/>
                </a:solidFill>
                <a:latin typeface="Source Sans Pro"/>
                <a:ea typeface="Source Sans Pro"/>
                <a:cs typeface="Source Sans Pro"/>
                <a:sym typeface="Source Sans Pro"/>
              </a:endParaRPr>
            </a:p>
          </p:txBody>
        </p:sp>
      </p:grpSp>
      <p:sp>
        <p:nvSpPr>
          <p:cNvPr id="950" name="Google Shape;950;p25"/>
          <p:cNvSpPr txBox="1"/>
          <p:nvPr/>
        </p:nvSpPr>
        <p:spPr>
          <a:xfrm>
            <a:off x="4325794" y="5184963"/>
            <a:ext cx="13287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Freepik, </a:t>
            </a:r>
            <a:r>
              <a:rPr i="1" lang="en-US" sz="900" u="sng">
                <a:solidFill>
                  <a:schemeClr val="hlink"/>
                </a:solidFill>
                <a:latin typeface="Source Sans Pro"/>
                <a:ea typeface="Source Sans Pro"/>
                <a:cs typeface="Source Sans Pro"/>
                <a:sym typeface="Source Sans Pro"/>
                <a:hlinkClick r:id="rId9"/>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
        <p:nvSpPr>
          <p:cNvPr id="951" name="Google Shape;951;p25"/>
          <p:cNvSpPr txBox="1"/>
          <p:nvPr/>
        </p:nvSpPr>
        <p:spPr>
          <a:xfrm>
            <a:off x="9640853" y="3446775"/>
            <a:ext cx="20346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Semanticscholar, </a:t>
            </a:r>
            <a:r>
              <a:rPr i="1" lang="en-US" sz="900" u="sng">
                <a:solidFill>
                  <a:schemeClr val="hlink"/>
                </a:solidFill>
                <a:latin typeface="Source Sans Pro"/>
                <a:ea typeface="Source Sans Pro"/>
                <a:cs typeface="Source Sans Pro"/>
                <a:sym typeface="Source Sans Pro"/>
                <a:hlinkClick r:id="rId10"/>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descr="gbpn-logo_white.png" id="956" name="Google Shape;956;p26"/>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957" name="Google Shape;957;p26"/>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958" name="Google Shape;958;p26"/>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graphicFrame>
        <p:nvGraphicFramePr>
          <p:cNvPr id="959" name="Google Shape;959;p26"/>
          <p:cNvGraphicFramePr/>
          <p:nvPr/>
        </p:nvGraphicFramePr>
        <p:xfrm>
          <a:off x="2252391" y="3142763"/>
          <a:ext cx="3000000" cy="3000000"/>
        </p:xfrm>
        <a:graphic>
          <a:graphicData uri="http://schemas.openxmlformats.org/drawingml/2006/table">
            <a:tbl>
              <a:tblPr>
                <a:noFill/>
                <a:tableStyleId>{991C5D08-FA97-4C84-B4A8-250404695844}</a:tableStyleId>
              </a:tblPr>
              <a:tblGrid>
                <a:gridCol w="4847575"/>
                <a:gridCol w="3336500"/>
              </a:tblGrid>
              <a:tr h="373750">
                <a:tc>
                  <a:txBody>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Provisions</a:t>
                      </a:r>
                      <a:endParaRPr sz="1600">
                        <a:solidFill>
                          <a:schemeClr val="lt1"/>
                        </a:solidFill>
                        <a:latin typeface="Archivo Narrow"/>
                        <a:ea typeface="Archivo Narrow"/>
                        <a:cs typeface="Archivo Narrow"/>
                        <a:sym typeface="Archivo Narrow"/>
                      </a:endParaRPr>
                    </a:p>
                  </a:txBody>
                  <a:tcPr marT="6350" marB="0" marR="6350" marL="63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Incremental Points</a:t>
                      </a:r>
                      <a:endParaRPr sz="1600">
                        <a:solidFill>
                          <a:schemeClr val="lt1"/>
                        </a:solidFill>
                        <a:latin typeface="Archivo Narrow"/>
                        <a:ea typeface="Archivo Narrow"/>
                        <a:cs typeface="Archivo Narrow"/>
                        <a:sym typeface="Archivo Narrow"/>
                      </a:endParaRPr>
                    </a:p>
                  </a:txBody>
                  <a:tcPr marT="6350" marB="0" marR="6350" marL="63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515875">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Installing variable voltage variable frequency drives</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4</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5875">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Installing Regenerative Drives</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3</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35450">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Installing IE4 Motors</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2</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60" name="Google Shape;960;p26"/>
          <p:cNvSpPr/>
          <p:nvPr/>
        </p:nvSpPr>
        <p:spPr>
          <a:xfrm>
            <a:off x="4989313" y="2703047"/>
            <a:ext cx="3574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Table – 19: Points for Elevators</a:t>
            </a:r>
            <a:endParaRPr b="0" i="0" sz="1400" u="none" cap="none" strike="noStrike">
              <a:solidFill>
                <a:srgbClr val="000000"/>
              </a:solidFill>
              <a:latin typeface="Arial"/>
              <a:ea typeface="Arial"/>
              <a:cs typeface="Arial"/>
              <a:sym typeface="Arial"/>
            </a:endParaRPr>
          </a:p>
        </p:txBody>
      </p:sp>
      <p:sp>
        <p:nvSpPr>
          <p:cNvPr id="961" name="Google Shape;961;p26"/>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962" name="Google Shape;962;p26"/>
          <p:cNvSpPr txBox="1"/>
          <p:nvPr/>
        </p:nvSpPr>
        <p:spPr>
          <a:xfrm>
            <a:off x="406575" y="1078925"/>
            <a:ext cx="7217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rgbClr val="262626"/>
                </a:solidFill>
                <a:latin typeface="Julius Sans One"/>
                <a:ea typeface="Julius Sans One"/>
                <a:cs typeface="Julius Sans One"/>
                <a:sym typeface="Julius Sans One"/>
              </a:rPr>
              <a:t>5.3.2 - BUILDING SERVICES</a:t>
            </a:r>
            <a:endParaRPr sz="3200">
              <a:latin typeface="Julius Sans One"/>
              <a:ea typeface="Julius Sans One"/>
              <a:cs typeface="Julius Sans One"/>
              <a:sym typeface="Julius Sans One"/>
            </a:endParaRPr>
          </a:p>
        </p:txBody>
      </p:sp>
      <p:sp>
        <p:nvSpPr>
          <p:cNvPr id="963" name="Google Shape;963;p26"/>
          <p:cNvSpPr txBox="1"/>
          <p:nvPr/>
        </p:nvSpPr>
        <p:spPr>
          <a:xfrm>
            <a:off x="406575" y="1831013"/>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.2.</a:t>
            </a:r>
            <a:r>
              <a:rPr lang="en-US" sz="2400">
                <a:solidFill>
                  <a:srgbClr val="262626"/>
                </a:solidFill>
                <a:latin typeface="Archivo Narrow"/>
                <a:ea typeface="Archivo Narrow"/>
                <a:cs typeface="Archivo Narrow"/>
                <a:sym typeface="Archivo Narrow"/>
              </a:rPr>
              <a:t>2</a:t>
            </a:r>
            <a:r>
              <a:rPr i="0" lang="en-US" sz="2400" u="none" cap="none" strike="noStrike">
                <a:solidFill>
                  <a:srgbClr val="262626"/>
                </a:solidFill>
                <a:latin typeface="Archivo Narrow"/>
                <a:ea typeface="Archivo Narrow"/>
                <a:cs typeface="Archivo Narrow"/>
                <a:sym typeface="Archivo Narrow"/>
              </a:rPr>
              <a:t>- </a:t>
            </a:r>
            <a:r>
              <a:rPr lang="en-US" sz="2400">
                <a:solidFill>
                  <a:srgbClr val="262626"/>
                </a:solidFill>
                <a:latin typeface="Archivo Narrow"/>
                <a:ea typeface="Archivo Narrow"/>
                <a:cs typeface="Archivo Narrow"/>
                <a:sym typeface="Archivo Narrow"/>
              </a:rPr>
              <a:t>Elevators</a:t>
            </a:r>
            <a:r>
              <a:rPr lang="en-US" sz="2400">
                <a:solidFill>
                  <a:srgbClr val="262626"/>
                </a:solidFill>
                <a:latin typeface="Archivo Narrow"/>
                <a:ea typeface="Archivo Narrow"/>
                <a:cs typeface="Archivo Narrow"/>
                <a:sym typeface="Archivo Narrow"/>
              </a:rPr>
              <a:t> (If Applicable)</a:t>
            </a:r>
            <a:endParaRPr i="0" sz="2400" u="none" cap="none" strike="noStrike">
              <a:solidFill>
                <a:srgbClr val="000000"/>
              </a:solidFill>
              <a:latin typeface="Archivo Narrow"/>
              <a:ea typeface="Archivo Narrow"/>
              <a:cs typeface="Archivo Narrow"/>
              <a:sym typeface="Archivo Narrow"/>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pic>
        <p:nvPicPr>
          <p:cNvPr descr="gbpn-logo_white.png" id="968" name="Google Shape;968;p27"/>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969" name="Google Shape;969;p27"/>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970" name="Google Shape;970;p27"/>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pic>
        <p:nvPicPr>
          <p:cNvPr descr="Regenerative Elevator | Bullitt Center" id="971" name="Google Shape;971;p27"/>
          <p:cNvPicPr preferRelativeResize="0"/>
          <p:nvPr/>
        </p:nvPicPr>
        <p:blipFill rotWithShape="1">
          <a:blip r:embed="rId6">
            <a:alphaModFix/>
          </a:blip>
          <a:srcRect b="0" l="0" r="0" t="0"/>
          <a:stretch/>
        </p:blipFill>
        <p:spPr>
          <a:xfrm>
            <a:off x="4415527" y="3499125"/>
            <a:ext cx="2448027" cy="2431040"/>
          </a:xfrm>
          <a:prstGeom prst="rect">
            <a:avLst/>
          </a:prstGeom>
          <a:noFill/>
          <a:ln>
            <a:noFill/>
          </a:ln>
        </p:spPr>
      </p:pic>
      <p:sp>
        <p:nvSpPr>
          <p:cNvPr id="972" name="Google Shape;972;p27"/>
          <p:cNvSpPr txBox="1"/>
          <p:nvPr/>
        </p:nvSpPr>
        <p:spPr>
          <a:xfrm>
            <a:off x="644750" y="1548550"/>
            <a:ext cx="10724100" cy="15699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600"/>
              <a:buFont typeface="Arial"/>
              <a:buNone/>
            </a:pPr>
            <a:r>
              <a:rPr i="0" lang="en-US" sz="1800" u="none" cap="none" strike="noStrike">
                <a:solidFill>
                  <a:schemeClr val="dk1"/>
                </a:solidFill>
                <a:latin typeface="Archivo Narrow"/>
                <a:ea typeface="Archivo Narrow"/>
                <a:cs typeface="Archivo Narrow"/>
                <a:sym typeface="Archivo Narrow"/>
              </a:rPr>
              <a:t>Regenerative drives</a:t>
            </a:r>
            <a:r>
              <a:rPr b="1" i="0" lang="en-US" sz="1600" u="none" cap="none" strike="noStrike">
                <a:solidFill>
                  <a:schemeClr val="dk1"/>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330200" lvl="0" marL="457200" marR="0" rtl="0" algn="just">
              <a:lnSpc>
                <a:spcPct val="150000"/>
              </a:lnSpc>
              <a:spcBef>
                <a:spcPts val="60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Captures the heat generated by elevators during use and convert it into reusable energy for the building rather than wasting it as heat</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When power flows into the elevator motor, it creates a lifting torque on the shaft and elevator sheave, lifting the cab.</a:t>
            </a:r>
            <a:endParaRPr i="0" sz="1600" u="none" cap="none" strike="noStrike">
              <a:solidFill>
                <a:srgbClr val="000000"/>
              </a:solidFill>
              <a:latin typeface="Source Sans Pro"/>
              <a:ea typeface="Source Sans Pro"/>
              <a:cs typeface="Source Sans Pro"/>
              <a:sym typeface="Source Sans Pro"/>
            </a:endParaRPr>
          </a:p>
        </p:txBody>
      </p:sp>
      <p:sp>
        <p:nvSpPr>
          <p:cNvPr id="973" name="Google Shape;973;p27"/>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974" name="Google Shape;974;p27"/>
          <p:cNvSpPr txBox="1"/>
          <p:nvPr/>
        </p:nvSpPr>
        <p:spPr>
          <a:xfrm>
            <a:off x="5198559" y="5930178"/>
            <a:ext cx="16650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Bullittentre,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pic>
        <p:nvPicPr>
          <p:cNvPr descr="Logo, icon&#10;&#10;Description automatically generated" id="979" name="Google Shape;979;p28"/>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980" name="Google Shape;980;p28"/>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pic>
        <p:nvPicPr>
          <p:cNvPr descr="IE4 motor | Rotor" id="981" name="Google Shape;981;p28"/>
          <p:cNvPicPr preferRelativeResize="0"/>
          <p:nvPr/>
        </p:nvPicPr>
        <p:blipFill rotWithShape="1">
          <a:blip r:embed="rId5">
            <a:alphaModFix/>
          </a:blip>
          <a:srcRect b="0" l="0" r="0" t="0"/>
          <a:stretch/>
        </p:blipFill>
        <p:spPr>
          <a:xfrm>
            <a:off x="8349076" y="4325766"/>
            <a:ext cx="3183966" cy="1881435"/>
          </a:xfrm>
          <a:prstGeom prst="rect">
            <a:avLst/>
          </a:prstGeom>
          <a:noFill/>
          <a:ln>
            <a:noFill/>
          </a:ln>
        </p:spPr>
      </p:pic>
      <p:pic>
        <p:nvPicPr>
          <p:cNvPr descr="Variable Voltage Variable Frequency Drive at Rs 10000 | Electric Drive in  Chennai | ID: 11655267255" id="982" name="Google Shape;982;p28"/>
          <p:cNvPicPr preferRelativeResize="0"/>
          <p:nvPr/>
        </p:nvPicPr>
        <p:blipFill rotWithShape="1">
          <a:blip r:embed="rId6">
            <a:alphaModFix/>
          </a:blip>
          <a:srcRect b="0" l="0" r="0" t="0"/>
          <a:stretch/>
        </p:blipFill>
        <p:spPr>
          <a:xfrm>
            <a:off x="2101858" y="3870487"/>
            <a:ext cx="2561724" cy="2561724"/>
          </a:xfrm>
          <a:prstGeom prst="rect">
            <a:avLst/>
          </a:prstGeom>
          <a:noFill/>
          <a:ln>
            <a:noFill/>
          </a:ln>
        </p:spPr>
      </p:pic>
      <p:sp>
        <p:nvSpPr>
          <p:cNvPr id="983" name="Google Shape;983;p28"/>
          <p:cNvSpPr txBox="1"/>
          <p:nvPr/>
        </p:nvSpPr>
        <p:spPr>
          <a:xfrm>
            <a:off x="406568" y="1183275"/>
            <a:ext cx="3825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Archivo Narrow"/>
                <a:ea typeface="Archivo Narrow"/>
                <a:cs typeface="Archivo Narrow"/>
                <a:sym typeface="Archivo Narrow"/>
              </a:rPr>
              <a:t>V</a:t>
            </a:r>
            <a:r>
              <a:rPr i="0" lang="en-US" sz="1600" u="none" cap="none" strike="noStrike">
                <a:solidFill>
                  <a:srgbClr val="000000"/>
                </a:solidFill>
                <a:latin typeface="Archivo Narrow"/>
                <a:ea typeface="Archivo Narrow"/>
                <a:cs typeface="Archivo Narrow"/>
                <a:sym typeface="Archivo Narrow"/>
              </a:rPr>
              <a:t>ariable voltage variable frequency drives</a:t>
            </a:r>
            <a:endParaRPr i="0" sz="1600" u="none" cap="none" strike="noStrike">
              <a:solidFill>
                <a:srgbClr val="000000"/>
              </a:solidFill>
              <a:latin typeface="Archivo Narrow"/>
              <a:ea typeface="Archivo Narrow"/>
              <a:cs typeface="Archivo Narrow"/>
              <a:sym typeface="Archivo Narrow"/>
            </a:endParaRPr>
          </a:p>
        </p:txBody>
      </p:sp>
      <p:sp>
        <p:nvSpPr>
          <p:cNvPr id="984" name="Google Shape;984;p28"/>
          <p:cNvSpPr txBox="1"/>
          <p:nvPr/>
        </p:nvSpPr>
        <p:spPr>
          <a:xfrm>
            <a:off x="406575" y="1592575"/>
            <a:ext cx="5952300" cy="2277900"/>
          </a:xfrm>
          <a:prstGeom prst="rect">
            <a:avLst/>
          </a:prstGeom>
          <a:noFill/>
          <a:ln>
            <a:noFill/>
          </a:ln>
        </p:spPr>
        <p:txBody>
          <a:bodyPr anchorCtr="0" anchor="t" bIns="91425" lIns="91425" spcFirstLastPara="1" rIns="91425" wrap="square" tIns="91425">
            <a:spAutoFit/>
          </a:bodyPr>
          <a:lstStyle/>
          <a:p>
            <a:pPr indent="-330200" lvl="0" marL="457200" marR="0" rtl="0" algn="just">
              <a:lnSpc>
                <a:spcPct val="150000"/>
              </a:lnSpc>
              <a:spcBef>
                <a:spcPts val="0"/>
              </a:spcBef>
              <a:spcAft>
                <a:spcPts val="0"/>
              </a:spcAft>
              <a:buClr>
                <a:schemeClr val="dk1"/>
              </a:buClr>
              <a:buSzPts val="1600"/>
              <a:buFont typeface="Source Sans Pro"/>
              <a:buChar char="●"/>
            </a:pPr>
            <a:r>
              <a:rPr lang="en-US" sz="1600">
                <a:solidFill>
                  <a:schemeClr val="dk1"/>
                </a:solidFill>
                <a:latin typeface="Source Sans Pro"/>
                <a:ea typeface="Source Sans Pro"/>
                <a:cs typeface="Source Sans Pro"/>
                <a:sym typeface="Source Sans Pro"/>
              </a:rPr>
              <a:t>They adjust the frequency of the electrical supply to control the motor's speed while simultaneously modifying the voltage for optimal performance. </a:t>
            </a:r>
            <a:endParaRPr sz="1600">
              <a:solidFill>
                <a:schemeClr val="dk1"/>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dk1"/>
              </a:buClr>
              <a:buSzPts val="1600"/>
              <a:buFont typeface="Source Sans Pro"/>
              <a:buChar char="●"/>
            </a:pPr>
            <a:r>
              <a:rPr lang="en-US" sz="1600">
                <a:solidFill>
                  <a:schemeClr val="dk1"/>
                </a:solidFill>
                <a:latin typeface="Source Sans Pro"/>
                <a:ea typeface="Source Sans Pro"/>
                <a:cs typeface="Source Sans Pro"/>
                <a:sym typeface="Source Sans Pro"/>
              </a:rPr>
              <a:t>VVVF drives are crucial in modern elevator systems, improving efficiency, comfort, and reliability while reducing energy consumption and maintenance needs</a:t>
            </a:r>
            <a:endParaRPr/>
          </a:p>
        </p:txBody>
      </p:sp>
      <p:sp>
        <p:nvSpPr>
          <p:cNvPr id="985" name="Google Shape;985;p28"/>
          <p:cNvSpPr txBox="1"/>
          <p:nvPr/>
        </p:nvSpPr>
        <p:spPr>
          <a:xfrm>
            <a:off x="7018700" y="1183275"/>
            <a:ext cx="3000000" cy="4311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US" sz="1600">
                <a:latin typeface="Archivo Narrow"/>
                <a:ea typeface="Archivo Narrow"/>
                <a:cs typeface="Archivo Narrow"/>
                <a:sym typeface="Archivo Narrow"/>
              </a:rPr>
              <a:t>IE 4 motor</a:t>
            </a:r>
            <a:endParaRPr>
              <a:solidFill>
                <a:schemeClr val="dk1"/>
              </a:solidFill>
            </a:endParaRPr>
          </a:p>
        </p:txBody>
      </p:sp>
      <p:sp>
        <p:nvSpPr>
          <p:cNvPr id="986" name="Google Shape;986;p28"/>
          <p:cNvSpPr txBox="1"/>
          <p:nvPr/>
        </p:nvSpPr>
        <p:spPr>
          <a:xfrm>
            <a:off x="6917850" y="1592575"/>
            <a:ext cx="4669500" cy="2647500"/>
          </a:xfrm>
          <a:prstGeom prst="rect">
            <a:avLst/>
          </a:prstGeom>
          <a:noFill/>
          <a:ln>
            <a:noFill/>
          </a:ln>
        </p:spPr>
        <p:txBody>
          <a:bodyPr anchorCtr="0" anchor="t" bIns="91425" lIns="91425" spcFirstLastPara="1" rIns="91425" wrap="square" tIns="91425">
            <a:spAutoFit/>
          </a:bodyPr>
          <a:lstStyle/>
          <a:p>
            <a:pPr indent="-330200" lvl="0" marL="457200" marR="0" rtl="0" algn="just">
              <a:lnSpc>
                <a:spcPct val="150000"/>
              </a:lnSpc>
              <a:spcBef>
                <a:spcPts val="0"/>
              </a:spcBef>
              <a:spcAft>
                <a:spcPts val="0"/>
              </a:spcAft>
              <a:buClr>
                <a:schemeClr val="dk1"/>
              </a:buClr>
              <a:buSzPts val="1600"/>
              <a:buFont typeface="Source Sans Pro"/>
              <a:buChar char="●"/>
            </a:pPr>
            <a:r>
              <a:rPr lang="en-US" sz="1600">
                <a:solidFill>
                  <a:schemeClr val="dk1"/>
                </a:solidFill>
                <a:latin typeface="Source Sans Pro"/>
                <a:ea typeface="Source Sans Pro"/>
                <a:cs typeface="Source Sans Pro"/>
                <a:sym typeface="Source Sans Pro"/>
              </a:rPr>
              <a:t>IE4 motors work by using electricity to create a magnetic field that spins a rotor, providing efficient mechanical power for various applications.</a:t>
            </a:r>
            <a:endParaRPr sz="1600">
              <a:solidFill>
                <a:schemeClr val="dk1"/>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dk1"/>
              </a:buClr>
              <a:buSzPts val="1600"/>
              <a:buFont typeface="Source Sans Pro"/>
              <a:buChar char="●"/>
            </a:pPr>
            <a:r>
              <a:rPr lang="en-US" sz="1600">
                <a:solidFill>
                  <a:schemeClr val="dk1"/>
                </a:solidFill>
                <a:latin typeface="Source Sans Pro"/>
                <a:ea typeface="Source Sans Pro"/>
                <a:cs typeface="Source Sans Pro"/>
                <a:sym typeface="Source Sans Pro"/>
              </a:rPr>
              <a:t>IE4 motors are high-efficiency electric motors designed to deliver superior performance with minimal energy loss.</a:t>
            </a:r>
            <a:endParaRPr sz="1600">
              <a:solidFill>
                <a:schemeClr val="dk1"/>
              </a:solidFill>
              <a:latin typeface="Source Sans Pro"/>
              <a:ea typeface="Source Sans Pro"/>
              <a:cs typeface="Source Sans Pro"/>
              <a:sym typeface="Source Sans Pro"/>
            </a:endParaRPr>
          </a:p>
        </p:txBody>
      </p:sp>
      <p:sp>
        <p:nvSpPr>
          <p:cNvPr id="987" name="Google Shape;987;p28"/>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988" name="Google Shape;988;p28"/>
          <p:cNvSpPr txBox="1"/>
          <p:nvPr/>
        </p:nvSpPr>
        <p:spPr>
          <a:xfrm>
            <a:off x="2800659" y="6303328"/>
            <a:ext cx="16650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Indiamart,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
        <p:nvSpPr>
          <p:cNvPr id="989" name="Google Shape;989;p28"/>
          <p:cNvSpPr txBox="1"/>
          <p:nvPr/>
        </p:nvSpPr>
        <p:spPr>
          <a:xfrm>
            <a:off x="9404134" y="6207203"/>
            <a:ext cx="16650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Rotor.nl, </a:t>
            </a:r>
            <a:r>
              <a:rPr i="1" lang="en-US" sz="900" u="sng">
                <a:solidFill>
                  <a:schemeClr val="hlink"/>
                </a:solidFill>
                <a:latin typeface="Source Sans Pro"/>
                <a:ea typeface="Source Sans Pro"/>
                <a:cs typeface="Source Sans Pro"/>
                <a:sym typeface="Source Sans Pro"/>
                <a:hlinkClick r:id="rId8"/>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descr="Logo, icon&#10;&#10;Description automatically generated" id="994" name="Google Shape;994;p29"/>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995" name="Google Shape;995;p29"/>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996" name="Google Shape;996;p29"/>
          <p:cNvSpPr/>
          <p:nvPr/>
        </p:nvSpPr>
        <p:spPr>
          <a:xfrm>
            <a:off x="406575" y="1792850"/>
            <a:ext cx="11090100" cy="867900"/>
          </a:xfrm>
          <a:prstGeom prst="rect">
            <a:avLst/>
          </a:prstGeom>
          <a:noFill/>
          <a:ln>
            <a:noFill/>
          </a:ln>
        </p:spPr>
        <p:txBody>
          <a:bodyPr anchorCtr="0" anchor="t" bIns="63975" lIns="127950" spcFirstLastPara="1" rIns="127950" wrap="square" tIns="63975">
            <a:spAutoFit/>
          </a:bodyPr>
          <a:lstStyle/>
          <a:p>
            <a:pPr indent="-330200" lvl="0" marL="457200" marR="0" rtl="0" algn="just">
              <a:lnSpc>
                <a:spcPct val="15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Pumps that  are either hydro-pneumatic having a minimum mechanical efficiency of 60% or BEE 4-star rated shall be installed in the building. </a:t>
            </a:r>
            <a:endParaRPr i="0" sz="1600" u="none" cap="none" strike="noStrike">
              <a:solidFill>
                <a:schemeClr val="dk1"/>
              </a:solidFill>
              <a:latin typeface="Source Sans Pro"/>
              <a:ea typeface="Source Sans Pro"/>
              <a:cs typeface="Source Sans Pro"/>
              <a:sym typeface="Source Sans Pro"/>
            </a:endParaRPr>
          </a:p>
        </p:txBody>
      </p:sp>
      <p:pic>
        <p:nvPicPr>
          <p:cNvPr descr="Stainless Steel 50Hz Grundfos Hydro Pneumatic Pump, 0-10 Vdc, | ID:  22497738012" id="997" name="Google Shape;997;p29"/>
          <p:cNvPicPr preferRelativeResize="0"/>
          <p:nvPr/>
        </p:nvPicPr>
        <p:blipFill rotWithShape="1">
          <a:blip r:embed="rId5">
            <a:alphaModFix/>
          </a:blip>
          <a:srcRect b="0" l="0" r="0" t="0"/>
          <a:stretch/>
        </p:blipFill>
        <p:spPr>
          <a:xfrm>
            <a:off x="5923980" y="3036673"/>
            <a:ext cx="2881821" cy="2378460"/>
          </a:xfrm>
          <a:prstGeom prst="rect">
            <a:avLst/>
          </a:prstGeom>
          <a:noFill/>
          <a:ln>
            <a:noFill/>
          </a:ln>
        </p:spPr>
      </p:pic>
      <p:pic>
        <p:nvPicPr>
          <p:cNvPr descr="Know your Star Label &amp;amp; Make a Right Choice" id="998" name="Google Shape;998;p29"/>
          <p:cNvPicPr preferRelativeResize="0"/>
          <p:nvPr/>
        </p:nvPicPr>
        <p:blipFill rotWithShape="1">
          <a:blip r:embed="rId6">
            <a:alphaModFix/>
          </a:blip>
          <a:srcRect b="0" l="0" r="0" t="0"/>
          <a:stretch/>
        </p:blipFill>
        <p:spPr>
          <a:xfrm>
            <a:off x="1440254" y="3036683"/>
            <a:ext cx="1301805" cy="2267830"/>
          </a:xfrm>
          <a:prstGeom prst="rect">
            <a:avLst/>
          </a:prstGeom>
          <a:noFill/>
          <a:ln>
            <a:noFill/>
          </a:ln>
        </p:spPr>
      </p:pic>
      <p:cxnSp>
        <p:nvCxnSpPr>
          <p:cNvPr id="999" name="Google Shape;999;p29"/>
          <p:cNvCxnSpPr/>
          <p:nvPr/>
        </p:nvCxnSpPr>
        <p:spPr>
          <a:xfrm>
            <a:off x="8699915" y="4082956"/>
            <a:ext cx="667200" cy="0"/>
          </a:xfrm>
          <a:prstGeom prst="straightConnector1">
            <a:avLst/>
          </a:prstGeom>
          <a:noFill/>
          <a:ln cap="flat" cmpd="sng" w="9525">
            <a:solidFill>
              <a:srgbClr val="6A738D"/>
            </a:solidFill>
            <a:prstDash val="solid"/>
            <a:round/>
            <a:headEnd len="sm" w="sm" type="none"/>
            <a:tailEnd len="med" w="med" type="stealth"/>
          </a:ln>
        </p:spPr>
      </p:cxnSp>
      <p:sp>
        <p:nvSpPr>
          <p:cNvPr id="1000" name="Google Shape;1000;p29"/>
          <p:cNvSpPr/>
          <p:nvPr/>
        </p:nvSpPr>
        <p:spPr>
          <a:xfrm>
            <a:off x="9376429" y="3943550"/>
            <a:ext cx="2168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Archivo Narrow"/>
                <a:ea typeface="Archivo Narrow"/>
                <a:cs typeface="Archivo Narrow"/>
                <a:sym typeface="Archivo Narrow"/>
              </a:rPr>
              <a:t>Minimum 60% Mechanical Efficiency</a:t>
            </a:r>
            <a:endParaRPr i="0" sz="1600" u="none" cap="none" strike="noStrike">
              <a:solidFill>
                <a:schemeClr val="dk1"/>
              </a:solidFill>
              <a:latin typeface="Archivo Narrow"/>
              <a:ea typeface="Archivo Narrow"/>
              <a:cs typeface="Archivo Narrow"/>
              <a:sym typeface="Archivo Narrow"/>
            </a:endParaRPr>
          </a:p>
        </p:txBody>
      </p:sp>
      <p:cxnSp>
        <p:nvCxnSpPr>
          <p:cNvPr id="1001" name="Google Shape;1001;p29"/>
          <p:cNvCxnSpPr/>
          <p:nvPr/>
        </p:nvCxnSpPr>
        <p:spPr>
          <a:xfrm>
            <a:off x="2911714" y="4290935"/>
            <a:ext cx="702900" cy="0"/>
          </a:xfrm>
          <a:prstGeom prst="straightConnector1">
            <a:avLst/>
          </a:prstGeom>
          <a:noFill/>
          <a:ln cap="flat" cmpd="sng" w="9525">
            <a:solidFill>
              <a:srgbClr val="6A738D"/>
            </a:solidFill>
            <a:prstDash val="solid"/>
            <a:round/>
            <a:headEnd len="sm" w="sm" type="none"/>
            <a:tailEnd len="med" w="med" type="stealth"/>
          </a:ln>
        </p:spPr>
      </p:cxnSp>
      <p:sp>
        <p:nvSpPr>
          <p:cNvPr id="1002" name="Google Shape;1002;p29"/>
          <p:cNvSpPr/>
          <p:nvPr/>
        </p:nvSpPr>
        <p:spPr>
          <a:xfrm>
            <a:off x="3629355" y="4151825"/>
            <a:ext cx="1214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Archivo Narrow"/>
                <a:ea typeface="Archivo Narrow"/>
                <a:cs typeface="Archivo Narrow"/>
                <a:sym typeface="Archivo Narrow"/>
              </a:rPr>
              <a:t>BEE Star Rated Pumps</a:t>
            </a:r>
            <a:endParaRPr i="0" sz="1600" u="none" cap="none" strike="noStrike">
              <a:solidFill>
                <a:schemeClr val="dk1"/>
              </a:solidFill>
              <a:latin typeface="Archivo Narrow"/>
              <a:ea typeface="Archivo Narrow"/>
              <a:cs typeface="Archivo Narrow"/>
              <a:sym typeface="Archivo Narrow"/>
            </a:endParaRPr>
          </a:p>
        </p:txBody>
      </p:sp>
      <p:sp>
        <p:nvSpPr>
          <p:cNvPr id="1003" name="Google Shape;1003;p29"/>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1004" name="Google Shape;1004;p29"/>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5.2.2.</a:t>
            </a:r>
            <a:r>
              <a:rPr lang="en-US" sz="2400">
                <a:solidFill>
                  <a:srgbClr val="262626"/>
                </a:solidFill>
                <a:latin typeface="Archivo Narrow"/>
                <a:ea typeface="Archivo Narrow"/>
                <a:cs typeface="Archivo Narrow"/>
                <a:sym typeface="Archivo Narrow"/>
              </a:rPr>
              <a:t>7</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 Pumps (If Applicable)</a:t>
            </a:r>
            <a:endParaRPr i="0" sz="2400" u="none" cap="none" strike="noStrike">
              <a:solidFill>
                <a:srgbClr val="000000"/>
              </a:solidFill>
              <a:latin typeface="Archivo Narrow"/>
              <a:ea typeface="Archivo Narrow"/>
              <a:cs typeface="Archivo Narrow"/>
              <a:sym typeface="Archivo Narrow"/>
            </a:endParaRPr>
          </a:p>
        </p:txBody>
      </p:sp>
      <p:sp>
        <p:nvSpPr>
          <p:cNvPr id="1005" name="Google Shape;1005;p29"/>
          <p:cNvSpPr txBox="1"/>
          <p:nvPr/>
        </p:nvSpPr>
        <p:spPr>
          <a:xfrm>
            <a:off x="1440259" y="5509953"/>
            <a:ext cx="1665000" cy="2307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Archtoolbox,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grpSp>
        <p:nvGrpSpPr>
          <p:cNvPr id="498" name="Google Shape;498;g32e5771c1e7_0_204"/>
          <p:cNvGrpSpPr/>
          <p:nvPr/>
        </p:nvGrpSpPr>
        <p:grpSpPr>
          <a:xfrm>
            <a:off x="0" y="-77"/>
            <a:ext cx="2276472" cy="6858504"/>
            <a:chOff x="0" y="3413411"/>
            <a:chExt cx="2276700" cy="1413600"/>
          </a:xfrm>
        </p:grpSpPr>
        <p:sp>
          <p:nvSpPr>
            <p:cNvPr id="499" name="Google Shape;499;g32e5771c1e7_0_204"/>
            <p:cNvSpPr/>
            <p:nvPr/>
          </p:nvSpPr>
          <p:spPr>
            <a:xfrm>
              <a:off x="0" y="3413411"/>
              <a:ext cx="2276700" cy="1413600"/>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0" name="Google Shape;500;g32e5771c1e7_0_204"/>
            <p:cNvSpPr txBox="1"/>
            <p:nvPr/>
          </p:nvSpPr>
          <p:spPr>
            <a:xfrm>
              <a:off x="491885" y="4060708"/>
              <a:ext cx="1293000" cy="101400"/>
            </a:xfrm>
            <a:prstGeom prst="rect">
              <a:avLst/>
            </a:prstGeom>
            <a:no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FFFFFF"/>
                  </a:solidFill>
                  <a:latin typeface="Archivo Narrow"/>
                  <a:ea typeface="Archivo Narrow"/>
                  <a:cs typeface="Archivo Narrow"/>
                  <a:sym typeface="Archivo Narrow"/>
                </a:rPr>
                <a:t>SCOPE</a:t>
              </a:r>
              <a:endParaRPr b="1" i="0" sz="2600" u="none" cap="none" strike="noStrike">
                <a:solidFill>
                  <a:srgbClr val="FFFFFF"/>
                </a:solidFill>
                <a:latin typeface="Archivo Narrow"/>
                <a:ea typeface="Archivo Narrow"/>
                <a:cs typeface="Archivo Narrow"/>
                <a:sym typeface="Archivo Narrow"/>
              </a:endParaRPr>
            </a:p>
          </p:txBody>
        </p:sp>
      </p:grpSp>
      <p:cxnSp>
        <p:nvCxnSpPr>
          <p:cNvPr id="501" name="Google Shape;501;g32e5771c1e7_0_204"/>
          <p:cNvCxnSpPr>
            <a:stCxn id="499" idx="3"/>
          </p:cNvCxnSpPr>
          <p:nvPr/>
        </p:nvCxnSpPr>
        <p:spPr>
          <a:xfrm>
            <a:off x="2276472" y="3429175"/>
            <a:ext cx="9935700" cy="0"/>
          </a:xfrm>
          <a:prstGeom prst="straightConnector1">
            <a:avLst/>
          </a:prstGeom>
          <a:noFill/>
          <a:ln cap="flat" cmpd="sng" w="19050">
            <a:solidFill>
              <a:srgbClr val="0E1B47"/>
            </a:solidFill>
            <a:prstDash val="solid"/>
            <a:round/>
            <a:headEnd len="med" w="med" type="none"/>
            <a:tailEnd len="med" w="med" type="oval"/>
          </a:ln>
        </p:spPr>
      </p:cxnSp>
      <p:cxnSp>
        <p:nvCxnSpPr>
          <p:cNvPr id="502" name="Google Shape;502;g32e5771c1e7_0_204"/>
          <p:cNvCxnSpPr/>
          <p:nvPr/>
        </p:nvCxnSpPr>
        <p:spPr>
          <a:xfrm rot="10800000">
            <a:off x="5778450" y="3439050"/>
            <a:ext cx="0" cy="597000"/>
          </a:xfrm>
          <a:prstGeom prst="straightConnector1">
            <a:avLst/>
          </a:prstGeom>
          <a:noFill/>
          <a:ln cap="flat" cmpd="sng" w="19050">
            <a:solidFill>
              <a:srgbClr val="1F497D"/>
            </a:solidFill>
            <a:prstDash val="solid"/>
            <a:round/>
            <a:headEnd len="med" w="med" type="oval"/>
            <a:tailEnd len="med" w="med" type="none"/>
          </a:ln>
        </p:spPr>
      </p:cxnSp>
      <p:cxnSp>
        <p:nvCxnSpPr>
          <p:cNvPr id="503" name="Google Shape;503;g32e5771c1e7_0_204"/>
          <p:cNvCxnSpPr/>
          <p:nvPr/>
        </p:nvCxnSpPr>
        <p:spPr>
          <a:xfrm rot="10800000">
            <a:off x="8257625" y="1940575"/>
            <a:ext cx="0" cy="1512000"/>
          </a:xfrm>
          <a:prstGeom prst="straightConnector1">
            <a:avLst/>
          </a:prstGeom>
          <a:noFill/>
          <a:ln cap="flat" cmpd="sng" w="19050">
            <a:solidFill>
              <a:srgbClr val="1F497D"/>
            </a:solidFill>
            <a:prstDash val="solid"/>
            <a:round/>
            <a:headEnd len="med" w="med" type="none"/>
            <a:tailEnd len="med" w="med" type="oval"/>
          </a:ln>
        </p:spPr>
      </p:cxnSp>
      <p:cxnSp>
        <p:nvCxnSpPr>
          <p:cNvPr id="504" name="Google Shape;504;g32e5771c1e7_0_204"/>
          <p:cNvCxnSpPr/>
          <p:nvPr/>
        </p:nvCxnSpPr>
        <p:spPr>
          <a:xfrm rot="10800000">
            <a:off x="3558450" y="2683675"/>
            <a:ext cx="0" cy="768900"/>
          </a:xfrm>
          <a:prstGeom prst="straightConnector1">
            <a:avLst/>
          </a:prstGeom>
          <a:noFill/>
          <a:ln cap="flat" cmpd="sng" w="19050">
            <a:solidFill>
              <a:srgbClr val="1F497D"/>
            </a:solidFill>
            <a:prstDash val="solid"/>
            <a:round/>
            <a:headEnd len="med" w="med" type="none"/>
            <a:tailEnd len="med" w="med" type="oval"/>
          </a:ln>
        </p:spPr>
      </p:cxnSp>
      <p:cxnSp>
        <p:nvCxnSpPr>
          <p:cNvPr id="505" name="Google Shape;505;g32e5771c1e7_0_204"/>
          <p:cNvCxnSpPr/>
          <p:nvPr/>
        </p:nvCxnSpPr>
        <p:spPr>
          <a:xfrm rot="10800000">
            <a:off x="10252925" y="3438900"/>
            <a:ext cx="0" cy="616200"/>
          </a:xfrm>
          <a:prstGeom prst="straightConnector1">
            <a:avLst/>
          </a:prstGeom>
          <a:noFill/>
          <a:ln cap="flat" cmpd="sng" w="19050">
            <a:solidFill>
              <a:srgbClr val="1F497D"/>
            </a:solidFill>
            <a:prstDash val="solid"/>
            <a:round/>
            <a:headEnd len="med" w="med" type="oval"/>
            <a:tailEnd len="med" w="med" type="none"/>
          </a:ln>
        </p:spPr>
      </p:cxnSp>
      <p:sp>
        <p:nvSpPr>
          <p:cNvPr id="506" name="Google Shape;506;g32e5771c1e7_0_204"/>
          <p:cNvSpPr txBox="1"/>
          <p:nvPr/>
        </p:nvSpPr>
        <p:spPr>
          <a:xfrm>
            <a:off x="2428250" y="1326775"/>
            <a:ext cx="4800600" cy="1323600"/>
          </a:xfrm>
          <a:prstGeom prst="rect">
            <a:avLst/>
          </a:prstGeom>
          <a:noFill/>
          <a:ln>
            <a:noFill/>
          </a:ln>
        </p:spPr>
        <p:txBody>
          <a:bodyPr anchorCtr="0" anchor="t" bIns="45700" lIns="45700" spcFirstLastPara="1" rIns="45700" wrap="square" tIns="45700">
            <a:spAutoFit/>
          </a:bodyPr>
          <a:lstStyle/>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Openable Window-to-floor Area Ratio</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Visible Light Transmittance</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Thermal Transmittance Of Roof (Uroof)</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Residential Envelope Transmittance Value (RETV)</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Transmittance Of Building Envelope</a:t>
            </a:r>
            <a:endParaRPr b="0" i="0" sz="1400" u="none" cap="none" strike="noStrike">
              <a:solidFill>
                <a:srgbClr val="3B3838"/>
              </a:solidFill>
              <a:latin typeface="Arial"/>
              <a:ea typeface="Arial"/>
              <a:cs typeface="Arial"/>
              <a:sym typeface="Arial"/>
            </a:endParaRPr>
          </a:p>
        </p:txBody>
      </p:sp>
      <p:sp>
        <p:nvSpPr>
          <p:cNvPr id="507" name="Google Shape;507;g32e5771c1e7_0_204"/>
          <p:cNvSpPr txBox="1"/>
          <p:nvPr/>
        </p:nvSpPr>
        <p:spPr>
          <a:xfrm>
            <a:off x="3253534" y="563523"/>
            <a:ext cx="39309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0E1B47"/>
                </a:solidFill>
                <a:latin typeface="Julius Sans One"/>
                <a:ea typeface="Julius Sans One"/>
                <a:cs typeface="Julius Sans One"/>
                <a:sym typeface="Julius Sans One"/>
              </a:rPr>
              <a:t>Building Envelope </a:t>
            </a:r>
            <a:endParaRPr b="0" i="0" sz="2400" u="none" cap="none" strike="noStrike">
              <a:solidFill>
                <a:srgbClr val="262626"/>
              </a:solidFill>
              <a:latin typeface="Julius Sans One"/>
              <a:ea typeface="Julius Sans One"/>
              <a:cs typeface="Julius Sans One"/>
              <a:sym typeface="Julius Sans One"/>
            </a:endParaRPr>
          </a:p>
        </p:txBody>
      </p:sp>
      <p:grpSp>
        <p:nvGrpSpPr>
          <p:cNvPr id="508" name="Google Shape;508;g32e5771c1e7_0_204"/>
          <p:cNvGrpSpPr/>
          <p:nvPr/>
        </p:nvGrpSpPr>
        <p:grpSpPr>
          <a:xfrm>
            <a:off x="2350841" y="380067"/>
            <a:ext cx="828300" cy="828600"/>
            <a:chOff x="8011266" y="1009492"/>
            <a:chExt cx="828300" cy="828600"/>
          </a:xfrm>
        </p:grpSpPr>
        <p:sp>
          <p:nvSpPr>
            <p:cNvPr id="509" name="Google Shape;509;g32e5771c1e7_0_204"/>
            <p:cNvSpPr/>
            <p:nvPr/>
          </p:nvSpPr>
          <p:spPr>
            <a:xfrm>
              <a:off x="8011266" y="1009492"/>
              <a:ext cx="828300" cy="828600"/>
            </a:xfrm>
            <a:prstGeom prst="ellipse">
              <a:avLst/>
            </a:prstGeom>
            <a:solidFill>
              <a:srgbClr val="E6DED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descr="Building with solid fill" id="510" name="Google Shape;510;g32e5771c1e7_0_204"/>
            <p:cNvPicPr preferRelativeResize="0"/>
            <p:nvPr/>
          </p:nvPicPr>
          <p:blipFill rotWithShape="1">
            <a:blip r:embed="rId3">
              <a:alphaModFix/>
            </a:blip>
            <a:srcRect b="0" l="0" r="0" t="0"/>
            <a:stretch/>
          </p:blipFill>
          <p:spPr>
            <a:xfrm>
              <a:off x="8066725" y="1065100"/>
              <a:ext cx="717400" cy="717400"/>
            </a:xfrm>
            <a:prstGeom prst="rect">
              <a:avLst/>
            </a:prstGeom>
            <a:noFill/>
            <a:ln>
              <a:noFill/>
            </a:ln>
          </p:spPr>
        </p:pic>
      </p:grpSp>
      <p:sp>
        <p:nvSpPr>
          <p:cNvPr id="511" name="Google Shape;511;g32e5771c1e7_0_204"/>
          <p:cNvSpPr txBox="1"/>
          <p:nvPr/>
        </p:nvSpPr>
        <p:spPr>
          <a:xfrm>
            <a:off x="7876625" y="1221800"/>
            <a:ext cx="3075900" cy="585000"/>
          </a:xfrm>
          <a:prstGeom prst="rect">
            <a:avLst/>
          </a:prstGeom>
          <a:noFill/>
          <a:ln>
            <a:noFill/>
          </a:ln>
        </p:spPr>
        <p:txBody>
          <a:bodyPr anchorCtr="0" anchor="t" bIns="45700" lIns="45700" spcFirstLastPara="1" rIns="45700" wrap="square" tIns="45700">
            <a:spAutoFit/>
          </a:bodyPr>
          <a:lstStyle/>
          <a:p>
            <a:pPr indent="-330200" lvl="0" marL="457200" rtl="0" algn="just">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Indoor Lighting</a:t>
            </a:r>
            <a:endParaRPr sz="1600">
              <a:solidFill>
                <a:srgbClr val="3B3838"/>
              </a:solidFill>
              <a:latin typeface="Source Sans Pro"/>
              <a:ea typeface="Source Sans Pro"/>
              <a:cs typeface="Source Sans Pro"/>
              <a:sym typeface="Source Sans Pro"/>
            </a:endParaRPr>
          </a:p>
          <a:p>
            <a:pPr indent="-330200" lvl="0" marL="457200" rtl="0" algn="just">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Comfort System</a:t>
            </a:r>
            <a:endParaRPr sz="1600">
              <a:solidFill>
                <a:srgbClr val="3B3838"/>
              </a:solidFill>
              <a:latin typeface="Source Sans Pro"/>
              <a:ea typeface="Source Sans Pro"/>
              <a:cs typeface="Source Sans Pro"/>
              <a:sym typeface="Source Sans Pro"/>
            </a:endParaRPr>
          </a:p>
        </p:txBody>
      </p:sp>
      <p:sp>
        <p:nvSpPr>
          <p:cNvPr id="512" name="Google Shape;512;g32e5771c1e7_0_204"/>
          <p:cNvSpPr txBox="1"/>
          <p:nvPr/>
        </p:nvSpPr>
        <p:spPr>
          <a:xfrm>
            <a:off x="8373525" y="593900"/>
            <a:ext cx="38169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0E1B47"/>
                </a:solidFill>
                <a:latin typeface="Julius Sans One"/>
                <a:ea typeface="Julius Sans One"/>
                <a:cs typeface="Julius Sans One"/>
                <a:sym typeface="Julius Sans One"/>
              </a:rPr>
              <a:t>Indoor Electrical Use</a:t>
            </a:r>
            <a:endParaRPr b="0" i="0" sz="2400" u="none" cap="none" strike="noStrike">
              <a:solidFill>
                <a:srgbClr val="262626"/>
              </a:solidFill>
              <a:latin typeface="Julius Sans One"/>
              <a:ea typeface="Julius Sans One"/>
              <a:cs typeface="Julius Sans One"/>
              <a:sym typeface="Julius Sans One"/>
            </a:endParaRPr>
          </a:p>
        </p:txBody>
      </p:sp>
      <p:grpSp>
        <p:nvGrpSpPr>
          <p:cNvPr id="513" name="Google Shape;513;g32e5771c1e7_0_204"/>
          <p:cNvGrpSpPr/>
          <p:nvPr/>
        </p:nvGrpSpPr>
        <p:grpSpPr>
          <a:xfrm>
            <a:off x="7493466" y="361017"/>
            <a:ext cx="828300" cy="828600"/>
            <a:chOff x="7258791" y="380067"/>
            <a:chExt cx="828300" cy="828600"/>
          </a:xfrm>
        </p:grpSpPr>
        <p:sp>
          <p:nvSpPr>
            <p:cNvPr id="514" name="Google Shape;514;g32e5771c1e7_0_204"/>
            <p:cNvSpPr/>
            <p:nvPr/>
          </p:nvSpPr>
          <p:spPr>
            <a:xfrm>
              <a:off x="7258791" y="380067"/>
              <a:ext cx="828300" cy="828600"/>
            </a:xfrm>
            <a:prstGeom prst="ellipse">
              <a:avLst/>
            </a:prstGeom>
            <a:solidFill>
              <a:srgbClr val="E6DED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5" name="Google Shape;515;g32e5771c1e7_0_204"/>
            <p:cNvSpPr/>
            <p:nvPr/>
          </p:nvSpPr>
          <p:spPr>
            <a:xfrm>
              <a:off x="7357263" y="518269"/>
              <a:ext cx="631368" cy="552204"/>
            </a:xfrm>
            <a:custGeom>
              <a:rect b="b" l="l" r="r" t="t"/>
              <a:pathLst>
                <a:path extrusionOk="0" h="21600" w="21600">
                  <a:moveTo>
                    <a:pt x="3477" y="7346"/>
                  </a:moveTo>
                  <a:cubicBezTo>
                    <a:pt x="4216" y="6519"/>
                    <a:pt x="5041" y="6957"/>
                    <a:pt x="6171" y="8222"/>
                  </a:cubicBezTo>
                  <a:cubicBezTo>
                    <a:pt x="6562" y="8659"/>
                    <a:pt x="6562" y="8222"/>
                    <a:pt x="6562" y="8222"/>
                  </a:cubicBezTo>
                  <a:cubicBezTo>
                    <a:pt x="6954" y="8222"/>
                    <a:pt x="8084" y="6519"/>
                    <a:pt x="8475" y="6519"/>
                  </a:cubicBezTo>
                  <a:cubicBezTo>
                    <a:pt x="8475" y="6519"/>
                    <a:pt x="8475" y="6519"/>
                    <a:pt x="8475" y="6081"/>
                  </a:cubicBezTo>
                  <a:cubicBezTo>
                    <a:pt x="8084" y="6081"/>
                    <a:pt x="7736" y="5643"/>
                    <a:pt x="7736" y="5205"/>
                  </a:cubicBezTo>
                  <a:cubicBezTo>
                    <a:pt x="5780" y="2189"/>
                    <a:pt x="13082" y="486"/>
                    <a:pt x="11952" y="486"/>
                  </a:cubicBezTo>
                  <a:cubicBezTo>
                    <a:pt x="11169" y="0"/>
                    <a:pt x="8866" y="0"/>
                    <a:pt x="8475" y="0"/>
                  </a:cubicBezTo>
                  <a:cubicBezTo>
                    <a:pt x="7345" y="486"/>
                    <a:pt x="5433" y="1751"/>
                    <a:pt x="4650" y="2627"/>
                  </a:cubicBezTo>
                  <a:cubicBezTo>
                    <a:pt x="3477" y="3503"/>
                    <a:pt x="3129" y="3940"/>
                    <a:pt x="3129" y="3940"/>
                  </a:cubicBezTo>
                  <a:cubicBezTo>
                    <a:pt x="2694" y="4330"/>
                    <a:pt x="3129" y="5205"/>
                    <a:pt x="2303" y="5643"/>
                  </a:cubicBezTo>
                  <a:cubicBezTo>
                    <a:pt x="1564" y="6081"/>
                    <a:pt x="1173" y="5643"/>
                    <a:pt x="782" y="6081"/>
                  </a:cubicBezTo>
                  <a:cubicBezTo>
                    <a:pt x="782" y="6519"/>
                    <a:pt x="391" y="6519"/>
                    <a:pt x="0" y="6957"/>
                  </a:cubicBezTo>
                  <a:lnTo>
                    <a:pt x="0" y="7346"/>
                  </a:lnTo>
                  <a:lnTo>
                    <a:pt x="1564" y="9097"/>
                  </a:lnTo>
                  <a:cubicBezTo>
                    <a:pt x="1564" y="9535"/>
                    <a:pt x="1912" y="9535"/>
                    <a:pt x="2303" y="9535"/>
                  </a:cubicBezTo>
                  <a:cubicBezTo>
                    <a:pt x="2303" y="9097"/>
                    <a:pt x="2694" y="8659"/>
                    <a:pt x="3129" y="8659"/>
                  </a:cubicBezTo>
                  <a:cubicBezTo>
                    <a:pt x="3129" y="8659"/>
                    <a:pt x="3129" y="7346"/>
                    <a:pt x="3477" y="7346"/>
                  </a:cubicBezTo>
                  <a:close/>
                  <a:moveTo>
                    <a:pt x="9648" y="7784"/>
                  </a:moveTo>
                  <a:cubicBezTo>
                    <a:pt x="9257" y="7784"/>
                    <a:pt x="9257" y="7784"/>
                    <a:pt x="9257" y="7784"/>
                  </a:cubicBezTo>
                  <a:cubicBezTo>
                    <a:pt x="7736" y="9097"/>
                    <a:pt x="7736" y="9097"/>
                    <a:pt x="7736" y="9097"/>
                  </a:cubicBezTo>
                  <a:cubicBezTo>
                    <a:pt x="7345" y="9535"/>
                    <a:pt x="7345" y="9535"/>
                    <a:pt x="7345" y="9924"/>
                  </a:cubicBezTo>
                  <a:cubicBezTo>
                    <a:pt x="16559" y="21162"/>
                    <a:pt x="16559" y="21162"/>
                    <a:pt x="16559" y="21162"/>
                  </a:cubicBezTo>
                  <a:cubicBezTo>
                    <a:pt x="16559" y="21600"/>
                    <a:pt x="16993" y="21600"/>
                    <a:pt x="17341" y="21162"/>
                  </a:cubicBezTo>
                  <a:cubicBezTo>
                    <a:pt x="18514" y="20286"/>
                    <a:pt x="18514" y="20286"/>
                    <a:pt x="18514" y="20286"/>
                  </a:cubicBezTo>
                  <a:cubicBezTo>
                    <a:pt x="18514" y="19849"/>
                    <a:pt x="18514" y="19459"/>
                    <a:pt x="18514" y="19459"/>
                  </a:cubicBezTo>
                  <a:lnTo>
                    <a:pt x="9648" y="7784"/>
                  </a:lnTo>
                  <a:close/>
                  <a:moveTo>
                    <a:pt x="21600" y="3065"/>
                  </a:moveTo>
                  <a:cubicBezTo>
                    <a:pt x="21209" y="2189"/>
                    <a:pt x="21209" y="2627"/>
                    <a:pt x="20818" y="2627"/>
                  </a:cubicBezTo>
                  <a:cubicBezTo>
                    <a:pt x="20818" y="3065"/>
                    <a:pt x="20035" y="3940"/>
                    <a:pt x="20035" y="4330"/>
                  </a:cubicBezTo>
                  <a:cubicBezTo>
                    <a:pt x="19644" y="5205"/>
                    <a:pt x="18905" y="6081"/>
                    <a:pt x="17732" y="5205"/>
                  </a:cubicBezTo>
                  <a:cubicBezTo>
                    <a:pt x="16559" y="3940"/>
                    <a:pt x="16993" y="3503"/>
                    <a:pt x="17341" y="3065"/>
                  </a:cubicBezTo>
                  <a:cubicBezTo>
                    <a:pt x="17341" y="2627"/>
                    <a:pt x="18123" y="1362"/>
                    <a:pt x="18123" y="924"/>
                  </a:cubicBezTo>
                  <a:cubicBezTo>
                    <a:pt x="18514" y="924"/>
                    <a:pt x="18123" y="486"/>
                    <a:pt x="17732" y="486"/>
                  </a:cubicBezTo>
                  <a:cubicBezTo>
                    <a:pt x="17341" y="924"/>
                    <a:pt x="15037" y="1751"/>
                    <a:pt x="14646" y="3503"/>
                  </a:cubicBezTo>
                  <a:cubicBezTo>
                    <a:pt x="14255" y="4767"/>
                    <a:pt x="15037" y="6081"/>
                    <a:pt x="13864" y="7346"/>
                  </a:cubicBezTo>
                  <a:cubicBezTo>
                    <a:pt x="12343" y="9097"/>
                    <a:pt x="12343" y="9097"/>
                    <a:pt x="12343" y="9097"/>
                  </a:cubicBezTo>
                  <a:cubicBezTo>
                    <a:pt x="13864" y="11238"/>
                    <a:pt x="13864" y="11238"/>
                    <a:pt x="13864" y="11238"/>
                  </a:cubicBezTo>
                  <a:cubicBezTo>
                    <a:pt x="15820" y="9097"/>
                    <a:pt x="15820" y="9097"/>
                    <a:pt x="15820" y="9097"/>
                  </a:cubicBezTo>
                  <a:cubicBezTo>
                    <a:pt x="16167" y="8659"/>
                    <a:pt x="16993" y="8222"/>
                    <a:pt x="17732" y="8659"/>
                  </a:cubicBezTo>
                  <a:cubicBezTo>
                    <a:pt x="19644" y="9097"/>
                    <a:pt x="20427" y="8222"/>
                    <a:pt x="21209" y="6957"/>
                  </a:cubicBezTo>
                  <a:cubicBezTo>
                    <a:pt x="21600" y="5643"/>
                    <a:pt x="21600" y="3503"/>
                    <a:pt x="21600" y="3065"/>
                  </a:cubicBezTo>
                  <a:close/>
                  <a:moveTo>
                    <a:pt x="3129" y="19459"/>
                  </a:moveTo>
                  <a:cubicBezTo>
                    <a:pt x="2694" y="19849"/>
                    <a:pt x="2694" y="20286"/>
                    <a:pt x="3129" y="20286"/>
                  </a:cubicBezTo>
                  <a:cubicBezTo>
                    <a:pt x="3868" y="21600"/>
                    <a:pt x="3868" y="21600"/>
                    <a:pt x="3868" y="21600"/>
                  </a:cubicBezTo>
                  <a:cubicBezTo>
                    <a:pt x="4216" y="21600"/>
                    <a:pt x="4650" y="21600"/>
                    <a:pt x="4650" y="21162"/>
                  </a:cubicBezTo>
                  <a:cubicBezTo>
                    <a:pt x="10039" y="15568"/>
                    <a:pt x="10039" y="15568"/>
                    <a:pt x="10039" y="15568"/>
                  </a:cubicBezTo>
                  <a:cubicBezTo>
                    <a:pt x="8475" y="13378"/>
                    <a:pt x="8475" y="13378"/>
                    <a:pt x="8475" y="13378"/>
                  </a:cubicBezTo>
                  <a:lnTo>
                    <a:pt x="3129" y="19459"/>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16" name="Google Shape;516;g32e5771c1e7_0_204"/>
          <p:cNvSpPr txBox="1"/>
          <p:nvPr/>
        </p:nvSpPr>
        <p:spPr>
          <a:xfrm>
            <a:off x="3050600" y="4593500"/>
            <a:ext cx="4319400" cy="2062500"/>
          </a:xfrm>
          <a:prstGeom prst="rect">
            <a:avLst/>
          </a:prstGeom>
          <a:noFill/>
          <a:ln>
            <a:noFill/>
          </a:ln>
        </p:spPr>
        <p:txBody>
          <a:bodyPr anchorCtr="0" anchor="t" bIns="45700" lIns="45700" spcFirstLastPara="1" rIns="45700" wrap="square" tIns="45700">
            <a:spAutoFit/>
          </a:bodyPr>
          <a:lstStyle/>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Power Factor Correction</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Energy Monitoring</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Electric Vehicle Charging System</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Electric Systems</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Common Area And Exterior Lighting (If Applicable)</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Elevators (If Applicable)</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Pumps (If Applicable) </a:t>
            </a:r>
            <a:endParaRPr b="0" i="0" sz="1400" u="none" cap="none" strike="noStrike">
              <a:solidFill>
                <a:srgbClr val="000000"/>
              </a:solidFill>
              <a:latin typeface="Arial"/>
              <a:ea typeface="Arial"/>
              <a:cs typeface="Arial"/>
              <a:sym typeface="Arial"/>
            </a:endParaRPr>
          </a:p>
        </p:txBody>
      </p:sp>
      <p:sp>
        <p:nvSpPr>
          <p:cNvPr id="517" name="Google Shape;517;g32e5771c1e7_0_204"/>
          <p:cNvSpPr txBox="1"/>
          <p:nvPr/>
        </p:nvSpPr>
        <p:spPr>
          <a:xfrm>
            <a:off x="3126808" y="4093442"/>
            <a:ext cx="34035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0E1B47"/>
                </a:solidFill>
                <a:latin typeface="Julius Sans One"/>
                <a:ea typeface="Julius Sans One"/>
                <a:cs typeface="Julius Sans One"/>
                <a:sym typeface="Julius Sans One"/>
              </a:rPr>
              <a:t>BUILDING SERVICES</a:t>
            </a:r>
            <a:endParaRPr b="1" sz="2400">
              <a:solidFill>
                <a:srgbClr val="0E1B47"/>
              </a:solidFill>
              <a:latin typeface="Julius Sans One"/>
              <a:ea typeface="Julius Sans One"/>
              <a:cs typeface="Julius Sans One"/>
              <a:sym typeface="Julius Sans One"/>
            </a:endParaRPr>
          </a:p>
        </p:txBody>
      </p:sp>
      <p:grpSp>
        <p:nvGrpSpPr>
          <p:cNvPr id="518" name="Google Shape;518;g32e5771c1e7_0_204"/>
          <p:cNvGrpSpPr/>
          <p:nvPr/>
        </p:nvGrpSpPr>
        <p:grpSpPr>
          <a:xfrm>
            <a:off x="6541841" y="3909992"/>
            <a:ext cx="828300" cy="828600"/>
            <a:chOff x="3008066" y="3841067"/>
            <a:chExt cx="828300" cy="828600"/>
          </a:xfrm>
        </p:grpSpPr>
        <p:sp>
          <p:nvSpPr>
            <p:cNvPr id="519" name="Google Shape;519;g32e5771c1e7_0_204"/>
            <p:cNvSpPr/>
            <p:nvPr/>
          </p:nvSpPr>
          <p:spPr>
            <a:xfrm>
              <a:off x="3008066" y="3841067"/>
              <a:ext cx="828300" cy="828600"/>
            </a:xfrm>
            <a:prstGeom prst="ellipse">
              <a:avLst/>
            </a:prstGeom>
            <a:solidFill>
              <a:srgbClr val="E6DED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descr="Lightbulb with solid fill" id="520" name="Google Shape;520;g32e5771c1e7_0_204"/>
            <p:cNvPicPr preferRelativeResize="0"/>
            <p:nvPr/>
          </p:nvPicPr>
          <p:blipFill rotWithShape="1">
            <a:blip r:embed="rId4">
              <a:alphaModFix/>
            </a:blip>
            <a:srcRect b="0" l="0" r="0" t="0"/>
            <a:stretch/>
          </p:blipFill>
          <p:spPr>
            <a:xfrm>
              <a:off x="3085590" y="3918741"/>
              <a:ext cx="673269" cy="673269"/>
            </a:xfrm>
            <a:prstGeom prst="rect">
              <a:avLst/>
            </a:prstGeom>
            <a:noFill/>
            <a:ln>
              <a:noFill/>
            </a:ln>
          </p:spPr>
        </p:pic>
      </p:grpSp>
      <p:sp>
        <p:nvSpPr>
          <p:cNvPr id="521" name="Google Shape;521;g32e5771c1e7_0_204"/>
          <p:cNvSpPr txBox="1"/>
          <p:nvPr/>
        </p:nvSpPr>
        <p:spPr>
          <a:xfrm>
            <a:off x="8380180" y="4813415"/>
            <a:ext cx="3195300" cy="585000"/>
          </a:xfrm>
          <a:prstGeom prst="rect">
            <a:avLst/>
          </a:prstGeom>
          <a:noFill/>
          <a:ln>
            <a:noFill/>
          </a:ln>
        </p:spPr>
        <p:txBody>
          <a:bodyPr anchorCtr="0" anchor="t" bIns="45700" lIns="45700" spcFirstLastPara="1" rIns="45700" wrap="square" tIns="45700">
            <a:spAutoFit/>
          </a:bodyPr>
          <a:lstStyle/>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Solar Water Heating</a:t>
            </a:r>
            <a:endParaRPr sz="1600">
              <a:solidFill>
                <a:srgbClr val="3B3838"/>
              </a:solidFill>
              <a:latin typeface="Source Sans Pro"/>
              <a:ea typeface="Source Sans Pro"/>
              <a:cs typeface="Source Sans Pro"/>
              <a:sym typeface="Source Sans Pro"/>
            </a:endParaRPr>
          </a:p>
          <a:p>
            <a:pPr indent="-330200" lvl="0" marL="457200" marR="0" rtl="0" algn="just">
              <a:lnSpc>
                <a:spcPct val="100000"/>
              </a:lnSpc>
              <a:spcBef>
                <a:spcPts val="0"/>
              </a:spcBef>
              <a:spcAft>
                <a:spcPts val="0"/>
              </a:spcAft>
              <a:buClr>
                <a:srgbClr val="3B3838"/>
              </a:buClr>
              <a:buSzPts val="1600"/>
              <a:buFont typeface="Source Sans Pro"/>
              <a:buChar char="●"/>
            </a:pPr>
            <a:r>
              <a:rPr lang="en-US" sz="1600">
                <a:solidFill>
                  <a:srgbClr val="3B3838"/>
                </a:solidFill>
                <a:latin typeface="Source Sans Pro"/>
                <a:ea typeface="Source Sans Pro"/>
                <a:cs typeface="Source Sans Pro"/>
                <a:sym typeface="Source Sans Pro"/>
              </a:rPr>
              <a:t>Solar </a:t>
            </a:r>
            <a:r>
              <a:rPr lang="en-US" sz="1600">
                <a:solidFill>
                  <a:srgbClr val="3B3838"/>
                </a:solidFill>
                <a:latin typeface="Source Sans Pro"/>
                <a:ea typeface="Source Sans Pro"/>
                <a:cs typeface="Source Sans Pro"/>
                <a:sym typeface="Source Sans Pro"/>
              </a:rPr>
              <a:t>Photovoltaic</a:t>
            </a:r>
            <a:endParaRPr b="0" i="0" sz="1400" u="none" cap="none" strike="noStrike">
              <a:solidFill>
                <a:srgbClr val="3B3838"/>
              </a:solidFill>
              <a:latin typeface="Arial"/>
              <a:ea typeface="Arial"/>
              <a:cs typeface="Arial"/>
              <a:sym typeface="Arial"/>
            </a:endParaRPr>
          </a:p>
        </p:txBody>
      </p:sp>
      <p:sp>
        <p:nvSpPr>
          <p:cNvPr id="522" name="Google Shape;522;g32e5771c1e7_0_204"/>
          <p:cNvSpPr txBox="1"/>
          <p:nvPr/>
        </p:nvSpPr>
        <p:spPr>
          <a:xfrm>
            <a:off x="8257625" y="3983900"/>
            <a:ext cx="2909700" cy="831000"/>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000000"/>
              </a:buClr>
              <a:buSzPts val="2400"/>
              <a:buFont typeface="Arial"/>
              <a:buNone/>
            </a:pPr>
            <a:r>
              <a:rPr b="1" lang="en-US" sz="2400">
                <a:solidFill>
                  <a:srgbClr val="0E1B47"/>
                </a:solidFill>
                <a:latin typeface="Julius Sans One"/>
                <a:ea typeface="Julius Sans One"/>
                <a:cs typeface="Julius Sans One"/>
                <a:sym typeface="Julius Sans One"/>
              </a:rPr>
              <a:t>RENEWABLE ENERGY SYSTEMS</a:t>
            </a:r>
            <a:endParaRPr b="0" i="0" sz="2400" u="none" cap="none" strike="noStrike">
              <a:solidFill>
                <a:srgbClr val="262626"/>
              </a:solidFill>
              <a:latin typeface="Julius Sans One"/>
              <a:ea typeface="Julius Sans One"/>
              <a:cs typeface="Julius Sans One"/>
              <a:sym typeface="Julius Sans One"/>
            </a:endParaRPr>
          </a:p>
        </p:txBody>
      </p:sp>
      <p:grpSp>
        <p:nvGrpSpPr>
          <p:cNvPr id="523" name="Google Shape;523;g32e5771c1e7_0_204"/>
          <p:cNvGrpSpPr/>
          <p:nvPr/>
        </p:nvGrpSpPr>
        <p:grpSpPr>
          <a:xfrm>
            <a:off x="11204366" y="3933317"/>
            <a:ext cx="828300" cy="828600"/>
            <a:chOff x="8087091" y="4670867"/>
            <a:chExt cx="828300" cy="828600"/>
          </a:xfrm>
        </p:grpSpPr>
        <p:sp>
          <p:nvSpPr>
            <p:cNvPr id="524" name="Google Shape;524;g32e5771c1e7_0_204"/>
            <p:cNvSpPr/>
            <p:nvPr/>
          </p:nvSpPr>
          <p:spPr>
            <a:xfrm>
              <a:off x="8087091" y="4670867"/>
              <a:ext cx="828300" cy="828600"/>
            </a:xfrm>
            <a:prstGeom prst="ellipse">
              <a:avLst/>
            </a:prstGeom>
            <a:solidFill>
              <a:srgbClr val="E6DED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descr="Sun with solid fill" id="525" name="Google Shape;525;g32e5771c1e7_0_204"/>
            <p:cNvPicPr preferRelativeResize="0"/>
            <p:nvPr/>
          </p:nvPicPr>
          <p:blipFill rotWithShape="1">
            <a:blip r:embed="rId5">
              <a:alphaModFix/>
            </a:blip>
            <a:srcRect b="0" l="0" r="0" t="0"/>
            <a:stretch/>
          </p:blipFill>
          <p:spPr>
            <a:xfrm>
              <a:off x="8164618" y="4748539"/>
              <a:ext cx="673269" cy="673269"/>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pic>
        <p:nvPicPr>
          <p:cNvPr descr="gbpn-logo_white.png" id="1010" name="Google Shape;1010;p30"/>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1011" name="Google Shape;1011;p30"/>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012" name="Google Shape;1012;p30"/>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graphicFrame>
        <p:nvGraphicFramePr>
          <p:cNvPr id="1013" name="Google Shape;1013;p30"/>
          <p:cNvGraphicFramePr/>
          <p:nvPr/>
        </p:nvGraphicFramePr>
        <p:xfrm>
          <a:off x="473324" y="2663742"/>
          <a:ext cx="3000000" cy="3000000"/>
        </p:xfrm>
        <a:graphic>
          <a:graphicData uri="http://schemas.openxmlformats.org/drawingml/2006/table">
            <a:tbl>
              <a:tblPr>
                <a:noFill/>
                <a:tableStyleId>{991C5D08-FA97-4C84-B4A8-250404695844}</a:tableStyleId>
              </a:tblPr>
              <a:tblGrid>
                <a:gridCol w="9148900"/>
                <a:gridCol w="2030425"/>
              </a:tblGrid>
              <a:tr h="354375">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Provisions</a:t>
                      </a:r>
                      <a:endParaRPr sz="16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Incremental Points</a:t>
                      </a:r>
                      <a:endParaRPr sz="16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502025">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Installation of BEE 5-star rated pumps</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5</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59475">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Installation of a hydro-pneumatic system for water pumping having minimum mechanical efficiency of 70%</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3</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014" name="Google Shape;1014;p30"/>
          <p:cNvSpPr/>
          <p:nvPr/>
        </p:nvSpPr>
        <p:spPr>
          <a:xfrm>
            <a:off x="4665501" y="2253455"/>
            <a:ext cx="3574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Table – 20:  Points for Pumps</a:t>
            </a:r>
            <a:endParaRPr i="0" sz="1600" u="none" cap="none" strike="noStrike">
              <a:solidFill>
                <a:srgbClr val="000000"/>
              </a:solidFill>
              <a:latin typeface="Source Sans Pro"/>
              <a:ea typeface="Source Sans Pro"/>
              <a:cs typeface="Source Sans Pro"/>
              <a:sym typeface="Source Sans Pro"/>
            </a:endParaRPr>
          </a:p>
        </p:txBody>
      </p:sp>
      <p:sp>
        <p:nvSpPr>
          <p:cNvPr id="1015" name="Google Shape;1015;p30"/>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1016" name="Google Shape;1016;p30"/>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.2.</a:t>
            </a:r>
            <a:r>
              <a:rPr lang="en-US" sz="2400">
                <a:solidFill>
                  <a:srgbClr val="262626"/>
                </a:solidFill>
                <a:latin typeface="Archivo Narrow"/>
                <a:ea typeface="Archivo Narrow"/>
                <a:cs typeface="Archivo Narrow"/>
                <a:sym typeface="Archivo Narrow"/>
              </a:rPr>
              <a:t>3</a:t>
            </a:r>
            <a:r>
              <a:rPr lang="en-US" sz="2400">
                <a:solidFill>
                  <a:srgbClr val="262626"/>
                </a:solidFill>
                <a:latin typeface="Archivo Narrow"/>
                <a:ea typeface="Archivo Narrow"/>
                <a:cs typeface="Archivo Narrow"/>
                <a:sym typeface="Archivo Narrow"/>
              </a:rPr>
              <a:t> Pumps (If Applicable)</a:t>
            </a:r>
            <a:endParaRPr i="0" sz="2400" u="none" cap="none" strike="noStrike">
              <a:solidFill>
                <a:srgbClr val="000000"/>
              </a:solidFill>
              <a:latin typeface="Archivo Narrow"/>
              <a:ea typeface="Archivo Narrow"/>
              <a:cs typeface="Archivo Narrow"/>
              <a:sym typeface="Archivo Narrow"/>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descr="Logo, icon&#10;&#10;Description automatically generated" id="1021" name="Google Shape;1021;p31"/>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022" name="Google Shape;1022;p31"/>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1023" name="Google Shape;1023;p31"/>
          <p:cNvSpPr txBox="1"/>
          <p:nvPr/>
        </p:nvSpPr>
        <p:spPr>
          <a:xfrm>
            <a:off x="473325" y="1910600"/>
            <a:ext cx="11124000" cy="1367400"/>
          </a:xfrm>
          <a:prstGeom prst="rect">
            <a:avLst/>
          </a:prstGeom>
          <a:noFill/>
          <a:ln>
            <a:noFill/>
          </a:ln>
        </p:spPr>
        <p:txBody>
          <a:bodyPr anchorCtr="0" anchor="t" bIns="0" lIns="0" spcFirstLastPara="1" rIns="0" wrap="square" tIns="12700">
            <a:spAutoFit/>
          </a:bodyPr>
          <a:lstStyle/>
          <a:p>
            <a:pPr indent="-330200" lvl="0" marL="457200" marR="0" rtl="0" algn="just">
              <a:lnSpc>
                <a:spcPct val="15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Power transformers of the proper ratings and design must be selected to satisfy the minimum acceptable efficiency at 50% and full load rating. The permissible loss shall not exceed the values listed in </a:t>
            </a:r>
            <a:r>
              <a:rPr b="1" i="0" lang="en-US" sz="1600" u="none" cap="none" strike="noStrike">
                <a:solidFill>
                  <a:schemeClr val="dk1"/>
                </a:solidFill>
                <a:latin typeface="Source Sans Pro"/>
                <a:ea typeface="Source Sans Pro"/>
                <a:cs typeface="Source Sans Pro"/>
                <a:sym typeface="Source Sans Pro"/>
              </a:rPr>
              <a:t>Table A for dry type transformers and BEE 4-star rating in Table B for oil type transformers</a:t>
            </a:r>
            <a:r>
              <a:rPr i="0" lang="en-US" sz="1600" u="none" cap="none" strike="noStrike">
                <a:solidFill>
                  <a:schemeClr val="dk1"/>
                </a:solidFill>
                <a:latin typeface="Source Sans Pro"/>
                <a:ea typeface="Source Sans Pro"/>
                <a:cs typeface="Source Sans Pro"/>
                <a:sym typeface="Source Sans Pro"/>
              </a:rPr>
              <a:t>.</a:t>
            </a:r>
            <a:endParaRPr i="0" sz="14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All measurements of losses shall be carried out by </a:t>
            </a:r>
            <a:r>
              <a:rPr b="1" i="0" lang="en-US" sz="1600" u="none" cap="none" strike="noStrike">
                <a:solidFill>
                  <a:schemeClr val="dk1"/>
                </a:solidFill>
                <a:latin typeface="Source Sans Pro"/>
                <a:ea typeface="Source Sans Pro"/>
                <a:cs typeface="Source Sans Pro"/>
                <a:sym typeface="Source Sans Pro"/>
              </a:rPr>
              <a:t>calibrated digital meters of class 0.5 or better accuracy.</a:t>
            </a:r>
            <a:endParaRPr i="0" sz="1400" u="none" cap="none" strike="noStrike">
              <a:solidFill>
                <a:schemeClr val="dk1"/>
              </a:solidFill>
              <a:latin typeface="Source Sans Pro"/>
              <a:ea typeface="Source Sans Pro"/>
              <a:cs typeface="Source Sans Pro"/>
              <a:sym typeface="Source Sans Pro"/>
            </a:endParaRPr>
          </a:p>
        </p:txBody>
      </p:sp>
      <p:pic>
        <p:nvPicPr>
          <p:cNvPr descr="132 Kv Three Phase Oil Type Power Distribution Transformers at best price  in New Delhi" id="1024" name="Google Shape;1024;p31"/>
          <p:cNvPicPr preferRelativeResize="0"/>
          <p:nvPr/>
        </p:nvPicPr>
        <p:blipFill rotWithShape="1">
          <a:blip r:embed="rId5">
            <a:alphaModFix/>
          </a:blip>
          <a:srcRect b="0" l="0" r="0" t="0"/>
          <a:stretch/>
        </p:blipFill>
        <p:spPr>
          <a:xfrm>
            <a:off x="2992827" y="3547503"/>
            <a:ext cx="2347202" cy="2347202"/>
          </a:xfrm>
          <a:prstGeom prst="rect">
            <a:avLst/>
          </a:prstGeom>
          <a:noFill/>
          <a:ln>
            <a:noFill/>
          </a:ln>
        </p:spPr>
      </p:pic>
      <p:pic>
        <p:nvPicPr>
          <p:cNvPr descr="Dry type transformers" id="1025" name="Google Shape;1025;p31"/>
          <p:cNvPicPr preferRelativeResize="0"/>
          <p:nvPr/>
        </p:nvPicPr>
        <p:blipFill rotWithShape="1">
          <a:blip r:embed="rId6">
            <a:alphaModFix/>
          </a:blip>
          <a:srcRect b="0" l="12930" r="18928" t="0"/>
          <a:stretch/>
        </p:blipFill>
        <p:spPr>
          <a:xfrm>
            <a:off x="5733970" y="3787101"/>
            <a:ext cx="1981856" cy="2103935"/>
          </a:xfrm>
          <a:prstGeom prst="rect">
            <a:avLst/>
          </a:prstGeom>
          <a:noFill/>
          <a:ln>
            <a:noFill/>
          </a:ln>
        </p:spPr>
      </p:pic>
      <p:sp>
        <p:nvSpPr>
          <p:cNvPr id="1026" name="Google Shape;1026;p31"/>
          <p:cNvSpPr txBox="1"/>
          <p:nvPr/>
        </p:nvSpPr>
        <p:spPr>
          <a:xfrm>
            <a:off x="3145729" y="5819806"/>
            <a:ext cx="2041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chemeClr val="dk1"/>
                </a:solidFill>
                <a:latin typeface="Source Sans Pro"/>
                <a:ea typeface="Source Sans Pro"/>
                <a:cs typeface="Source Sans Pro"/>
                <a:sym typeface="Source Sans Pro"/>
              </a:rPr>
              <a:t>Dry type transformers </a:t>
            </a:r>
            <a:endParaRPr i="0" sz="1400" u="none" cap="none" strike="noStrike">
              <a:solidFill>
                <a:srgbClr val="000000"/>
              </a:solidFill>
              <a:latin typeface="Source Sans Pro"/>
              <a:ea typeface="Source Sans Pro"/>
              <a:cs typeface="Source Sans Pro"/>
              <a:sym typeface="Source Sans Pro"/>
            </a:endParaRPr>
          </a:p>
        </p:txBody>
      </p:sp>
      <p:sp>
        <p:nvSpPr>
          <p:cNvPr id="1027" name="Google Shape;1027;p31"/>
          <p:cNvSpPr txBox="1"/>
          <p:nvPr/>
        </p:nvSpPr>
        <p:spPr>
          <a:xfrm>
            <a:off x="5733970" y="5819806"/>
            <a:ext cx="2041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chemeClr val="dk1"/>
                </a:solidFill>
                <a:latin typeface="Source Sans Pro"/>
                <a:ea typeface="Source Sans Pro"/>
                <a:cs typeface="Source Sans Pro"/>
                <a:sym typeface="Source Sans Pro"/>
              </a:rPr>
              <a:t>Oil type transformers </a:t>
            </a:r>
            <a:endParaRPr i="0" sz="1400" u="none" cap="none" strike="noStrike">
              <a:solidFill>
                <a:srgbClr val="000000"/>
              </a:solidFill>
              <a:latin typeface="Source Sans Pro"/>
              <a:ea typeface="Source Sans Pro"/>
              <a:cs typeface="Source Sans Pro"/>
              <a:sym typeface="Source Sans Pro"/>
            </a:endParaRPr>
          </a:p>
        </p:txBody>
      </p:sp>
      <p:sp>
        <p:nvSpPr>
          <p:cNvPr id="1028" name="Google Shape;1028;p31"/>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1029" name="Google Shape;1029;p31"/>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5.2.2.</a:t>
            </a:r>
            <a:r>
              <a:rPr lang="en-US" sz="2400">
                <a:solidFill>
                  <a:srgbClr val="262626"/>
                </a:solidFill>
                <a:latin typeface="Archivo Narrow"/>
                <a:ea typeface="Archivo Narrow"/>
                <a:cs typeface="Archivo Narrow"/>
                <a:sym typeface="Archivo Narrow"/>
              </a:rPr>
              <a:t>8</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 Electrical Systems (If Applicable)</a:t>
            </a:r>
            <a:endParaRPr i="0" sz="2400" u="none" cap="none" strike="noStrike">
              <a:solidFill>
                <a:srgbClr val="000000"/>
              </a:solidFill>
              <a:latin typeface="Archivo Narrow"/>
              <a:ea typeface="Archivo Narrow"/>
              <a:cs typeface="Archivo Narrow"/>
              <a:sym typeface="Archivo Narrow"/>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grpSp>
        <p:nvGrpSpPr>
          <p:cNvPr id="1034" name="Google Shape;1034;p32"/>
          <p:cNvGrpSpPr/>
          <p:nvPr/>
        </p:nvGrpSpPr>
        <p:grpSpPr>
          <a:xfrm>
            <a:off x="455643" y="778188"/>
            <a:ext cx="5600194" cy="2444979"/>
            <a:chOff x="848553" y="425157"/>
            <a:chExt cx="5600194" cy="2444979"/>
          </a:xfrm>
        </p:grpSpPr>
        <p:sp>
          <p:nvSpPr>
            <p:cNvPr id="1035" name="Google Shape;1035;p32"/>
            <p:cNvSpPr/>
            <p:nvPr/>
          </p:nvSpPr>
          <p:spPr>
            <a:xfrm>
              <a:off x="2168885" y="1302029"/>
              <a:ext cx="2555340" cy="345697"/>
            </a:xfrm>
            <a:prstGeom prst="roundRect">
              <a:avLst>
                <a:gd fmla="val 16667" name="adj"/>
              </a:avLst>
            </a:prstGeom>
            <a:solidFill>
              <a:srgbClr val="91CCC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32"/>
            <p:cNvSpPr txBox="1"/>
            <p:nvPr/>
          </p:nvSpPr>
          <p:spPr>
            <a:xfrm>
              <a:off x="2185761" y="1318905"/>
              <a:ext cx="2521588" cy="311945"/>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400"/>
                <a:buFont typeface="Arial"/>
                <a:buNone/>
              </a:pPr>
              <a:r>
                <a:rPr b="1" i="0" lang="en-US" sz="1400" u="none" cap="none" strike="noStrike">
                  <a:solidFill>
                    <a:schemeClr val="lt1"/>
                  </a:solidFill>
                  <a:latin typeface="Source Sans Pro"/>
                  <a:ea typeface="Source Sans Pro"/>
                  <a:cs typeface="Source Sans Pro"/>
                  <a:sym typeface="Source Sans Pro"/>
                </a:rPr>
                <a:t>Dry Type Transformers</a:t>
              </a:r>
              <a:endParaRPr i="0" sz="1400" u="none" cap="none" strike="noStrike">
                <a:solidFill>
                  <a:schemeClr val="lt1"/>
                </a:solidFill>
                <a:latin typeface="Source Sans Pro"/>
                <a:ea typeface="Source Sans Pro"/>
                <a:cs typeface="Source Sans Pro"/>
                <a:sym typeface="Source Sans Pro"/>
              </a:endParaRPr>
            </a:p>
          </p:txBody>
        </p:sp>
        <p:sp>
          <p:nvSpPr>
            <p:cNvPr id="1037" name="Google Shape;1037;p32"/>
            <p:cNvSpPr/>
            <p:nvPr/>
          </p:nvSpPr>
          <p:spPr>
            <a:xfrm rot="-5261211">
              <a:off x="3356040" y="1200515"/>
              <a:ext cx="203194" cy="0"/>
            </a:xfrm>
            <a:custGeom>
              <a:rect b="b" l="l" r="r" t="t"/>
              <a:pathLst>
                <a:path extrusionOk="0" h="120000" w="120000">
                  <a:moveTo>
                    <a:pt x="0" y="0"/>
                  </a:moveTo>
                  <a:lnTo>
                    <a:pt x="120000" y="0"/>
                  </a:lnTo>
                </a:path>
              </a:pathLst>
            </a:custGeom>
            <a:noFill/>
            <a:ln cap="flat" cmpd="sng" w="25400">
              <a:solidFill>
                <a:schemeClr val="accent4"/>
              </a:solidFill>
              <a:prstDash val="solid"/>
              <a:round/>
              <a:headEnd len="sm" w="sm" type="none"/>
              <a:tailEnd len="sm" w="sm" type="none"/>
            </a:ln>
          </p:spPr>
        </p:sp>
        <p:sp>
          <p:nvSpPr>
            <p:cNvPr id="1038" name="Google Shape;1038;p32"/>
            <p:cNvSpPr/>
            <p:nvPr/>
          </p:nvSpPr>
          <p:spPr>
            <a:xfrm>
              <a:off x="1866906" y="425157"/>
              <a:ext cx="3216882" cy="673843"/>
            </a:xfrm>
            <a:prstGeom prst="roundRect">
              <a:avLst>
                <a:gd fmla="val 16667" name="adj"/>
              </a:avLst>
            </a:prstGeom>
            <a:solidFill>
              <a:srgbClr val="80C3C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32"/>
            <p:cNvSpPr txBox="1"/>
            <p:nvPr/>
          </p:nvSpPr>
          <p:spPr>
            <a:xfrm>
              <a:off x="1899800" y="458051"/>
              <a:ext cx="3151094" cy="608055"/>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600"/>
                <a:buFont typeface="Noto Sans Symbols"/>
                <a:buNone/>
              </a:pPr>
              <a:r>
                <a:rPr i="0" lang="en-US" sz="1400" u="none" cap="none" strike="noStrike">
                  <a:solidFill>
                    <a:schemeClr val="lt1"/>
                  </a:solidFill>
                  <a:latin typeface="Source Sans Pro"/>
                  <a:ea typeface="Source Sans Pro"/>
                  <a:cs typeface="Source Sans Pro"/>
                  <a:sym typeface="Source Sans Pro"/>
                </a:rPr>
                <a:t>A dry-type transformer </a:t>
              </a:r>
              <a:r>
                <a:rPr b="1" i="0" lang="en-US" sz="1400" u="none" cap="none" strike="noStrike">
                  <a:solidFill>
                    <a:schemeClr val="lt1"/>
                  </a:solidFill>
                  <a:latin typeface="Source Sans Pro"/>
                  <a:ea typeface="Source Sans Pro"/>
                  <a:cs typeface="Source Sans Pro"/>
                  <a:sym typeface="Source Sans Pro"/>
                </a:rPr>
                <a:t>does not have any rotating parts</a:t>
              </a:r>
              <a:endParaRPr i="0" sz="1400" u="none" cap="none" strike="noStrike">
                <a:solidFill>
                  <a:schemeClr val="lt1"/>
                </a:solidFill>
                <a:latin typeface="Source Sans Pro"/>
                <a:ea typeface="Source Sans Pro"/>
                <a:cs typeface="Source Sans Pro"/>
                <a:sym typeface="Source Sans Pro"/>
              </a:endParaRPr>
            </a:p>
          </p:txBody>
        </p:sp>
        <p:sp>
          <p:nvSpPr>
            <p:cNvPr id="1040" name="Google Shape;1040;p32"/>
            <p:cNvSpPr/>
            <p:nvPr/>
          </p:nvSpPr>
          <p:spPr>
            <a:xfrm rot="1956671">
              <a:off x="3649576" y="1877238"/>
              <a:ext cx="851721" cy="0"/>
            </a:xfrm>
            <a:custGeom>
              <a:rect b="b" l="l" r="r" t="t"/>
              <a:pathLst>
                <a:path extrusionOk="0" h="120000" w="120000">
                  <a:moveTo>
                    <a:pt x="0" y="0"/>
                  </a:moveTo>
                  <a:lnTo>
                    <a:pt x="120000" y="0"/>
                  </a:lnTo>
                </a:path>
              </a:pathLst>
            </a:custGeom>
            <a:noFill/>
            <a:ln cap="flat" cmpd="sng" w="25400">
              <a:solidFill>
                <a:schemeClr val="accent4"/>
              </a:solidFill>
              <a:prstDash val="solid"/>
              <a:round/>
              <a:headEnd len="sm" w="sm" type="none"/>
              <a:tailEnd len="sm" w="sm" type="none"/>
            </a:ln>
          </p:spPr>
        </p:sp>
        <p:sp>
          <p:nvSpPr>
            <p:cNvPr id="1041" name="Google Shape;1041;p32"/>
            <p:cNvSpPr/>
            <p:nvPr/>
          </p:nvSpPr>
          <p:spPr>
            <a:xfrm>
              <a:off x="3612722" y="2106749"/>
              <a:ext cx="2836025" cy="763379"/>
            </a:xfrm>
            <a:prstGeom prst="roundRect">
              <a:avLst>
                <a:gd fmla="val 16667" name="adj"/>
              </a:avLst>
            </a:prstGeom>
            <a:solidFill>
              <a:srgbClr val="71BCB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32"/>
            <p:cNvSpPr txBox="1"/>
            <p:nvPr/>
          </p:nvSpPr>
          <p:spPr>
            <a:xfrm>
              <a:off x="3649987" y="2144014"/>
              <a:ext cx="2761495" cy="688849"/>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600"/>
                <a:buFont typeface="Noto Sans Symbols"/>
                <a:buNone/>
              </a:pPr>
              <a:r>
                <a:rPr i="0" lang="en-US" sz="1400" u="none" cap="none" strike="noStrike">
                  <a:solidFill>
                    <a:schemeClr val="lt1"/>
                  </a:solidFill>
                  <a:latin typeface="Source Sans Pro"/>
                  <a:ea typeface="Source Sans Pro"/>
                  <a:cs typeface="Source Sans Pro"/>
                  <a:sym typeface="Source Sans Pro"/>
                </a:rPr>
                <a:t>it is a motionless device that </a:t>
              </a:r>
              <a:r>
                <a:rPr b="1" i="0" lang="en-US" sz="1400" u="none" cap="none" strike="noStrike">
                  <a:solidFill>
                    <a:schemeClr val="lt1"/>
                  </a:solidFill>
                  <a:latin typeface="Source Sans Pro"/>
                  <a:ea typeface="Source Sans Pro"/>
                  <a:cs typeface="Source Sans Pro"/>
                  <a:sym typeface="Source Sans Pro"/>
                </a:rPr>
                <a:t>utilizes eco-friendly temperature </a:t>
              </a:r>
              <a:r>
                <a:rPr i="0" lang="en-US" sz="1400" u="none" cap="none" strike="noStrike">
                  <a:solidFill>
                    <a:schemeClr val="lt1"/>
                  </a:solidFill>
                  <a:latin typeface="Source Sans Pro"/>
                  <a:ea typeface="Source Sans Pro"/>
                  <a:cs typeface="Source Sans Pro"/>
                  <a:sym typeface="Source Sans Pro"/>
                </a:rPr>
                <a:t>insulation systems </a:t>
              </a:r>
              <a:endParaRPr i="0" sz="1400" u="none" cap="none" strike="noStrike">
                <a:solidFill>
                  <a:schemeClr val="lt1"/>
                </a:solidFill>
                <a:latin typeface="Source Sans Pro"/>
                <a:ea typeface="Source Sans Pro"/>
                <a:cs typeface="Source Sans Pro"/>
                <a:sym typeface="Source Sans Pro"/>
              </a:endParaRPr>
            </a:p>
          </p:txBody>
        </p:sp>
        <p:sp>
          <p:nvSpPr>
            <p:cNvPr id="1043" name="Google Shape;1043;p32"/>
            <p:cNvSpPr/>
            <p:nvPr/>
          </p:nvSpPr>
          <p:spPr>
            <a:xfrm rot="8557287">
              <a:off x="2541811" y="1877242"/>
              <a:ext cx="756130" cy="0"/>
            </a:xfrm>
            <a:custGeom>
              <a:rect b="b" l="l" r="r" t="t"/>
              <a:pathLst>
                <a:path extrusionOk="0" h="120000" w="120000">
                  <a:moveTo>
                    <a:pt x="0" y="0"/>
                  </a:moveTo>
                  <a:lnTo>
                    <a:pt x="120000" y="0"/>
                  </a:lnTo>
                </a:path>
              </a:pathLst>
            </a:custGeom>
            <a:noFill/>
            <a:ln cap="flat" cmpd="sng" w="25400">
              <a:solidFill>
                <a:schemeClr val="accent4"/>
              </a:solidFill>
              <a:prstDash val="solid"/>
              <a:round/>
              <a:headEnd len="sm" w="sm" type="none"/>
              <a:tailEnd len="sm" w="sm" type="none"/>
            </a:ln>
          </p:spPr>
        </p:sp>
        <p:sp>
          <p:nvSpPr>
            <p:cNvPr id="1044" name="Google Shape;1044;p32"/>
            <p:cNvSpPr/>
            <p:nvPr/>
          </p:nvSpPr>
          <p:spPr>
            <a:xfrm>
              <a:off x="848553" y="2106757"/>
              <a:ext cx="2542558" cy="763379"/>
            </a:xfrm>
            <a:prstGeom prst="roundRect">
              <a:avLst>
                <a:gd fmla="val 16667" name="adj"/>
              </a:avLst>
            </a:prstGeom>
            <a:solidFill>
              <a:srgbClr val="61B5B8"/>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32"/>
            <p:cNvSpPr txBox="1"/>
            <p:nvPr/>
          </p:nvSpPr>
          <p:spPr>
            <a:xfrm>
              <a:off x="885818" y="2144022"/>
              <a:ext cx="2468028" cy="688849"/>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600"/>
                <a:buFont typeface="Noto Sans Symbols"/>
                <a:buNone/>
              </a:pPr>
              <a:r>
                <a:rPr i="0" lang="en-US" sz="1400" u="none" cap="none" strike="noStrike">
                  <a:solidFill>
                    <a:schemeClr val="lt1"/>
                  </a:solidFill>
                  <a:latin typeface="Source Sans Pro"/>
                  <a:ea typeface="Source Sans Pro"/>
                  <a:cs typeface="Source Sans Pro"/>
                  <a:sym typeface="Source Sans Pro"/>
                </a:rPr>
                <a:t>This type of transformer is also named as “</a:t>
              </a:r>
              <a:r>
                <a:rPr b="1" i="0" lang="en-US" sz="1400" u="none" cap="none" strike="noStrike">
                  <a:solidFill>
                    <a:schemeClr val="lt1"/>
                  </a:solidFill>
                  <a:latin typeface="Source Sans Pro"/>
                  <a:ea typeface="Source Sans Pro"/>
                  <a:cs typeface="Source Sans Pro"/>
                  <a:sym typeface="Source Sans Pro"/>
                </a:rPr>
                <a:t>cast resin type transformers” </a:t>
              </a:r>
              <a:endParaRPr i="0" sz="1400" u="none" cap="none" strike="noStrike">
                <a:solidFill>
                  <a:schemeClr val="lt1"/>
                </a:solidFill>
                <a:latin typeface="Source Sans Pro"/>
                <a:ea typeface="Source Sans Pro"/>
                <a:cs typeface="Source Sans Pro"/>
                <a:sym typeface="Source Sans Pro"/>
              </a:endParaRPr>
            </a:p>
          </p:txBody>
        </p:sp>
      </p:grpSp>
      <p:grpSp>
        <p:nvGrpSpPr>
          <p:cNvPr id="1046" name="Google Shape;1046;p32"/>
          <p:cNvGrpSpPr/>
          <p:nvPr/>
        </p:nvGrpSpPr>
        <p:grpSpPr>
          <a:xfrm>
            <a:off x="6864415" y="689398"/>
            <a:ext cx="4813427" cy="2521230"/>
            <a:chOff x="909829" y="608529"/>
            <a:chExt cx="4813427" cy="2521230"/>
          </a:xfrm>
        </p:grpSpPr>
        <p:sp>
          <p:nvSpPr>
            <p:cNvPr id="1047" name="Google Shape;1047;p32"/>
            <p:cNvSpPr/>
            <p:nvPr/>
          </p:nvSpPr>
          <p:spPr>
            <a:xfrm>
              <a:off x="1964162" y="1552374"/>
              <a:ext cx="2361104" cy="338672"/>
            </a:xfrm>
            <a:prstGeom prst="roundRect">
              <a:avLst>
                <a:gd fmla="val 16667" name="adj"/>
              </a:avLst>
            </a:prstGeom>
            <a:solidFill>
              <a:srgbClr val="91CCC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32"/>
            <p:cNvSpPr txBox="1"/>
            <p:nvPr/>
          </p:nvSpPr>
          <p:spPr>
            <a:xfrm>
              <a:off x="1980695" y="1568907"/>
              <a:ext cx="2328038" cy="305606"/>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400"/>
                <a:buFont typeface="Arial"/>
                <a:buNone/>
              </a:pPr>
              <a:r>
                <a:rPr b="1" i="0" lang="en-US" sz="1400" u="none" cap="none" strike="noStrike">
                  <a:solidFill>
                    <a:schemeClr val="lt1"/>
                  </a:solidFill>
                  <a:latin typeface="Source Sans Pro"/>
                  <a:ea typeface="Source Sans Pro"/>
                  <a:cs typeface="Source Sans Pro"/>
                  <a:sym typeface="Source Sans Pro"/>
                </a:rPr>
                <a:t>Oil Type Transformers</a:t>
              </a:r>
              <a:endParaRPr i="0" sz="1400" u="none" cap="none" strike="noStrike">
                <a:solidFill>
                  <a:schemeClr val="lt1"/>
                </a:solidFill>
                <a:latin typeface="Source Sans Pro"/>
                <a:ea typeface="Source Sans Pro"/>
                <a:cs typeface="Source Sans Pro"/>
                <a:sym typeface="Source Sans Pro"/>
              </a:endParaRPr>
            </a:p>
          </p:txBody>
        </p:sp>
        <p:sp>
          <p:nvSpPr>
            <p:cNvPr id="1049" name="Google Shape;1049;p32"/>
            <p:cNvSpPr/>
            <p:nvPr/>
          </p:nvSpPr>
          <p:spPr>
            <a:xfrm rot="-5354114">
              <a:off x="3010946" y="1414517"/>
              <a:ext cx="275738" cy="0"/>
            </a:xfrm>
            <a:custGeom>
              <a:rect b="b" l="l" r="r" t="t"/>
              <a:pathLst>
                <a:path extrusionOk="0" h="120000" w="120000">
                  <a:moveTo>
                    <a:pt x="0" y="0"/>
                  </a:moveTo>
                  <a:lnTo>
                    <a:pt x="120000" y="0"/>
                  </a:lnTo>
                </a:path>
              </a:pathLst>
            </a:custGeom>
            <a:noFill/>
            <a:ln cap="flat" cmpd="sng" w="25400">
              <a:solidFill>
                <a:schemeClr val="accent4"/>
              </a:solidFill>
              <a:prstDash val="solid"/>
              <a:round/>
              <a:headEnd len="sm" w="sm" type="none"/>
              <a:tailEnd len="sm" w="sm" type="none"/>
            </a:ln>
          </p:spPr>
        </p:sp>
        <p:sp>
          <p:nvSpPr>
            <p:cNvPr id="1050" name="Google Shape;1050;p32"/>
            <p:cNvSpPr/>
            <p:nvPr/>
          </p:nvSpPr>
          <p:spPr>
            <a:xfrm>
              <a:off x="1616012" y="608529"/>
              <a:ext cx="3078205" cy="668130"/>
            </a:xfrm>
            <a:prstGeom prst="roundRect">
              <a:avLst>
                <a:gd fmla="val 16667" name="adj"/>
              </a:avLst>
            </a:prstGeom>
            <a:solidFill>
              <a:srgbClr val="80C3C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32"/>
            <p:cNvSpPr txBox="1"/>
            <p:nvPr/>
          </p:nvSpPr>
          <p:spPr>
            <a:xfrm>
              <a:off x="1648627" y="641144"/>
              <a:ext cx="3012975" cy="60290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600"/>
                <a:buFont typeface="Noto Sans Symbols"/>
                <a:buNone/>
              </a:pPr>
              <a:r>
                <a:rPr i="0" lang="en-US" sz="1400" u="none" cap="none" strike="noStrike">
                  <a:solidFill>
                    <a:schemeClr val="lt1"/>
                  </a:solidFill>
                  <a:latin typeface="Source Sans Pro"/>
                  <a:ea typeface="Source Sans Pro"/>
                  <a:cs typeface="Source Sans Pro"/>
                  <a:sym typeface="Source Sans Pro"/>
                </a:rPr>
                <a:t>Oil-type transformers </a:t>
              </a:r>
              <a:r>
                <a:rPr b="1" i="0" lang="en-US" sz="1400" u="none" cap="none" strike="noStrike">
                  <a:solidFill>
                    <a:schemeClr val="lt1"/>
                  </a:solidFill>
                  <a:latin typeface="Source Sans Pro"/>
                  <a:ea typeface="Source Sans Pro"/>
                  <a:cs typeface="Source Sans Pro"/>
                  <a:sym typeface="Source Sans Pro"/>
                </a:rPr>
                <a:t>use combustible liquids for cooling, </a:t>
              </a:r>
              <a:r>
                <a:rPr i="0" lang="en-US" sz="1400" u="none" cap="none" strike="noStrike">
                  <a:solidFill>
                    <a:schemeClr val="lt1"/>
                  </a:solidFill>
                  <a:latin typeface="Source Sans Pro"/>
                  <a:ea typeface="Source Sans Pro"/>
                  <a:cs typeface="Source Sans Pro"/>
                  <a:sym typeface="Source Sans Pro"/>
                </a:rPr>
                <a:t>making the units highly suitable for outdoor locations </a:t>
              </a:r>
              <a:endParaRPr i="0" sz="1400" u="none" cap="none" strike="noStrike">
                <a:solidFill>
                  <a:schemeClr val="lt1"/>
                </a:solidFill>
                <a:latin typeface="Source Sans Pro"/>
                <a:ea typeface="Source Sans Pro"/>
                <a:cs typeface="Source Sans Pro"/>
                <a:sym typeface="Source Sans Pro"/>
              </a:endParaRPr>
            </a:p>
          </p:txBody>
        </p:sp>
        <p:sp>
          <p:nvSpPr>
            <p:cNvPr id="1052" name="Google Shape;1052;p32"/>
            <p:cNvSpPr/>
            <p:nvPr/>
          </p:nvSpPr>
          <p:spPr>
            <a:xfrm rot="2287936">
              <a:off x="3261826" y="2176335"/>
              <a:ext cx="924043" cy="0"/>
            </a:xfrm>
            <a:custGeom>
              <a:rect b="b" l="l" r="r" t="t"/>
              <a:pathLst>
                <a:path extrusionOk="0" h="120000" w="120000">
                  <a:moveTo>
                    <a:pt x="0" y="0"/>
                  </a:moveTo>
                  <a:lnTo>
                    <a:pt x="120000" y="0"/>
                  </a:lnTo>
                </a:path>
              </a:pathLst>
            </a:custGeom>
            <a:noFill/>
            <a:ln cap="flat" cmpd="sng" w="25400">
              <a:solidFill>
                <a:schemeClr val="accent4"/>
              </a:solidFill>
              <a:prstDash val="solid"/>
              <a:round/>
              <a:headEnd len="sm" w="sm" type="none"/>
              <a:tailEnd len="sm" w="sm" type="none"/>
            </a:ln>
          </p:spPr>
        </p:sp>
        <p:sp>
          <p:nvSpPr>
            <p:cNvPr id="1053" name="Google Shape;1053;p32"/>
            <p:cNvSpPr/>
            <p:nvPr/>
          </p:nvSpPr>
          <p:spPr>
            <a:xfrm>
              <a:off x="3302391" y="2461624"/>
              <a:ext cx="2420865" cy="668130"/>
            </a:xfrm>
            <a:prstGeom prst="roundRect">
              <a:avLst>
                <a:gd fmla="val 16667" name="adj"/>
              </a:avLst>
            </a:prstGeom>
            <a:solidFill>
              <a:srgbClr val="71BCB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32"/>
            <p:cNvSpPr txBox="1"/>
            <p:nvPr/>
          </p:nvSpPr>
          <p:spPr>
            <a:xfrm>
              <a:off x="3335006" y="2494239"/>
              <a:ext cx="2355635" cy="60290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rgbClr val="000000"/>
                </a:buClr>
                <a:buSzPts val="1400"/>
                <a:buFont typeface="Arial"/>
                <a:buNone/>
              </a:pPr>
              <a:r>
                <a:rPr i="0" lang="en-US" sz="1400" u="none" cap="none" strike="noStrike">
                  <a:solidFill>
                    <a:schemeClr val="lt1"/>
                  </a:solidFill>
                  <a:latin typeface="Source Sans Pro"/>
                  <a:ea typeface="Source Sans Pro"/>
                  <a:cs typeface="Source Sans Pro"/>
                  <a:sym typeface="Source Sans Pro"/>
                </a:rPr>
                <a:t>Oil and liquid-type transformers offer </a:t>
              </a:r>
              <a:r>
                <a:rPr b="1" i="0" lang="en-US" sz="1400" u="none" cap="none" strike="noStrike">
                  <a:solidFill>
                    <a:schemeClr val="lt1"/>
                  </a:solidFill>
                  <a:latin typeface="Source Sans Pro"/>
                  <a:ea typeface="Source Sans Pro"/>
                  <a:cs typeface="Source Sans Pro"/>
                  <a:sym typeface="Source Sans Pro"/>
                </a:rPr>
                <a:t>better cooling than dry types</a:t>
              </a:r>
              <a:r>
                <a:rPr i="0" lang="en-US" sz="1400" u="none" cap="none" strike="noStrike">
                  <a:solidFill>
                    <a:schemeClr val="lt1"/>
                  </a:solidFill>
                  <a:latin typeface="Source Sans Pro"/>
                  <a:ea typeface="Source Sans Pro"/>
                  <a:cs typeface="Source Sans Pro"/>
                  <a:sym typeface="Source Sans Pro"/>
                </a:rPr>
                <a:t> </a:t>
              </a:r>
              <a:endParaRPr i="0" sz="1400" u="none" cap="none" strike="noStrike">
                <a:solidFill>
                  <a:schemeClr val="lt1"/>
                </a:solidFill>
                <a:latin typeface="Source Sans Pro"/>
                <a:ea typeface="Source Sans Pro"/>
                <a:cs typeface="Source Sans Pro"/>
                <a:sym typeface="Source Sans Pro"/>
              </a:endParaRPr>
            </a:p>
          </p:txBody>
        </p:sp>
        <p:sp>
          <p:nvSpPr>
            <p:cNvPr id="1055" name="Google Shape;1055;p32"/>
            <p:cNvSpPr/>
            <p:nvPr/>
          </p:nvSpPr>
          <p:spPr>
            <a:xfrm rot="8354244">
              <a:off x="2180386" y="2176337"/>
              <a:ext cx="873884" cy="0"/>
            </a:xfrm>
            <a:custGeom>
              <a:rect b="b" l="l" r="r" t="t"/>
              <a:pathLst>
                <a:path extrusionOk="0" h="120000" w="120000">
                  <a:moveTo>
                    <a:pt x="0" y="0"/>
                  </a:moveTo>
                  <a:lnTo>
                    <a:pt x="120000" y="0"/>
                  </a:lnTo>
                </a:path>
              </a:pathLst>
            </a:custGeom>
            <a:noFill/>
            <a:ln cap="flat" cmpd="sng" w="25400">
              <a:solidFill>
                <a:schemeClr val="accent4"/>
              </a:solidFill>
              <a:prstDash val="solid"/>
              <a:round/>
              <a:headEnd len="sm" w="sm" type="none"/>
              <a:tailEnd len="sm" w="sm" type="none"/>
            </a:ln>
          </p:spPr>
        </p:sp>
        <p:sp>
          <p:nvSpPr>
            <p:cNvPr id="1056" name="Google Shape;1056;p32"/>
            <p:cNvSpPr/>
            <p:nvPr/>
          </p:nvSpPr>
          <p:spPr>
            <a:xfrm>
              <a:off x="909829" y="2461629"/>
              <a:ext cx="1978041" cy="668130"/>
            </a:xfrm>
            <a:prstGeom prst="roundRect">
              <a:avLst>
                <a:gd fmla="val 16667" name="adj"/>
              </a:avLst>
            </a:prstGeom>
            <a:solidFill>
              <a:srgbClr val="61B5B8"/>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32"/>
            <p:cNvSpPr txBox="1"/>
            <p:nvPr/>
          </p:nvSpPr>
          <p:spPr>
            <a:xfrm>
              <a:off x="942444" y="2494244"/>
              <a:ext cx="1912811" cy="60290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rgbClr val="000000"/>
                </a:buClr>
                <a:buSzPts val="1400"/>
                <a:buFont typeface="Arial"/>
                <a:buNone/>
              </a:pPr>
              <a:r>
                <a:rPr b="1" i="0" lang="en-US" sz="1400" u="none" cap="none" strike="noStrike">
                  <a:solidFill>
                    <a:schemeClr val="lt1"/>
                  </a:solidFill>
                  <a:latin typeface="Source Sans Pro"/>
                  <a:ea typeface="Source Sans Pro"/>
                  <a:cs typeface="Source Sans Pro"/>
                  <a:sym typeface="Source Sans Pro"/>
                </a:rPr>
                <a:t>Smaller and more compact unit</a:t>
              </a:r>
              <a:endParaRPr i="0" sz="1400" u="none" cap="none" strike="noStrike">
                <a:solidFill>
                  <a:schemeClr val="lt1"/>
                </a:solidFill>
                <a:latin typeface="Source Sans Pro"/>
                <a:ea typeface="Source Sans Pro"/>
                <a:cs typeface="Source Sans Pro"/>
                <a:sym typeface="Source Sans Pro"/>
              </a:endParaRPr>
            </a:p>
          </p:txBody>
        </p:sp>
      </p:grpSp>
      <p:sp>
        <p:nvSpPr>
          <p:cNvPr id="1058" name="Google Shape;1058;p32"/>
          <p:cNvSpPr/>
          <p:nvPr/>
        </p:nvSpPr>
        <p:spPr>
          <a:xfrm>
            <a:off x="475474" y="3256024"/>
            <a:ext cx="49179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i="0" lang="en-US" sz="1600" u="none" cap="none" strike="noStrike">
                <a:solidFill>
                  <a:srgbClr val="000000"/>
                </a:solidFill>
                <a:latin typeface="Source Sans Pro"/>
                <a:ea typeface="Source Sans Pro"/>
                <a:cs typeface="Source Sans Pro"/>
                <a:sym typeface="Source Sans Pro"/>
              </a:rPr>
              <a:t>Table – A: Permissible Limit for Dry-Type Transformers</a:t>
            </a:r>
            <a:endParaRPr i="0" sz="1600" u="none" cap="none" strike="noStrike">
              <a:solidFill>
                <a:srgbClr val="000000"/>
              </a:solidFill>
              <a:latin typeface="Source Sans Pro"/>
              <a:ea typeface="Source Sans Pro"/>
              <a:cs typeface="Source Sans Pro"/>
              <a:sym typeface="Source Sans Pro"/>
            </a:endParaRPr>
          </a:p>
        </p:txBody>
      </p:sp>
      <p:pic>
        <p:nvPicPr>
          <p:cNvPr descr="Logo, icon&#10;&#10;Description automatically generated" id="1059" name="Google Shape;1059;p32"/>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060" name="Google Shape;1060;p32"/>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graphicFrame>
        <p:nvGraphicFramePr>
          <p:cNvPr id="1061" name="Google Shape;1061;p32"/>
          <p:cNvGraphicFramePr/>
          <p:nvPr/>
        </p:nvGraphicFramePr>
        <p:xfrm>
          <a:off x="475487" y="3596641"/>
          <a:ext cx="3000000" cy="3000000"/>
        </p:xfrm>
        <a:graphic>
          <a:graphicData uri="http://schemas.openxmlformats.org/drawingml/2006/table">
            <a:tbl>
              <a:tblPr>
                <a:noFill/>
                <a:tableStyleId>{991C5D08-FA97-4C84-B4A8-250404695844}</a:tableStyleId>
              </a:tblPr>
              <a:tblGrid>
                <a:gridCol w="1099950"/>
                <a:gridCol w="1099950"/>
                <a:gridCol w="1099950"/>
                <a:gridCol w="1099950"/>
                <a:gridCol w="1099950"/>
              </a:tblGrid>
              <a:tr h="586400">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chemeClr val="lt1"/>
                          </a:solidFill>
                          <a:latin typeface="Archivo Narrow"/>
                          <a:ea typeface="Archivo Narrow"/>
                          <a:cs typeface="Archivo Narrow"/>
                          <a:sym typeface="Archivo Narrow"/>
                        </a:rPr>
                        <a:t>Rating (kVA)</a:t>
                      </a:r>
                      <a:endParaRPr sz="1200" u="none" cap="none" strike="noStrike">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chemeClr val="lt1"/>
                          </a:solidFill>
                          <a:latin typeface="Archivo Narrow"/>
                          <a:ea typeface="Archivo Narrow"/>
                          <a:cs typeface="Archivo Narrow"/>
                          <a:sym typeface="Archivo Narrow"/>
                        </a:rPr>
                        <a:t>Max. Losses at 50% Loading (W) Up to 22 kV Class</a:t>
                      </a:r>
                      <a:endParaRPr sz="1200" u="none" cap="none" strike="noStrike">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chemeClr val="lt1"/>
                          </a:solidFill>
                          <a:latin typeface="Archivo Narrow"/>
                          <a:ea typeface="Archivo Narrow"/>
                          <a:cs typeface="Archivo Narrow"/>
                          <a:sym typeface="Archivo Narrow"/>
                        </a:rPr>
                        <a:t>Max. Losses at 100% Loading (W) Up to 22 kV Class</a:t>
                      </a:r>
                      <a:endParaRPr sz="1200" u="none" cap="none" strike="noStrike">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chemeClr val="lt1"/>
                          </a:solidFill>
                          <a:latin typeface="Archivo Narrow"/>
                          <a:ea typeface="Archivo Narrow"/>
                          <a:cs typeface="Archivo Narrow"/>
                          <a:sym typeface="Archivo Narrow"/>
                        </a:rPr>
                        <a:t>Max. Losses at 50% Loading (W) 33 kV Class</a:t>
                      </a:r>
                      <a:endParaRPr sz="1200" u="none" cap="none" strike="noStrike">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chemeClr val="lt1"/>
                          </a:solidFill>
                          <a:latin typeface="Archivo Narrow"/>
                          <a:ea typeface="Archivo Narrow"/>
                          <a:cs typeface="Archivo Narrow"/>
                          <a:sym typeface="Archivo Narrow"/>
                        </a:rPr>
                        <a:t>Max. Losses at 100% Loading (W) 33 kV Class</a:t>
                      </a:r>
                      <a:endParaRPr sz="1200" u="none" cap="none" strike="noStrike">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940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2400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1120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2400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160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1290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3300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1420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3300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1500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3800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1750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4000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1700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4320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1970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4600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315</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2000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5040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2400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5400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400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2380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6040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2900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6800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500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2800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7250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3300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7800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630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3340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8820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3950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9200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800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3880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10240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4650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11400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1000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4500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12000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5300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12800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1250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5190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13870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6250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14500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1600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6320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16800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7500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18000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2000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7500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20000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8880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21400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50725">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2500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9250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24750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10750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US" sz="1200" u="none" cap="none" strike="noStrike">
                          <a:solidFill>
                            <a:srgbClr val="000000"/>
                          </a:solidFill>
                          <a:latin typeface="Source Sans Pro"/>
                          <a:ea typeface="Source Sans Pro"/>
                          <a:cs typeface="Source Sans Pro"/>
                          <a:sym typeface="Source Sans Pro"/>
                        </a:rPr>
                        <a:t>26500</a:t>
                      </a:r>
                      <a:endParaRPr sz="1200" u="none" cap="none" strike="noStrike">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062" name="Google Shape;1062;p32"/>
          <p:cNvSpPr/>
          <p:nvPr/>
        </p:nvSpPr>
        <p:spPr>
          <a:xfrm>
            <a:off x="6466294" y="3288838"/>
            <a:ext cx="49158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sz="1600">
                <a:latin typeface="Source Sans Pro"/>
                <a:ea typeface="Source Sans Pro"/>
                <a:cs typeface="Source Sans Pro"/>
                <a:sym typeface="Source Sans Pro"/>
              </a:rPr>
              <a:t>Table – B: Permissible Limit for Oil-Type Transformers</a:t>
            </a:r>
            <a:endParaRPr sz="1600">
              <a:latin typeface="Source Sans Pro"/>
              <a:ea typeface="Source Sans Pro"/>
              <a:cs typeface="Source Sans Pro"/>
              <a:sym typeface="Source Sans Pro"/>
            </a:endParaRPr>
          </a:p>
        </p:txBody>
      </p:sp>
      <p:graphicFrame>
        <p:nvGraphicFramePr>
          <p:cNvPr id="1063" name="Google Shape;1063;p32"/>
          <p:cNvGraphicFramePr/>
          <p:nvPr/>
        </p:nvGraphicFramePr>
        <p:xfrm>
          <a:off x="6466291" y="3596615"/>
          <a:ext cx="3000000" cy="3000000"/>
        </p:xfrm>
        <a:graphic>
          <a:graphicData uri="http://schemas.openxmlformats.org/drawingml/2006/table">
            <a:tbl>
              <a:tblPr>
                <a:noFill/>
                <a:tableStyleId>{991C5D08-FA97-4C84-B4A8-250404695844}</a:tableStyleId>
              </a:tblPr>
              <a:tblGrid>
                <a:gridCol w="1088875"/>
                <a:gridCol w="1088875"/>
                <a:gridCol w="1088875"/>
                <a:gridCol w="1088875"/>
                <a:gridCol w="1088875"/>
              </a:tblGrid>
              <a:tr h="481550">
                <a:tc>
                  <a:txBody>
                    <a:bodyPr/>
                    <a:lstStyle/>
                    <a:p>
                      <a:pPr indent="0" lvl="0" marL="0" marR="0" rtl="0" algn="ctr">
                        <a:lnSpc>
                          <a:spcPct val="100000"/>
                        </a:lnSpc>
                        <a:spcBef>
                          <a:spcPts val="0"/>
                        </a:spcBef>
                        <a:spcAft>
                          <a:spcPts val="0"/>
                        </a:spcAft>
                        <a:buNone/>
                      </a:pPr>
                      <a:r>
                        <a:rPr lang="en-US" sz="1200">
                          <a:solidFill>
                            <a:schemeClr val="lt1"/>
                          </a:solidFill>
                          <a:latin typeface="Archivo Narrow"/>
                          <a:ea typeface="Archivo Narrow"/>
                          <a:cs typeface="Archivo Narrow"/>
                          <a:sym typeface="Archivo Narrow"/>
                        </a:rPr>
                        <a:t>Rating (kVA)</a:t>
                      </a:r>
                      <a:endParaRPr sz="1200">
                        <a:solidFill>
                          <a:schemeClr val="lt1"/>
                        </a:solidFill>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None/>
                      </a:pPr>
                      <a:r>
                        <a:rPr lang="en-US" sz="1200">
                          <a:solidFill>
                            <a:schemeClr val="lt1"/>
                          </a:solidFill>
                          <a:latin typeface="Archivo Narrow"/>
                          <a:ea typeface="Archivo Narrow"/>
                          <a:cs typeface="Archivo Narrow"/>
                          <a:sym typeface="Archivo Narrow"/>
                        </a:rPr>
                        <a:t>Impedance (%)</a:t>
                      </a:r>
                      <a:endParaRPr sz="1200">
                        <a:solidFill>
                          <a:schemeClr val="lt1"/>
                        </a:solidFill>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None/>
                      </a:pPr>
                      <a:r>
                        <a:rPr lang="en-US" sz="1200">
                          <a:solidFill>
                            <a:schemeClr val="lt1"/>
                          </a:solidFill>
                          <a:latin typeface="Archivo Narrow"/>
                          <a:ea typeface="Archivo Narrow"/>
                          <a:cs typeface="Archivo Narrow"/>
                          <a:sym typeface="Archivo Narrow"/>
                        </a:rPr>
                        <a:t>BEE 1 Star (50% Load)</a:t>
                      </a:r>
                      <a:endParaRPr sz="1200">
                        <a:solidFill>
                          <a:schemeClr val="lt1"/>
                        </a:solidFill>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None/>
                      </a:pPr>
                      <a:r>
                        <a:rPr lang="en-US" sz="1200">
                          <a:solidFill>
                            <a:schemeClr val="lt1"/>
                          </a:solidFill>
                          <a:latin typeface="Archivo Narrow"/>
                          <a:ea typeface="Archivo Narrow"/>
                          <a:cs typeface="Archivo Narrow"/>
                          <a:sym typeface="Archivo Narrow"/>
                        </a:rPr>
                        <a:t>BEE 1 Star (100% Load)</a:t>
                      </a:r>
                      <a:endParaRPr sz="1200">
                        <a:solidFill>
                          <a:schemeClr val="lt1"/>
                        </a:solidFill>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None/>
                      </a:pPr>
                      <a:r>
                        <a:rPr lang="en-US" sz="1200">
                          <a:solidFill>
                            <a:schemeClr val="lt1"/>
                          </a:solidFill>
                          <a:latin typeface="Archivo Narrow"/>
                          <a:ea typeface="Archivo Narrow"/>
                          <a:cs typeface="Archivo Narrow"/>
                          <a:sym typeface="Archivo Narrow"/>
                        </a:rPr>
                        <a:t>BEE 3 Star (50% Load)</a:t>
                      </a:r>
                      <a:endParaRPr sz="1200">
                        <a:solidFill>
                          <a:schemeClr val="lt1"/>
                        </a:solidFill>
                        <a:latin typeface="Archivo Narrow"/>
                        <a:ea typeface="Archivo Narrow"/>
                        <a:cs typeface="Archivo Narrow"/>
                        <a:sym typeface="Archivo Narrow"/>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16</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135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440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108</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25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190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635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158</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63</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340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1,140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270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475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1,650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392</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160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670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1,950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513</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200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780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2,300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603</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250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980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2,930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864</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315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1,025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3,100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890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1,225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3,450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1,080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500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1,510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4,300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1,354</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630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1,860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5,300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1,637</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1,000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2,790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7,700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2,460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1,250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3,300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9,200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3,142</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3850">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1,600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6.25</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4,200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11,800</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a:latin typeface="Source Sans Pro"/>
                          <a:ea typeface="Source Sans Pro"/>
                          <a:cs typeface="Source Sans Pro"/>
                          <a:sym typeface="Source Sans Pro"/>
                        </a:rPr>
                        <a:t>3,753</a:t>
                      </a:r>
                      <a:endParaRPr sz="1200">
                        <a:latin typeface="Source Sans Pro"/>
                        <a:ea typeface="Source Sans Pro"/>
                        <a:cs typeface="Source Sans Pro"/>
                        <a:sym typeface="Source Sans Pro"/>
                      </a:endParaRPr>
                    </a:p>
                  </a:txBody>
                  <a:tcPr marT="6350" marB="0" marR="6350" marL="63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064" name="Google Shape;1064;p32"/>
          <p:cNvSpPr txBox="1"/>
          <p:nvPr/>
        </p:nvSpPr>
        <p:spPr>
          <a:xfrm>
            <a:off x="402750" y="84138"/>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pic>
        <p:nvPicPr>
          <p:cNvPr descr="gbpn-logo_white.png" id="1069" name="Google Shape;1069;p33"/>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1070" name="Google Shape;1070;p33"/>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071" name="Google Shape;1071;p33"/>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graphicFrame>
        <p:nvGraphicFramePr>
          <p:cNvPr id="1072" name="Google Shape;1072;p33"/>
          <p:cNvGraphicFramePr/>
          <p:nvPr/>
        </p:nvGraphicFramePr>
        <p:xfrm>
          <a:off x="1001628" y="2683248"/>
          <a:ext cx="3000000" cy="3000000"/>
        </p:xfrm>
        <a:graphic>
          <a:graphicData uri="http://schemas.openxmlformats.org/drawingml/2006/table">
            <a:tbl>
              <a:tblPr>
                <a:noFill/>
                <a:tableStyleId>{991C5D08-FA97-4C84-B4A8-250404695844}</a:tableStyleId>
              </a:tblPr>
              <a:tblGrid>
                <a:gridCol w="4984025"/>
                <a:gridCol w="5203100"/>
              </a:tblGrid>
              <a:tr h="440750">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Provisions</a:t>
                      </a:r>
                      <a:endParaRPr sz="14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Incremental Points</a:t>
                      </a:r>
                      <a:endParaRPr sz="14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598375">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Provide all oil-type transformers with 5-star ratings</a:t>
                      </a:r>
                      <a:endParaRPr sz="14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5</a:t>
                      </a:r>
                      <a:endParaRPr sz="14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073" name="Google Shape;1073;p33"/>
          <p:cNvSpPr/>
          <p:nvPr/>
        </p:nvSpPr>
        <p:spPr>
          <a:xfrm>
            <a:off x="1001656" y="2243825"/>
            <a:ext cx="7862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Table – 21:  Points for Electrical System</a:t>
            </a:r>
            <a:endParaRPr i="0" sz="1600" u="none" cap="none" strike="noStrike">
              <a:solidFill>
                <a:srgbClr val="000000"/>
              </a:solidFill>
              <a:latin typeface="Source Sans Pro"/>
              <a:ea typeface="Source Sans Pro"/>
              <a:cs typeface="Source Sans Pro"/>
              <a:sym typeface="Source Sans Pro"/>
            </a:endParaRPr>
          </a:p>
        </p:txBody>
      </p:sp>
      <p:sp>
        <p:nvSpPr>
          <p:cNvPr id="1074" name="Google Shape;1074;p33"/>
          <p:cNvSpPr/>
          <p:nvPr/>
        </p:nvSpPr>
        <p:spPr>
          <a:xfrm>
            <a:off x="0" y="5311307"/>
            <a:ext cx="12190413" cy="1546694"/>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5" name="Google Shape;1075;p33"/>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1076" name="Google Shape;1076;p33"/>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.2.</a:t>
            </a:r>
            <a:r>
              <a:rPr lang="en-US" sz="2400">
                <a:solidFill>
                  <a:srgbClr val="262626"/>
                </a:solidFill>
                <a:latin typeface="Archivo Narrow"/>
                <a:ea typeface="Archivo Narrow"/>
                <a:cs typeface="Archivo Narrow"/>
                <a:sym typeface="Archivo Narrow"/>
              </a:rPr>
              <a:t>4</a:t>
            </a:r>
            <a:r>
              <a:rPr lang="en-US" sz="2400">
                <a:solidFill>
                  <a:srgbClr val="262626"/>
                </a:solidFill>
                <a:latin typeface="Archivo Narrow"/>
                <a:ea typeface="Archivo Narrow"/>
                <a:cs typeface="Archivo Narrow"/>
                <a:sym typeface="Archivo Narrow"/>
              </a:rPr>
              <a:t> Electrical Systems (If Applicable)</a:t>
            </a:r>
            <a:endParaRPr i="0" sz="2400" u="none" cap="none" strike="noStrike">
              <a:solidFill>
                <a:srgbClr val="000000"/>
              </a:solidFill>
              <a:latin typeface="Archivo Narrow"/>
              <a:ea typeface="Archivo Narrow"/>
              <a:cs typeface="Archivo Narrow"/>
              <a:sym typeface="Archivo Narrow"/>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34"/>
          <p:cNvSpPr txBox="1"/>
          <p:nvPr/>
        </p:nvSpPr>
        <p:spPr>
          <a:xfrm>
            <a:off x="402740" y="391959"/>
            <a:ext cx="68133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accent3"/>
                </a:solidFill>
                <a:latin typeface="Julius Sans One"/>
                <a:ea typeface="Julius Sans One"/>
                <a:cs typeface="Julius Sans One"/>
                <a:sym typeface="Julius Sans One"/>
              </a:rPr>
              <a:t>SUMMARY - Building services</a:t>
            </a:r>
            <a:endParaRPr b="0" i="0" sz="1400" u="none" cap="none" strike="noStrike">
              <a:solidFill>
                <a:srgbClr val="000000"/>
              </a:solidFill>
              <a:latin typeface="Arial"/>
              <a:ea typeface="Arial"/>
              <a:cs typeface="Arial"/>
              <a:sym typeface="Arial"/>
            </a:endParaRPr>
          </a:p>
        </p:txBody>
      </p:sp>
      <p:pic>
        <p:nvPicPr>
          <p:cNvPr descr="Logo, icon&#10;&#10;Description automatically generated" id="1082" name="Google Shape;1082;p34"/>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083" name="Google Shape;1083;p34"/>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graphicFrame>
        <p:nvGraphicFramePr>
          <p:cNvPr id="1084" name="Google Shape;1084;p34"/>
          <p:cNvGraphicFramePr/>
          <p:nvPr/>
        </p:nvGraphicFramePr>
        <p:xfrm>
          <a:off x="448786" y="1587800"/>
          <a:ext cx="3000000" cy="3000000"/>
        </p:xfrm>
        <a:graphic>
          <a:graphicData uri="http://schemas.openxmlformats.org/drawingml/2006/table">
            <a:tbl>
              <a:tblPr bandRow="1" firstRow="1">
                <a:noFill/>
                <a:tableStyleId>{A4610986-3DED-4638-A248-408E1BC3D219}</a:tableStyleId>
              </a:tblPr>
              <a:tblGrid>
                <a:gridCol w="1626900"/>
                <a:gridCol w="3867900"/>
                <a:gridCol w="3027150"/>
                <a:gridCol w="1029900"/>
                <a:gridCol w="1740975"/>
              </a:tblGrid>
              <a:tr h="427500">
                <a:tc gridSpan="2">
                  <a:txBody>
                    <a:bodyPr/>
                    <a:lstStyle/>
                    <a:p>
                      <a:pPr indent="0" lvl="0" marL="0" marR="0" rtl="0" algn="l">
                        <a:lnSpc>
                          <a:spcPct val="100000"/>
                        </a:lnSpc>
                        <a:spcBef>
                          <a:spcPts val="0"/>
                        </a:spcBef>
                        <a:spcAft>
                          <a:spcPts val="0"/>
                        </a:spcAft>
                        <a:buClr>
                          <a:schemeClr val="dk1"/>
                        </a:buClr>
                        <a:buSzPts val="1600"/>
                        <a:buFont typeface="Open Sans"/>
                        <a:buNone/>
                      </a:pPr>
                      <a:r>
                        <a:rPr lang="en-US" sz="1600" u="none" cap="none" strike="noStrike">
                          <a:solidFill>
                            <a:schemeClr val="lt1"/>
                          </a:solidFill>
                          <a:latin typeface="Archivo Narrow"/>
                          <a:ea typeface="Archivo Narrow"/>
                          <a:cs typeface="Archivo Narrow"/>
                          <a:sym typeface="Archivo Narrow"/>
                        </a:rPr>
                        <a:t>Common Area and exterior Lighting</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solidFill>
                      <a:schemeClr val="accent4"/>
                    </a:solidFill>
                  </a:tcPr>
                </a:tc>
                <a:tc hMerge="1"/>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solidFill>
                            <a:schemeClr val="lt1"/>
                          </a:solidFill>
                          <a:latin typeface="Archivo Narrow"/>
                          <a:ea typeface="Archivo Narrow"/>
                          <a:cs typeface="Archivo Narrow"/>
                          <a:sym typeface="Archivo Narrow"/>
                        </a:rPr>
                        <a:t>Area / Zones</a:t>
                      </a:r>
                      <a:endParaRPr sz="1600" u="none" cap="none" strike="noStrike">
                        <a:latin typeface="Archivo Narrow"/>
                        <a:ea typeface="Archivo Narrow"/>
                        <a:cs typeface="Archivo Narrow"/>
                        <a:sym typeface="Archivo Narrow"/>
                      </a:endParaRPr>
                    </a:p>
                    <a:p>
                      <a:pPr indent="0" lvl="0" marL="0" marR="0" rtl="0" algn="l">
                        <a:lnSpc>
                          <a:spcPct val="100000"/>
                        </a:lnSpc>
                        <a:spcBef>
                          <a:spcPts val="0"/>
                        </a:spcBef>
                        <a:spcAft>
                          <a:spcPts val="0"/>
                        </a:spcAft>
                        <a:buClr>
                          <a:schemeClr val="dk1"/>
                        </a:buClr>
                        <a:buSzPts val="1600"/>
                        <a:buFont typeface="Open Sans"/>
                        <a:buNone/>
                      </a:pPr>
                      <a:r>
                        <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solidFill>
                      <a:schemeClr val="accent4"/>
                    </a:solidFill>
                  </a:tcPr>
                </a:tc>
                <a:tc>
                  <a:txBody>
                    <a:bodyPr/>
                    <a:lstStyle/>
                    <a:p>
                      <a:pPr indent="0" lvl="0" marL="0" marR="0" rtl="0" algn="l">
                        <a:lnSpc>
                          <a:spcPct val="100000"/>
                        </a:lnSpc>
                        <a:spcBef>
                          <a:spcPts val="0"/>
                        </a:spcBef>
                        <a:spcAft>
                          <a:spcPts val="0"/>
                        </a:spcAft>
                        <a:buClr>
                          <a:schemeClr val="dk1"/>
                        </a:buClr>
                        <a:buSzPts val="1600"/>
                        <a:buFont typeface="Open Sans"/>
                        <a:buNone/>
                      </a:pPr>
                      <a:r>
                        <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Maximum score </a:t>
                      </a:r>
                      <a:endParaRPr sz="1600" u="none" cap="none" strike="noStrike">
                        <a:solidFill>
                          <a:schemeClr val="lt1"/>
                        </a:solidFill>
                        <a:latin typeface="Archivo Narrow"/>
                        <a:ea typeface="Archivo Narrow"/>
                        <a:cs typeface="Archivo Narrow"/>
                        <a:sym typeface="Archivo Narrow"/>
                      </a:endParaRPr>
                    </a:p>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6 Points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solidFill>
                      <a:schemeClr val="accent4"/>
                    </a:solidFill>
                  </a:tcPr>
                </a:tc>
              </a:tr>
              <a:tr h="228600">
                <a:tc>
                  <a:txBody>
                    <a:bodyPr/>
                    <a:lstStyle/>
                    <a:p>
                      <a:pPr indent="0" lvl="0" marL="0" marR="0" rtl="0" algn="l">
                        <a:lnSpc>
                          <a:spcPct val="100000"/>
                        </a:lnSpc>
                        <a:spcBef>
                          <a:spcPts val="0"/>
                        </a:spcBef>
                        <a:spcAft>
                          <a:spcPts val="0"/>
                        </a:spcAft>
                        <a:buClr>
                          <a:schemeClr val="dk1"/>
                        </a:buClr>
                        <a:buSzPts val="1600"/>
                        <a:buFont typeface="Open Sans"/>
                        <a:buNone/>
                      </a:pPr>
                      <a:r>
                        <a:rPr b="0" lang="en-US" sz="1600" u="none" cap="none" strike="noStrike"/>
                        <a:t>Minimum</a:t>
                      </a:r>
                      <a:endParaRPr b="0" i="0" sz="1600" u="none" cap="none" strike="noStrike">
                        <a:solidFill>
                          <a:schemeClr val="dk1"/>
                        </a:solidFill>
                        <a:latin typeface="Open Sans"/>
                        <a:ea typeface="Open Sans"/>
                        <a:cs typeface="Open Sans"/>
                        <a:sym typeface="Open Sans"/>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600"/>
                        <a:buFont typeface="Open Sans"/>
                        <a:buNone/>
                      </a:pPr>
                      <a:r>
                        <a:rPr lang="en-US" sz="1600" u="none" cap="none" strike="noStrike">
                          <a:solidFill>
                            <a:schemeClr val="dk1"/>
                          </a:solidFill>
                        </a:rPr>
                        <a:t>Meet the requirements of either minimum luminous efficacy or maximum LPD given in Table 10, Table 11 </a:t>
                      </a:r>
                      <a:r>
                        <a:rPr b="0" lang="en-US" sz="1600" u="none" cap="none" strike="noStrike">
                          <a:solidFill>
                            <a:schemeClr val="dk1"/>
                          </a:solidFill>
                        </a:rPr>
                        <a:t>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600"/>
                        <a:buFont typeface="Open Sans"/>
                        <a:buNone/>
                      </a:pPr>
                      <a:r>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600"/>
                        <a:buFont typeface="Open Sans"/>
                        <a:buNone/>
                      </a:pPr>
                      <a:r>
                        <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a:t>
                      </a:r>
                      <a:endParaRPr sz="1600" u="none" cap="none" strike="noStrike"/>
                    </a:p>
                  </a:txBody>
                  <a:tcPr marT="45725" marB="45725" marR="91450" marL="91450" anchor="ctr"/>
                </a:tc>
              </a:tr>
              <a:tr h="380050">
                <a:tc rowSpan="6">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Additional</a:t>
                      </a:r>
                      <a:endParaRPr sz="1600" u="none" cap="none" strike="noStrike"/>
                    </a:p>
                  </a:txBody>
                  <a:tcPr marT="45725" marB="45725" marR="91450" marL="91450" anchor="ctr"/>
                </a:tc>
                <a:tc rowSpan="3">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lamp luminous efficacy of 95 lm/W in</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Corridor lighting and stilt parking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1 Point</a:t>
                      </a:r>
                      <a:endParaRPr sz="1600" u="none" cap="none" strike="noStrike"/>
                    </a:p>
                  </a:txBody>
                  <a:tcPr marT="45725" marB="45725" marR="91450" marL="91450" anchor="ctr"/>
                </a:tc>
                <a:tc rowSpan="3">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t>Up to 3 Points</a:t>
                      </a:r>
                      <a:endParaRPr sz="1600" u="none" cap="none" strike="noStrike"/>
                    </a:p>
                  </a:txBody>
                  <a:tcPr marT="45725" marB="45725" marR="91450" marL="91450" anchor="ctr"/>
                </a:tc>
              </a:tr>
              <a:tr h="380050">
                <a:tc vMerge="1"/>
                <a:tc vMerge="1"/>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Basement Lighting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1 Point</a:t>
                      </a:r>
                      <a:endParaRPr sz="1600" u="none" cap="none" strike="noStrike"/>
                    </a:p>
                  </a:txBody>
                  <a:tcPr marT="45725" marB="45725" marR="91450" marL="91450" anchor="ctr"/>
                </a:tc>
                <a:tc vMerge="1"/>
              </a:tr>
              <a:tr h="380050">
                <a:tc vMerge="1"/>
                <a:tc vMerge="1"/>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Exterior Lighting Areas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1 Point</a:t>
                      </a:r>
                      <a:endParaRPr sz="1600" u="none" cap="none" strike="noStrike"/>
                    </a:p>
                  </a:txBody>
                  <a:tcPr marT="45725" marB="45725" marR="91450" marL="91450" anchor="ctr"/>
                </a:tc>
                <a:tc vMerge="1"/>
              </a:tr>
              <a:tr h="380050">
                <a:tc vMerge="1"/>
                <a:tc rowSpan="3">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lamp luminous efficacy of 105 lm/W in</a:t>
                      </a:r>
                      <a:endParaRPr sz="1600" u="none" cap="none" strike="noStrike"/>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Corridor lighting and stilt parking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2 Points</a:t>
                      </a:r>
                      <a:endParaRPr sz="1600" u="none" cap="none" strike="noStrike"/>
                    </a:p>
                  </a:txBody>
                  <a:tcPr marT="45725" marB="45725" marR="91450" marL="91450" anchor="ctr"/>
                </a:tc>
                <a:tc rowSpan="3">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t>Up to 6 Points</a:t>
                      </a:r>
                      <a:endParaRPr sz="1600" u="none" cap="none" strike="noStrike"/>
                    </a:p>
                  </a:txBody>
                  <a:tcPr marT="45725" marB="45725" marR="91450" marL="91450" anchor="ctr"/>
                </a:tc>
              </a:tr>
              <a:tr h="380050">
                <a:tc vMerge="1"/>
                <a:tc vMerge="1"/>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Basement Lighting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2 Points</a:t>
                      </a:r>
                      <a:endParaRPr sz="1600" u="none" cap="none" strike="noStrike"/>
                    </a:p>
                  </a:txBody>
                  <a:tcPr marT="45725" marB="45725" marR="91450" marL="91450" anchor="ctr"/>
                </a:tc>
                <a:tc vMerge="1"/>
              </a:tr>
              <a:tr h="380050">
                <a:tc vMerge="1"/>
                <a:tc vMerge="1"/>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solidFill>
                            <a:schemeClr val="dk1"/>
                          </a:solidFill>
                        </a:rPr>
                        <a:t>Exterior Lighting Areas </a:t>
                      </a:r>
                      <a:endParaRPr sz="16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2 Points</a:t>
                      </a:r>
                      <a:endParaRPr sz="1600" u="none" cap="none" strike="noStrike"/>
                    </a:p>
                  </a:txBody>
                  <a:tcPr marT="45725" marB="45725" marR="91450" marL="91450" anchor="ctr"/>
                </a:tc>
                <a:tc vMerge="1"/>
              </a:tr>
            </a:tbl>
          </a:graphicData>
        </a:graphic>
      </p:graphicFrame>
      <p:sp>
        <p:nvSpPr>
          <p:cNvPr id="1085" name="Google Shape;1085;p34"/>
          <p:cNvSpPr/>
          <p:nvPr/>
        </p:nvSpPr>
        <p:spPr>
          <a:xfrm>
            <a:off x="0" y="6262200"/>
            <a:ext cx="12190500" cy="5847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descr="Logo, icon&#10;&#10;Description automatically generated" id="1090" name="Google Shape;1090;p35"/>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091" name="Google Shape;1091;p35"/>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graphicFrame>
        <p:nvGraphicFramePr>
          <p:cNvPr id="1092" name="Google Shape;1092;p35"/>
          <p:cNvGraphicFramePr/>
          <p:nvPr/>
        </p:nvGraphicFramePr>
        <p:xfrm>
          <a:off x="402747" y="1988311"/>
          <a:ext cx="3000000" cy="3000000"/>
        </p:xfrm>
        <a:graphic>
          <a:graphicData uri="http://schemas.openxmlformats.org/drawingml/2006/table">
            <a:tbl>
              <a:tblPr>
                <a:noFill/>
                <a:tableStyleId>{991C5D08-FA97-4C84-B4A8-250404695844}</a:tableStyleId>
              </a:tblPr>
              <a:tblGrid>
                <a:gridCol w="1237875"/>
                <a:gridCol w="8887100"/>
                <a:gridCol w="1286375"/>
              </a:tblGrid>
              <a:tr h="339075">
                <a:tc gridSpan="2">
                  <a:txBody>
                    <a:bodyPr/>
                    <a:lstStyle/>
                    <a:p>
                      <a:pPr indent="0" lvl="0" marL="0" marR="0" rtl="0" algn="l">
                        <a:lnSpc>
                          <a:spcPct val="100000"/>
                        </a:lnSpc>
                        <a:spcBef>
                          <a:spcPts val="0"/>
                        </a:spcBef>
                        <a:spcAft>
                          <a:spcPts val="0"/>
                        </a:spcAft>
                        <a:buClr>
                          <a:schemeClr val="dk1"/>
                        </a:buClr>
                        <a:buSzPts val="1600"/>
                        <a:buFont typeface="Open Sans"/>
                        <a:buNone/>
                      </a:pPr>
                      <a:r>
                        <a:rPr i="0" lang="en-US" sz="1600" u="none" cap="none" strike="noStrike">
                          <a:solidFill>
                            <a:schemeClr val="lt1"/>
                          </a:solidFill>
                          <a:latin typeface="Archivo Narrow"/>
                          <a:ea typeface="Archivo Narrow"/>
                          <a:cs typeface="Archivo Narrow"/>
                          <a:sym typeface="Archivo Narrow"/>
                        </a:rPr>
                        <a:t>Elevators                                   </a:t>
                      </a:r>
                      <a:r>
                        <a:rPr lang="en-US" sz="1600">
                          <a:solidFill>
                            <a:schemeClr val="lt1"/>
                          </a:solidFill>
                          <a:latin typeface="Archivo Narrow"/>
                          <a:ea typeface="Archivo Narrow"/>
                          <a:cs typeface="Archivo Narrow"/>
                          <a:sym typeface="Archivo Narrow"/>
                        </a:rPr>
                        <a:t>                                                                                </a:t>
                      </a:r>
                      <a:r>
                        <a:rPr i="0" lang="en-US" sz="1600" u="none" cap="none" strike="noStrike">
                          <a:solidFill>
                            <a:schemeClr val="lt1"/>
                          </a:solidFill>
                          <a:latin typeface="Archivo Narrow"/>
                          <a:ea typeface="Archivo Narrow"/>
                          <a:cs typeface="Archivo Narrow"/>
                          <a:sym typeface="Archivo Narrow"/>
                        </a:rPr>
                        <a:t>                                                          Maximum score</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h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9 Points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1426400">
                <a:tc>
                  <a:txBody>
                    <a:bodyPr/>
                    <a:lstStyle/>
                    <a:p>
                      <a:pPr indent="0" lvl="0" marL="0" marR="0" rtl="0" algn="l">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Minimum</a:t>
                      </a:r>
                      <a:r>
                        <a:rPr i="0" lang="en-US" sz="1600" u="none" cap="none" strike="noStrike">
                          <a:solidFill>
                            <a:schemeClr val="dk1"/>
                          </a:solidFill>
                          <a:latin typeface="Source Sans Pro"/>
                          <a:ea typeface="Source Sans Pro"/>
                          <a:cs typeface="Source Sans Pro"/>
                          <a:sym typeface="Source Sans Pro"/>
                        </a:rPr>
                        <a:t>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400050" lvl="0" marL="400050" marR="0" rtl="0" algn="l">
                        <a:lnSpc>
                          <a:spcPct val="150000"/>
                        </a:lnSpc>
                        <a:spcBef>
                          <a:spcPts val="0"/>
                        </a:spcBef>
                        <a:spcAft>
                          <a:spcPts val="0"/>
                        </a:spcAft>
                        <a:buClr>
                          <a:schemeClr val="dk1"/>
                        </a:buClr>
                        <a:buSzPts val="1600"/>
                        <a:buFont typeface="Source Sans Pro"/>
                        <a:buAutoNum type="romanLcPeriod"/>
                      </a:pPr>
                      <a:r>
                        <a:rPr i="0" lang="en-US" sz="1600" u="none" cap="none" strike="noStrike">
                          <a:solidFill>
                            <a:schemeClr val="dk1"/>
                          </a:solidFill>
                          <a:latin typeface="Source Sans Pro"/>
                          <a:ea typeface="Source Sans Pro"/>
                          <a:cs typeface="Source Sans Pro"/>
                          <a:sym typeface="Source Sans Pro"/>
                        </a:rPr>
                        <a:t>High efficacy lamps for lift car lighting having minimum luminous efficacy of 85 lm/W </a:t>
                      </a:r>
                      <a:endParaRPr sz="1600" u="none" cap="none" strike="noStrike">
                        <a:latin typeface="Source Sans Pro"/>
                        <a:ea typeface="Source Sans Pro"/>
                        <a:cs typeface="Source Sans Pro"/>
                        <a:sym typeface="Source Sans Pro"/>
                      </a:endParaRPr>
                    </a:p>
                    <a:p>
                      <a:pPr indent="-400050" lvl="0" marL="400050" marR="0" rtl="0" algn="l">
                        <a:lnSpc>
                          <a:spcPct val="150000"/>
                        </a:lnSpc>
                        <a:spcBef>
                          <a:spcPts val="0"/>
                        </a:spcBef>
                        <a:spcAft>
                          <a:spcPts val="0"/>
                        </a:spcAft>
                        <a:buClr>
                          <a:schemeClr val="dk1"/>
                        </a:buClr>
                        <a:buSzPts val="1600"/>
                        <a:buFont typeface="Source Sans Pro"/>
                        <a:buAutoNum type="romanLcPeriod"/>
                      </a:pPr>
                      <a:r>
                        <a:rPr i="0" lang="en-US" sz="1600" u="none" cap="none" strike="noStrike">
                          <a:solidFill>
                            <a:schemeClr val="dk1"/>
                          </a:solidFill>
                          <a:latin typeface="Source Sans Pro"/>
                          <a:ea typeface="Source Sans Pro"/>
                          <a:cs typeface="Source Sans Pro"/>
                          <a:sym typeface="Source Sans Pro"/>
                        </a:rPr>
                        <a:t>Automatic switch-off controls for lighting and fan inside the lift car when are not occupied </a:t>
                      </a:r>
                      <a:endParaRPr sz="1600" u="none" cap="none" strike="noStrike">
                        <a:latin typeface="Source Sans Pro"/>
                        <a:ea typeface="Source Sans Pro"/>
                        <a:cs typeface="Source Sans Pro"/>
                        <a:sym typeface="Source Sans Pro"/>
                      </a:endParaRPr>
                    </a:p>
                    <a:p>
                      <a:pPr indent="-400050" lvl="0" marL="400050" marR="0" rtl="0" algn="l">
                        <a:lnSpc>
                          <a:spcPct val="150000"/>
                        </a:lnSpc>
                        <a:spcBef>
                          <a:spcPts val="0"/>
                        </a:spcBef>
                        <a:spcAft>
                          <a:spcPts val="0"/>
                        </a:spcAft>
                        <a:buClr>
                          <a:schemeClr val="dk1"/>
                        </a:buClr>
                        <a:buSzPts val="1600"/>
                        <a:buFont typeface="Source Sans Pro"/>
                        <a:buAutoNum type="romanLcPeriod"/>
                      </a:pPr>
                      <a:r>
                        <a:rPr i="0" lang="en-US" sz="1600" u="none" cap="none" strike="noStrike">
                          <a:solidFill>
                            <a:schemeClr val="dk1"/>
                          </a:solidFill>
                          <a:latin typeface="Source Sans Pro"/>
                          <a:ea typeface="Source Sans Pro"/>
                          <a:cs typeface="Source Sans Pro"/>
                          <a:sym typeface="Source Sans Pro"/>
                        </a:rPr>
                        <a:t>Minimum class IE3 high efficiency motors </a:t>
                      </a:r>
                      <a:endParaRPr sz="1600" u="none" cap="none" strike="noStrike">
                        <a:latin typeface="Source Sans Pro"/>
                        <a:ea typeface="Source Sans Pro"/>
                        <a:cs typeface="Source Sans Pro"/>
                        <a:sym typeface="Source Sans Pro"/>
                      </a:endParaRPr>
                    </a:p>
                    <a:p>
                      <a:pPr indent="-400050" lvl="0" marL="400050" marR="0" rtl="0" algn="l">
                        <a:lnSpc>
                          <a:spcPct val="150000"/>
                        </a:lnSpc>
                        <a:spcBef>
                          <a:spcPts val="0"/>
                        </a:spcBef>
                        <a:spcAft>
                          <a:spcPts val="0"/>
                        </a:spcAft>
                        <a:buClr>
                          <a:schemeClr val="dk1"/>
                        </a:buClr>
                        <a:buSzPts val="1600"/>
                        <a:buFont typeface="Source Sans Pro"/>
                        <a:buAutoNum type="romanLcPeriod"/>
                      </a:pPr>
                      <a:r>
                        <a:rPr i="0" lang="en-US" sz="1600" u="none" cap="none" strike="noStrike">
                          <a:solidFill>
                            <a:schemeClr val="dk1"/>
                          </a:solidFill>
                          <a:latin typeface="Source Sans Pro"/>
                          <a:ea typeface="Source Sans Pro"/>
                          <a:cs typeface="Source Sans Pro"/>
                          <a:sym typeface="Source Sans Pro"/>
                        </a:rPr>
                        <a:t>Group automatic operation of two or more elevators coordinated by supervisory control</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527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Additional</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400050" lvl="0" marL="400050" marR="0" rtl="0" algn="l">
                        <a:lnSpc>
                          <a:spcPct val="150000"/>
                        </a:lnSpc>
                        <a:spcBef>
                          <a:spcPts val="0"/>
                        </a:spcBef>
                        <a:spcAft>
                          <a:spcPts val="0"/>
                        </a:spcAft>
                        <a:buClr>
                          <a:schemeClr val="dk1"/>
                        </a:buClr>
                        <a:buSzPts val="1600"/>
                        <a:buFont typeface="Source Sans Pro"/>
                        <a:buAutoNum type="romanLcPeriod"/>
                      </a:pPr>
                      <a:r>
                        <a:rPr i="0" lang="en-US" sz="1600" u="none" cap="none" strike="noStrike">
                          <a:solidFill>
                            <a:schemeClr val="dk1"/>
                          </a:solidFill>
                          <a:latin typeface="Source Sans Pro"/>
                          <a:ea typeface="Source Sans Pro"/>
                          <a:cs typeface="Source Sans Pro"/>
                          <a:sym typeface="Source Sans Pro"/>
                        </a:rPr>
                        <a:t>Installing the variable voltage and variable frequency drives. (4 points) </a:t>
                      </a:r>
                      <a:endParaRPr sz="1600" u="none" cap="none" strike="noStrike">
                        <a:latin typeface="Source Sans Pro"/>
                        <a:ea typeface="Source Sans Pro"/>
                        <a:cs typeface="Source Sans Pro"/>
                        <a:sym typeface="Source Sans Pro"/>
                      </a:endParaRPr>
                    </a:p>
                    <a:p>
                      <a:pPr indent="-400050" lvl="0" marL="400050" marR="0" rtl="0" algn="l">
                        <a:lnSpc>
                          <a:spcPct val="150000"/>
                        </a:lnSpc>
                        <a:spcBef>
                          <a:spcPts val="0"/>
                        </a:spcBef>
                        <a:spcAft>
                          <a:spcPts val="0"/>
                        </a:spcAft>
                        <a:buClr>
                          <a:schemeClr val="dk1"/>
                        </a:buClr>
                        <a:buSzPts val="1600"/>
                        <a:buFont typeface="Source Sans Pro"/>
                        <a:buAutoNum type="romanLcPeriod"/>
                      </a:pPr>
                      <a:r>
                        <a:rPr i="0" lang="en-US" sz="1600" u="none" cap="none" strike="noStrike">
                          <a:solidFill>
                            <a:schemeClr val="dk1"/>
                          </a:solidFill>
                          <a:latin typeface="Source Sans Pro"/>
                          <a:ea typeface="Source Sans Pro"/>
                          <a:cs typeface="Source Sans Pro"/>
                          <a:sym typeface="Source Sans Pro"/>
                        </a:rPr>
                        <a:t>Installing regenerative drives. (3 points) </a:t>
                      </a:r>
                      <a:endParaRPr sz="1600" u="none" cap="none" strike="noStrike">
                        <a:latin typeface="Source Sans Pro"/>
                        <a:ea typeface="Source Sans Pro"/>
                        <a:cs typeface="Source Sans Pro"/>
                        <a:sym typeface="Source Sans Pro"/>
                      </a:endParaRPr>
                    </a:p>
                    <a:p>
                      <a:pPr indent="-400050" lvl="0" marL="400050" marR="0" rtl="0" algn="l">
                        <a:lnSpc>
                          <a:spcPct val="150000"/>
                        </a:lnSpc>
                        <a:spcBef>
                          <a:spcPts val="0"/>
                        </a:spcBef>
                        <a:spcAft>
                          <a:spcPts val="0"/>
                        </a:spcAft>
                        <a:buClr>
                          <a:schemeClr val="dk1"/>
                        </a:buClr>
                        <a:buSzPts val="1600"/>
                        <a:buFont typeface="Source Sans Pro"/>
                        <a:buAutoNum type="romanLcPeriod"/>
                      </a:pPr>
                      <a:r>
                        <a:rPr i="0" lang="en-US" sz="1600" u="none" cap="none" strike="noStrike">
                          <a:solidFill>
                            <a:schemeClr val="dk1"/>
                          </a:solidFill>
                          <a:latin typeface="Source Sans Pro"/>
                          <a:ea typeface="Source Sans Pro"/>
                          <a:cs typeface="Source Sans Pro"/>
                          <a:sym typeface="Source Sans Pro"/>
                        </a:rPr>
                        <a:t>Installing class IE4 motors. (2 points)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9 Points</a:t>
                      </a:r>
                      <a:endParaRPr sz="1600" u="none" cap="none" strike="noStrike">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093" name="Google Shape;1093;p35"/>
          <p:cNvSpPr/>
          <p:nvPr/>
        </p:nvSpPr>
        <p:spPr>
          <a:xfrm>
            <a:off x="0" y="6262200"/>
            <a:ext cx="12190500" cy="5847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4" name="Google Shape;1094;p35"/>
          <p:cNvSpPr txBox="1"/>
          <p:nvPr/>
        </p:nvSpPr>
        <p:spPr>
          <a:xfrm>
            <a:off x="402740" y="391959"/>
            <a:ext cx="68133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accent3"/>
                </a:solidFill>
                <a:latin typeface="Julius Sans One"/>
                <a:ea typeface="Julius Sans One"/>
                <a:cs typeface="Julius Sans One"/>
                <a:sym typeface="Julius Sans One"/>
              </a:rPr>
              <a:t>SUMMARY - Building services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pic>
        <p:nvPicPr>
          <p:cNvPr descr="Logo, icon&#10;&#10;Description automatically generated" id="1099" name="Google Shape;1099;p36"/>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100" name="Google Shape;1100;p36"/>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graphicFrame>
        <p:nvGraphicFramePr>
          <p:cNvPr id="1101" name="Google Shape;1101;p36"/>
          <p:cNvGraphicFramePr/>
          <p:nvPr/>
        </p:nvGraphicFramePr>
        <p:xfrm>
          <a:off x="551384" y="1556792"/>
          <a:ext cx="3000000" cy="3000000"/>
        </p:xfrm>
        <a:graphic>
          <a:graphicData uri="http://schemas.openxmlformats.org/drawingml/2006/table">
            <a:tbl>
              <a:tblPr>
                <a:noFill/>
                <a:tableStyleId>{991C5D08-FA97-4C84-B4A8-250404695844}</a:tableStyleId>
              </a:tblPr>
              <a:tblGrid>
                <a:gridCol w="2160250"/>
                <a:gridCol w="7438200"/>
                <a:gridCol w="1418775"/>
              </a:tblGrid>
              <a:tr h="427500">
                <a:tc gridSpan="2">
                  <a:txBody>
                    <a:bodyPr/>
                    <a:lstStyle/>
                    <a:p>
                      <a:pPr indent="0" lvl="0" marL="0" marR="0" rtl="0" algn="l">
                        <a:lnSpc>
                          <a:spcPct val="100000"/>
                        </a:lnSpc>
                        <a:spcBef>
                          <a:spcPts val="0"/>
                        </a:spcBef>
                        <a:spcAft>
                          <a:spcPts val="0"/>
                        </a:spcAft>
                        <a:buClr>
                          <a:schemeClr val="dk1"/>
                        </a:buClr>
                        <a:buSzPts val="1600"/>
                        <a:buFont typeface="Open Sans"/>
                        <a:buNone/>
                      </a:pPr>
                      <a:r>
                        <a:rPr i="0" lang="en-US" sz="1600" u="none" cap="none" strike="noStrike">
                          <a:solidFill>
                            <a:schemeClr val="lt1"/>
                          </a:solidFill>
                          <a:latin typeface="Archivo Narrow"/>
                          <a:ea typeface="Archivo Narrow"/>
                          <a:cs typeface="Archivo Narrow"/>
                          <a:sym typeface="Archivo Narrow"/>
                        </a:rPr>
                        <a:t>Pumps                                                                                                                                                                  Maximum score</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c h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8 Points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r>
              <a:tr h="228600">
                <a:tc>
                  <a:txBody>
                    <a:bodyPr/>
                    <a:lstStyle/>
                    <a:p>
                      <a:pPr indent="0" lvl="0" marL="0" marR="0" rtl="0" algn="l">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Minimum</a:t>
                      </a:r>
                      <a:r>
                        <a:rPr i="0" lang="en-US" sz="1600" u="none" cap="none" strike="noStrike">
                          <a:solidFill>
                            <a:schemeClr val="dk1"/>
                          </a:solidFill>
                          <a:latin typeface="Source Sans Pro"/>
                          <a:ea typeface="Source Sans Pro"/>
                          <a:cs typeface="Source Sans Pro"/>
                          <a:sym typeface="Source Sans Pro"/>
                        </a:rPr>
                        <a:t>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Either hydro-pneumatic pumps having minimum mechanical efficiency of 60% or BEE 4 star rated Pumps</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0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Additional</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BEE 5 star rated pumps (5 Points) </a:t>
                      </a:r>
                      <a:endParaRPr sz="1600" u="none" cap="none" strike="noStrike">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Hydro-pneumatic system having minimum mechanical efficiency of 70% (3 Points)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8 Points</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graphicFrame>
        <p:nvGraphicFramePr>
          <p:cNvPr id="1102" name="Google Shape;1102;p36"/>
          <p:cNvGraphicFramePr/>
          <p:nvPr/>
        </p:nvGraphicFramePr>
        <p:xfrm>
          <a:off x="551383" y="3491995"/>
          <a:ext cx="3000000" cy="3000000"/>
        </p:xfrm>
        <a:graphic>
          <a:graphicData uri="http://schemas.openxmlformats.org/drawingml/2006/table">
            <a:tbl>
              <a:tblPr>
                <a:noFill/>
                <a:tableStyleId>{991C5D08-FA97-4C84-B4A8-250404695844}</a:tableStyleId>
              </a:tblPr>
              <a:tblGrid>
                <a:gridCol w="2160250"/>
                <a:gridCol w="7438200"/>
                <a:gridCol w="1418775"/>
              </a:tblGrid>
              <a:tr h="427500">
                <a:tc gridSpan="2">
                  <a:txBody>
                    <a:bodyPr/>
                    <a:lstStyle/>
                    <a:p>
                      <a:pPr indent="0" lvl="0" marL="0" marR="0" rtl="0" algn="l">
                        <a:lnSpc>
                          <a:spcPct val="100000"/>
                        </a:lnSpc>
                        <a:spcBef>
                          <a:spcPts val="0"/>
                        </a:spcBef>
                        <a:spcAft>
                          <a:spcPts val="0"/>
                        </a:spcAft>
                        <a:buClr>
                          <a:schemeClr val="dk1"/>
                        </a:buClr>
                        <a:buSzPts val="1600"/>
                        <a:buFont typeface="Open Sans"/>
                        <a:buNone/>
                      </a:pPr>
                      <a:r>
                        <a:rPr i="0" lang="en-US" sz="1600" u="none" cap="none" strike="noStrike">
                          <a:solidFill>
                            <a:schemeClr val="lt1"/>
                          </a:solidFill>
                          <a:latin typeface="Archivo Narrow"/>
                          <a:ea typeface="Archivo Narrow"/>
                          <a:cs typeface="Archivo Narrow"/>
                          <a:sym typeface="Archivo Narrow"/>
                        </a:rPr>
                        <a:t>Electrical Systems                                                                                                                                                   Maximum score</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c h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5 Points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r>
              <a:tr h="228600">
                <a:tc>
                  <a:txBody>
                    <a:bodyPr/>
                    <a:lstStyle/>
                    <a:p>
                      <a:pPr indent="0" lvl="0" marL="0" marR="0" rtl="0" algn="l">
                        <a:lnSpc>
                          <a:spcPct val="100000"/>
                        </a:lnSpc>
                        <a:spcBef>
                          <a:spcPts val="0"/>
                        </a:spcBef>
                        <a:spcAft>
                          <a:spcPts val="0"/>
                        </a:spcAft>
                        <a:buClr>
                          <a:schemeClr val="dk1"/>
                        </a:buClr>
                        <a:buSzPts val="1600"/>
                        <a:buFont typeface="Open Sans"/>
                        <a:buNone/>
                      </a:pPr>
                      <a:r>
                        <a:rPr lang="en-US" sz="1600">
                          <a:latin typeface="Source Sans Pro"/>
                          <a:ea typeface="Source Sans Pro"/>
                          <a:cs typeface="Source Sans Pro"/>
                          <a:sym typeface="Source Sans Pro"/>
                        </a:rPr>
                        <a:t>Minimum 	</a:t>
                      </a:r>
                      <a:endParaRPr sz="1600">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Power transformers of the proper ratings and design must be selected to satisfy the minimum acceptable efficiency at 50% and full load rating. </a:t>
                      </a:r>
                      <a:endParaRPr sz="1600">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a:t>
                      </a:r>
                      <a:endParaRPr sz="1600">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0050">
                <a:tc>
                  <a:txBody>
                    <a:bodyPr/>
                    <a:lstStyle/>
                    <a:p>
                      <a:pPr indent="0" lvl="0" marL="0" marR="0" rtl="0" algn="l">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Additional</a:t>
                      </a:r>
                      <a:endParaRPr sz="1600">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Providing all oil type transformers with BEE 5 star rating.</a:t>
                      </a:r>
                      <a:endParaRPr sz="1600">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a:latin typeface="Source Sans Pro"/>
                          <a:ea typeface="Source Sans Pro"/>
                          <a:cs typeface="Source Sans Pro"/>
                          <a:sym typeface="Source Sans Pro"/>
                        </a:rPr>
                        <a:t>5 Points</a:t>
                      </a:r>
                      <a:endParaRPr sz="1600">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600"/>
                        <a:buFont typeface="Arial"/>
                        <a:buNone/>
                      </a:pPr>
                      <a:r>
                        <a:t/>
                      </a:r>
                      <a:endParaRPr sz="1600">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103" name="Google Shape;1103;p36"/>
          <p:cNvSpPr/>
          <p:nvPr/>
        </p:nvSpPr>
        <p:spPr>
          <a:xfrm>
            <a:off x="0" y="6262192"/>
            <a:ext cx="7498080" cy="584735"/>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4" name="Google Shape;1104;p36"/>
          <p:cNvSpPr/>
          <p:nvPr/>
        </p:nvSpPr>
        <p:spPr>
          <a:xfrm>
            <a:off x="4692333" y="6027444"/>
            <a:ext cx="7498080" cy="673504"/>
          </a:xfrm>
          <a:prstGeom prst="rect">
            <a:avLst/>
          </a:prstGeom>
          <a:solidFill>
            <a:srgbClr val="DEF0F0">
              <a:alpha val="66274"/>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5" name="Google Shape;1105;p36"/>
          <p:cNvSpPr txBox="1"/>
          <p:nvPr/>
        </p:nvSpPr>
        <p:spPr>
          <a:xfrm>
            <a:off x="402740" y="391959"/>
            <a:ext cx="68133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accent3"/>
                </a:solidFill>
                <a:latin typeface="Julius Sans One"/>
                <a:ea typeface="Julius Sans One"/>
                <a:cs typeface="Julius Sans One"/>
                <a:sym typeface="Julius Sans One"/>
              </a:rPr>
              <a:t>SUMMARY - Building services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37"/>
          <p:cNvSpPr/>
          <p:nvPr/>
        </p:nvSpPr>
        <p:spPr>
          <a:xfrm>
            <a:off x="8533289" y="0"/>
            <a:ext cx="3657124" cy="3931920"/>
          </a:xfrm>
          <a:prstGeom prst="rect">
            <a:avLst/>
          </a:prstGeom>
          <a:solidFill>
            <a:schemeClr val="accent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1" name="Google Shape;1111;p37"/>
          <p:cNvSpPr txBox="1"/>
          <p:nvPr/>
        </p:nvSpPr>
        <p:spPr>
          <a:xfrm>
            <a:off x="920923" y="4170877"/>
            <a:ext cx="3437700" cy="7851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800"/>
              <a:buFont typeface="Arial"/>
              <a:buNone/>
            </a:pPr>
            <a:r>
              <a:rPr i="0" lang="en-US" sz="1800" u="none" cap="none" strike="noStrike">
                <a:solidFill>
                  <a:schemeClr val="dk1"/>
                </a:solidFill>
                <a:latin typeface="Source Sans Pro"/>
                <a:ea typeface="Source Sans Pro"/>
                <a:cs typeface="Source Sans Pro"/>
                <a:sym typeface="Source Sans Pro"/>
              </a:rPr>
              <a:t>Indoor Lighting  </a:t>
            </a:r>
            <a:endParaRPr i="0" sz="1400" u="none" cap="none" strike="noStrike">
              <a:solidFill>
                <a:srgbClr val="000000"/>
              </a:solidFill>
              <a:latin typeface="Source Sans Pro"/>
              <a:ea typeface="Source Sans Pro"/>
              <a:cs typeface="Source Sans Pro"/>
              <a:sym typeface="Source Sans Pro"/>
            </a:endParaRPr>
          </a:p>
          <a:p>
            <a:pPr indent="0" lvl="0" marL="0" marR="0" rtl="0" algn="r">
              <a:lnSpc>
                <a:spcPct val="150000"/>
              </a:lnSpc>
              <a:spcBef>
                <a:spcPts val="0"/>
              </a:spcBef>
              <a:spcAft>
                <a:spcPts val="0"/>
              </a:spcAft>
              <a:buClr>
                <a:srgbClr val="000000"/>
              </a:buClr>
              <a:buSzPts val="1800"/>
              <a:buFont typeface="Arial"/>
              <a:buNone/>
            </a:pPr>
            <a:r>
              <a:rPr i="0" lang="en-US" sz="1800" u="none" cap="none" strike="noStrike">
                <a:solidFill>
                  <a:schemeClr val="dk1"/>
                </a:solidFill>
                <a:latin typeface="Source Sans Pro"/>
                <a:ea typeface="Source Sans Pro"/>
                <a:cs typeface="Source Sans Pro"/>
                <a:sym typeface="Source Sans Pro"/>
              </a:rPr>
              <a:t>Comfort Systems</a:t>
            </a:r>
            <a:endParaRPr i="0" sz="1400" u="none" cap="none" strike="noStrike">
              <a:solidFill>
                <a:srgbClr val="000000"/>
              </a:solidFill>
              <a:latin typeface="Source Sans Pro"/>
              <a:ea typeface="Source Sans Pro"/>
              <a:cs typeface="Source Sans Pro"/>
              <a:sym typeface="Source Sans Pro"/>
            </a:endParaRPr>
          </a:p>
        </p:txBody>
      </p:sp>
      <p:sp>
        <p:nvSpPr>
          <p:cNvPr id="1112" name="Google Shape;1112;p37"/>
          <p:cNvSpPr txBox="1"/>
          <p:nvPr/>
        </p:nvSpPr>
        <p:spPr>
          <a:xfrm>
            <a:off x="1109299" y="1881269"/>
            <a:ext cx="3249324" cy="2062063"/>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rgbClr val="64B6B8"/>
                </a:solidFill>
                <a:latin typeface="Julius Sans One"/>
                <a:ea typeface="Julius Sans One"/>
                <a:cs typeface="Julius Sans One"/>
                <a:sym typeface="Julius Sans One"/>
              </a:rPr>
              <a:t>5.2.3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3200"/>
              <a:buFont typeface="Arial"/>
              <a:buNone/>
            </a:pPr>
            <a:r>
              <a:rPr b="1" i="0" lang="en-US" sz="3200" u="none" cap="none" strike="noStrike">
                <a:solidFill>
                  <a:srgbClr val="363B48"/>
                </a:solidFill>
                <a:latin typeface="Julius Sans One"/>
                <a:ea typeface="Julius Sans One"/>
                <a:cs typeface="Julius Sans One"/>
                <a:sym typeface="Julius Sans One"/>
              </a:rPr>
              <a:t>Indoor Electrical Systems</a:t>
            </a:r>
            <a:endParaRPr b="0" i="0" sz="1400" u="none" cap="none" strike="noStrike">
              <a:solidFill>
                <a:srgbClr val="000000"/>
              </a:solidFill>
              <a:latin typeface="Arial"/>
              <a:ea typeface="Arial"/>
              <a:cs typeface="Arial"/>
              <a:sym typeface="Arial"/>
            </a:endParaRPr>
          </a:p>
        </p:txBody>
      </p:sp>
      <p:cxnSp>
        <p:nvCxnSpPr>
          <p:cNvPr id="1113" name="Google Shape;1113;p37"/>
          <p:cNvCxnSpPr/>
          <p:nvPr/>
        </p:nvCxnSpPr>
        <p:spPr>
          <a:xfrm>
            <a:off x="4503455" y="2034922"/>
            <a:ext cx="31427" cy="1768985"/>
          </a:xfrm>
          <a:prstGeom prst="straightConnector1">
            <a:avLst/>
          </a:prstGeom>
          <a:noFill/>
          <a:ln cap="flat" cmpd="sng" w="38100">
            <a:solidFill>
              <a:srgbClr val="F2777C"/>
            </a:solidFill>
            <a:prstDash val="solid"/>
            <a:miter lim="8000"/>
            <a:headEnd len="sm" w="sm" type="none"/>
            <a:tailEnd len="sm" w="sm" type="none"/>
          </a:ln>
        </p:spPr>
      </p:cxnSp>
      <p:pic>
        <p:nvPicPr>
          <p:cNvPr descr="Dining Area Lighting | Indoor Lighting Page 7 | Lighterior" id="1114" name="Google Shape;1114;p37"/>
          <p:cNvPicPr preferRelativeResize="0"/>
          <p:nvPr/>
        </p:nvPicPr>
        <p:blipFill rotWithShape="1">
          <a:blip r:embed="rId3">
            <a:alphaModFix/>
          </a:blip>
          <a:srcRect b="0" l="0" r="23771" t="0"/>
          <a:stretch/>
        </p:blipFill>
        <p:spPr>
          <a:xfrm>
            <a:off x="4964894" y="0"/>
            <a:ext cx="4574164" cy="6858000"/>
          </a:xfrm>
          <a:prstGeom prst="rect">
            <a:avLst/>
          </a:prstGeom>
          <a:noFill/>
          <a:ln>
            <a:noFill/>
          </a:ln>
        </p:spPr>
      </p:pic>
      <p:pic>
        <p:nvPicPr>
          <p:cNvPr descr="18,100+ Wall Air Conditioner Stock Photos, Pictures &amp; Royalty-Free Images -  iStock | Air conditioning, Room air conditioner, Ceiling fan" id="1115" name="Google Shape;1115;p37"/>
          <p:cNvPicPr preferRelativeResize="0"/>
          <p:nvPr/>
        </p:nvPicPr>
        <p:blipFill rotWithShape="1">
          <a:blip r:embed="rId4">
            <a:alphaModFix/>
          </a:blip>
          <a:srcRect b="0" l="0" r="0" t="0"/>
          <a:stretch/>
        </p:blipFill>
        <p:spPr>
          <a:xfrm>
            <a:off x="7323307" y="3931920"/>
            <a:ext cx="4867106" cy="2926080"/>
          </a:xfrm>
          <a:prstGeom prst="rect">
            <a:avLst/>
          </a:prstGeom>
          <a:noFill/>
          <a:ln>
            <a:noFill/>
          </a:ln>
        </p:spPr>
      </p:pic>
      <p:sp>
        <p:nvSpPr>
          <p:cNvPr id="1116" name="Google Shape;1116;p37"/>
          <p:cNvSpPr/>
          <p:nvPr/>
        </p:nvSpPr>
        <p:spPr>
          <a:xfrm flipH="1">
            <a:off x="10449919" y="0"/>
            <a:ext cx="933328" cy="6858000"/>
          </a:xfrm>
          <a:prstGeom prst="rect">
            <a:avLst/>
          </a:prstGeom>
          <a:solidFill>
            <a:srgbClr val="D8D8D8">
              <a:alpha val="32549"/>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7" name="Google Shape;1117;p37"/>
          <p:cNvSpPr/>
          <p:nvPr/>
        </p:nvSpPr>
        <p:spPr>
          <a:xfrm>
            <a:off x="0" y="0"/>
            <a:ext cx="4964894" cy="307777"/>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118" name="Google Shape;1118;p37"/>
          <p:cNvSpPr txBox="1"/>
          <p:nvPr/>
        </p:nvSpPr>
        <p:spPr>
          <a:xfrm>
            <a:off x="10861719" y="6586813"/>
            <a:ext cx="13287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Freepik, </a:t>
            </a:r>
            <a:r>
              <a:rPr i="1" lang="en-US" sz="900" u="sng">
                <a:solidFill>
                  <a:schemeClr val="hlink"/>
                </a:solidFill>
                <a:latin typeface="Source Sans Pro"/>
                <a:ea typeface="Source Sans Pro"/>
                <a:cs typeface="Source Sans Pro"/>
                <a:sym typeface="Source Sans Pro"/>
                <a:hlinkClick r:id="rId5"/>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38"/>
          <p:cNvSpPr/>
          <p:nvPr/>
        </p:nvSpPr>
        <p:spPr>
          <a:xfrm>
            <a:off x="4816820" y="2046957"/>
            <a:ext cx="7373593" cy="2790588"/>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gbpn-logo_white.png" id="1124" name="Google Shape;1124;p38"/>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1125" name="Google Shape;1125;p38"/>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126" name="Google Shape;1126;p38"/>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sp>
        <p:nvSpPr>
          <p:cNvPr id="1127" name="Google Shape;1127;p38"/>
          <p:cNvSpPr/>
          <p:nvPr/>
        </p:nvSpPr>
        <p:spPr>
          <a:xfrm>
            <a:off x="5000650" y="2539950"/>
            <a:ext cx="6818700" cy="1778100"/>
          </a:xfrm>
          <a:prstGeom prst="rect">
            <a:avLst/>
          </a:prstGeom>
          <a:noFill/>
          <a:ln>
            <a:noFill/>
          </a:ln>
        </p:spPr>
        <p:txBody>
          <a:bodyPr anchorCtr="0" anchor="t" bIns="0" lIns="0" spcFirstLastPara="1" rIns="0" wrap="square" tIns="12700">
            <a:spAutoFit/>
          </a:bodyPr>
          <a:lstStyle/>
          <a:p>
            <a:pPr indent="-330200" lvl="0" marL="457200" marR="0" rtl="0" algn="just">
              <a:lnSpc>
                <a:spcPct val="20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Luminous efficacy is a measure of how well a light source produces visible light</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20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All the lighting fixtures shall have lamps with a luminous efficacy of a minimum of 85 lm/W  installed in all the locations. </a:t>
            </a:r>
            <a:endParaRPr i="0" sz="1600" u="none" cap="none" strike="noStrike">
              <a:solidFill>
                <a:srgbClr val="000000"/>
              </a:solidFill>
              <a:latin typeface="Source Sans Pro"/>
              <a:ea typeface="Source Sans Pro"/>
              <a:cs typeface="Source Sans Pro"/>
              <a:sym typeface="Source Sans Pro"/>
            </a:endParaRPr>
          </a:p>
        </p:txBody>
      </p:sp>
      <p:pic>
        <p:nvPicPr>
          <p:cNvPr descr="What is luminous efficiency and luminous efficacy (lm/W)?" id="1128" name="Google Shape;1128;p38"/>
          <p:cNvPicPr preferRelativeResize="0"/>
          <p:nvPr/>
        </p:nvPicPr>
        <p:blipFill rotWithShape="1">
          <a:blip r:embed="rId6">
            <a:alphaModFix/>
          </a:blip>
          <a:srcRect b="10406" l="0" r="0" t="0"/>
          <a:stretch/>
        </p:blipFill>
        <p:spPr>
          <a:xfrm>
            <a:off x="406574" y="2033706"/>
            <a:ext cx="4152963" cy="2790588"/>
          </a:xfrm>
          <a:prstGeom prst="rect">
            <a:avLst/>
          </a:prstGeom>
          <a:noFill/>
          <a:ln>
            <a:noFill/>
          </a:ln>
        </p:spPr>
      </p:pic>
      <p:sp>
        <p:nvSpPr>
          <p:cNvPr id="1129" name="Google Shape;1129;p38"/>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1130" name="Google Shape;1130;p38"/>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1</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 Indoor Lighting</a:t>
            </a:r>
            <a:endParaRPr i="0" sz="2400" u="none" cap="none" strike="noStrike">
              <a:solidFill>
                <a:srgbClr val="000000"/>
              </a:solidFill>
              <a:latin typeface="Archivo Narrow"/>
              <a:ea typeface="Archivo Narrow"/>
              <a:cs typeface="Archivo Narrow"/>
              <a:sym typeface="Archivo Narrow"/>
            </a:endParaRPr>
          </a:p>
        </p:txBody>
      </p:sp>
      <p:sp>
        <p:nvSpPr>
          <p:cNvPr id="1131" name="Google Shape;1131;p38"/>
          <p:cNvSpPr txBox="1"/>
          <p:nvPr/>
        </p:nvSpPr>
        <p:spPr>
          <a:xfrm>
            <a:off x="3230819" y="4824288"/>
            <a:ext cx="13287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Faro,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pic>
        <p:nvPicPr>
          <p:cNvPr descr="gbpn-logo_white.png" id="1136" name="Google Shape;1136;p39"/>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1137" name="Google Shape;1137;p39"/>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138" name="Google Shape;1138;p39"/>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graphicFrame>
        <p:nvGraphicFramePr>
          <p:cNvPr id="1139" name="Google Shape;1139;p39"/>
          <p:cNvGraphicFramePr/>
          <p:nvPr/>
        </p:nvGraphicFramePr>
        <p:xfrm>
          <a:off x="2230567" y="3552506"/>
          <a:ext cx="3000000" cy="3000000"/>
        </p:xfrm>
        <a:graphic>
          <a:graphicData uri="http://schemas.openxmlformats.org/drawingml/2006/table">
            <a:tbl>
              <a:tblPr>
                <a:noFill/>
                <a:tableStyleId>{991C5D08-FA97-4C84-B4A8-250404695844}</a:tableStyleId>
              </a:tblPr>
              <a:tblGrid>
                <a:gridCol w="4078725"/>
                <a:gridCol w="2750425"/>
              </a:tblGrid>
              <a:tr h="430875">
                <a:tc>
                  <a:txBody>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Provisions</a:t>
                      </a:r>
                      <a:endParaRPr sz="1600">
                        <a:solidFill>
                          <a:schemeClr val="lt1"/>
                        </a:solidFill>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Incremental Points</a:t>
                      </a:r>
                      <a:endParaRPr sz="1600">
                        <a:solidFill>
                          <a:schemeClr val="lt1"/>
                        </a:solidFill>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643175">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Lamp Lumen Efficacy &gt; 95 Lm/W</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3</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43175">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Lamp Lumen Efficacy &gt; 105 Lm/W</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8</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140" name="Google Shape;1140;p39"/>
          <p:cNvSpPr/>
          <p:nvPr/>
        </p:nvSpPr>
        <p:spPr>
          <a:xfrm>
            <a:off x="2230574" y="3149625"/>
            <a:ext cx="5901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Table – 22: Points for Lamp Lumen Efficacy of Indoor Lighting</a:t>
            </a:r>
            <a:endParaRPr b="0" i="0" sz="1400" u="none" cap="none" strike="noStrike">
              <a:solidFill>
                <a:srgbClr val="000000"/>
              </a:solidFill>
              <a:latin typeface="Arial"/>
              <a:ea typeface="Arial"/>
              <a:cs typeface="Arial"/>
              <a:sym typeface="Arial"/>
            </a:endParaRPr>
          </a:p>
        </p:txBody>
      </p:sp>
      <p:sp>
        <p:nvSpPr>
          <p:cNvPr id="1141" name="Google Shape;1141;p39"/>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1142" name="Google Shape;1142;p39"/>
          <p:cNvSpPr txBox="1"/>
          <p:nvPr/>
        </p:nvSpPr>
        <p:spPr>
          <a:xfrm>
            <a:off x="517525" y="1757150"/>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1 Indoor Lighting</a:t>
            </a:r>
            <a:endParaRPr i="0" sz="2400" u="none" cap="none" strike="noStrike">
              <a:solidFill>
                <a:srgbClr val="000000"/>
              </a:solidFill>
              <a:latin typeface="Archivo Narrow"/>
              <a:ea typeface="Archivo Narrow"/>
              <a:cs typeface="Archivo Narrow"/>
              <a:sym typeface="Archivo Narrow"/>
            </a:endParaRPr>
          </a:p>
        </p:txBody>
      </p:sp>
      <p:sp>
        <p:nvSpPr>
          <p:cNvPr id="1143" name="Google Shape;1143;p39"/>
          <p:cNvSpPr txBox="1"/>
          <p:nvPr/>
        </p:nvSpPr>
        <p:spPr>
          <a:xfrm>
            <a:off x="406575" y="1003850"/>
            <a:ext cx="11150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rgbClr val="262626"/>
                </a:solidFill>
                <a:latin typeface="Julius Sans One"/>
                <a:ea typeface="Julius Sans One"/>
                <a:cs typeface="Julius Sans One"/>
                <a:sym typeface="Julius Sans One"/>
              </a:rPr>
              <a:t>5.3.3 - </a:t>
            </a:r>
            <a:r>
              <a:rPr lang="en-US" sz="3200">
                <a:solidFill>
                  <a:srgbClr val="262626"/>
                </a:solidFill>
                <a:latin typeface="Julius Sans One"/>
                <a:ea typeface="Julius Sans One"/>
                <a:cs typeface="Julius Sans One"/>
                <a:sym typeface="Julius Sans One"/>
              </a:rPr>
              <a:t>INDOOR ELECTRICAL END-USE </a:t>
            </a:r>
            <a:r>
              <a:rPr lang="en-US" sz="1500">
                <a:solidFill>
                  <a:srgbClr val="262626"/>
                </a:solidFill>
                <a:latin typeface="Archivo Narrow"/>
                <a:ea typeface="Archivo Narrow"/>
                <a:cs typeface="Archivo Narrow"/>
                <a:sym typeface="Archivo Narrow"/>
              </a:rPr>
              <a:t>(IF APPLICABLE)</a:t>
            </a:r>
            <a:endParaRPr sz="1500">
              <a:latin typeface="Archivo Narrow"/>
              <a:ea typeface="Archivo Narrow"/>
              <a:cs typeface="Archivo Narrow"/>
              <a:sym typeface="Archivo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
          <p:cNvSpPr/>
          <p:nvPr/>
        </p:nvSpPr>
        <p:spPr>
          <a:xfrm>
            <a:off x="3319025" y="1216225"/>
            <a:ext cx="2640900" cy="7602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Building Services</a:t>
            </a:r>
            <a:endParaRPr sz="1600">
              <a:solidFill>
                <a:schemeClr val="lt1"/>
              </a:solidFill>
              <a:latin typeface="Archivo Narrow"/>
              <a:ea typeface="Archivo Narrow"/>
              <a:cs typeface="Archivo Narrow"/>
              <a:sym typeface="Archivo Narrow"/>
            </a:endParaRPr>
          </a:p>
        </p:txBody>
      </p:sp>
      <p:sp>
        <p:nvSpPr>
          <p:cNvPr id="531" name="Google Shape;531;p4"/>
          <p:cNvSpPr/>
          <p:nvPr/>
        </p:nvSpPr>
        <p:spPr>
          <a:xfrm>
            <a:off x="6244175" y="1187550"/>
            <a:ext cx="3027000" cy="7602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Indoor End Electrical Uses  (If applicable) </a:t>
            </a:r>
            <a:endParaRPr sz="1600">
              <a:solidFill>
                <a:schemeClr val="lt1"/>
              </a:solidFill>
              <a:latin typeface="Archivo Narrow"/>
              <a:ea typeface="Archivo Narrow"/>
              <a:cs typeface="Archivo Narrow"/>
              <a:sym typeface="Archivo Narrow"/>
            </a:endParaRPr>
          </a:p>
        </p:txBody>
      </p:sp>
      <p:sp>
        <p:nvSpPr>
          <p:cNvPr id="532" name="Google Shape;532;p4"/>
          <p:cNvSpPr/>
          <p:nvPr/>
        </p:nvSpPr>
        <p:spPr>
          <a:xfrm>
            <a:off x="9482350" y="1163400"/>
            <a:ext cx="2357100" cy="7602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Renewable Energy Systems</a:t>
            </a:r>
            <a:endParaRPr sz="1600">
              <a:solidFill>
                <a:schemeClr val="lt1"/>
              </a:solidFill>
              <a:latin typeface="Archivo Narrow"/>
              <a:ea typeface="Archivo Narrow"/>
              <a:cs typeface="Archivo Narrow"/>
              <a:sym typeface="Archivo Narrow"/>
            </a:endParaRPr>
          </a:p>
        </p:txBody>
      </p:sp>
      <p:sp>
        <p:nvSpPr>
          <p:cNvPr id="533" name="Google Shape;533;p4"/>
          <p:cNvSpPr/>
          <p:nvPr/>
        </p:nvSpPr>
        <p:spPr>
          <a:xfrm>
            <a:off x="3605954" y="4638365"/>
            <a:ext cx="2343300" cy="5676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Common Area &amp; Exterior Lighting</a:t>
            </a:r>
            <a:endParaRPr i="0" sz="1600" u="none" cap="none" strike="noStrike">
              <a:solidFill>
                <a:srgbClr val="000000"/>
              </a:solidFill>
              <a:latin typeface="Source Sans Pro"/>
              <a:ea typeface="Source Sans Pro"/>
              <a:cs typeface="Source Sans Pro"/>
              <a:sym typeface="Source Sans Pro"/>
            </a:endParaRPr>
          </a:p>
        </p:txBody>
      </p:sp>
      <p:sp>
        <p:nvSpPr>
          <p:cNvPr id="534" name="Google Shape;534;p4"/>
          <p:cNvSpPr/>
          <p:nvPr/>
        </p:nvSpPr>
        <p:spPr>
          <a:xfrm>
            <a:off x="3616544" y="5268262"/>
            <a:ext cx="2343300" cy="4314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Elevators</a:t>
            </a:r>
            <a:endParaRPr i="0" sz="1600" u="none" cap="none" strike="noStrike">
              <a:solidFill>
                <a:srgbClr val="000000"/>
              </a:solidFill>
              <a:latin typeface="Source Sans Pro"/>
              <a:ea typeface="Source Sans Pro"/>
              <a:cs typeface="Source Sans Pro"/>
              <a:sym typeface="Source Sans Pro"/>
            </a:endParaRPr>
          </a:p>
        </p:txBody>
      </p:sp>
      <p:sp>
        <p:nvSpPr>
          <p:cNvPr id="535" name="Google Shape;535;p4"/>
          <p:cNvSpPr/>
          <p:nvPr/>
        </p:nvSpPr>
        <p:spPr>
          <a:xfrm>
            <a:off x="3605956" y="5768449"/>
            <a:ext cx="2352600" cy="4314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Electrical Systems</a:t>
            </a:r>
            <a:endParaRPr i="0" sz="1600" u="none" cap="none" strike="noStrike">
              <a:solidFill>
                <a:srgbClr val="000000"/>
              </a:solidFill>
              <a:latin typeface="Source Sans Pro"/>
              <a:ea typeface="Source Sans Pro"/>
              <a:cs typeface="Source Sans Pro"/>
              <a:sym typeface="Source Sans Pro"/>
            </a:endParaRPr>
          </a:p>
        </p:txBody>
      </p:sp>
      <p:sp>
        <p:nvSpPr>
          <p:cNvPr id="536" name="Google Shape;536;p4"/>
          <p:cNvSpPr/>
          <p:nvPr/>
        </p:nvSpPr>
        <p:spPr>
          <a:xfrm>
            <a:off x="6586825" y="2286750"/>
            <a:ext cx="2563500" cy="5850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Indoor Lighting </a:t>
            </a:r>
            <a:endParaRPr i="0" sz="1600" u="none" cap="none" strike="noStrike">
              <a:solidFill>
                <a:srgbClr val="000000"/>
              </a:solidFill>
              <a:latin typeface="Source Sans Pro"/>
              <a:ea typeface="Source Sans Pro"/>
              <a:cs typeface="Source Sans Pro"/>
              <a:sym typeface="Source Sans Pro"/>
            </a:endParaRPr>
          </a:p>
        </p:txBody>
      </p:sp>
      <p:sp>
        <p:nvSpPr>
          <p:cNvPr id="537" name="Google Shape;537;p4"/>
          <p:cNvSpPr/>
          <p:nvPr/>
        </p:nvSpPr>
        <p:spPr>
          <a:xfrm>
            <a:off x="6586825" y="3380625"/>
            <a:ext cx="2563500" cy="5676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Comfort Systems</a:t>
            </a:r>
            <a:endParaRPr i="0" sz="1600" u="none" cap="none" strike="noStrike">
              <a:solidFill>
                <a:srgbClr val="000000"/>
              </a:solidFill>
              <a:latin typeface="Source Sans Pro"/>
              <a:ea typeface="Source Sans Pro"/>
              <a:cs typeface="Source Sans Pro"/>
              <a:sym typeface="Source Sans Pro"/>
            </a:endParaRPr>
          </a:p>
        </p:txBody>
      </p:sp>
      <p:sp>
        <p:nvSpPr>
          <p:cNvPr id="538" name="Google Shape;538;p4"/>
          <p:cNvSpPr/>
          <p:nvPr/>
        </p:nvSpPr>
        <p:spPr>
          <a:xfrm>
            <a:off x="9792600" y="2253302"/>
            <a:ext cx="2102100" cy="6549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Solar Water</a:t>
            </a:r>
            <a:r>
              <a:rPr i="0" lang="en-US" sz="1600" u="none" cap="none" strike="noStrike">
                <a:solidFill>
                  <a:srgbClr val="000000"/>
                </a:solidFill>
                <a:latin typeface="Source Sans Pro"/>
                <a:ea typeface="Source Sans Pro"/>
                <a:cs typeface="Source Sans Pro"/>
                <a:sym typeface="Source Sans Pro"/>
              </a:rPr>
              <a:t> </a:t>
            </a:r>
            <a:r>
              <a:rPr i="0" lang="en-US" sz="1600" u="none" cap="none" strike="noStrike">
                <a:solidFill>
                  <a:schemeClr val="dk1"/>
                </a:solidFill>
                <a:latin typeface="Source Sans Pro"/>
                <a:ea typeface="Source Sans Pro"/>
                <a:cs typeface="Source Sans Pro"/>
                <a:sym typeface="Source Sans Pro"/>
              </a:rPr>
              <a:t>Heating </a:t>
            </a:r>
            <a:endParaRPr i="0" sz="1600" u="none" cap="none" strike="noStrike">
              <a:solidFill>
                <a:srgbClr val="000000"/>
              </a:solidFill>
              <a:latin typeface="Source Sans Pro"/>
              <a:ea typeface="Source Sans Pro"/>
              <a:cs typeface="Source Sans Pro"/>
              <a:sym typeface="Source Sans Pro"/>
            </a:endParaRPr>
          </a:p>
        </p:txBody>
      </p:sp>
      <p:sp>
        <p:nvSpPr>
          <p:cNvPr id="539" name="Google Shape;539;p4"/>
          <p:cNvSpPr/>
          <p:nvPr/>
        </p:nvSpPr>
        <p:spPr>
          <a:xfrm>
            <a:off x="9792600" y="3316305"/>
            <a:ext cx="2102100" cy="6549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Solar </a:t>
            </a:r>
            <a:r>
              <a:rPr lang="en-US" sz="1600">
                <a:solidFill>
                  <a:schemeClr val="dk1"/>
                </a:solidFill>
                <a:latin typeface="Source Sans Pro"/>
                <a:ea typeface="Source Sans Pro"/>
                <a:cs typeface="Source Sans Pro"/>
                <a:sym typeface="Source Sans Pro"/>
              </a:rPr>
              <a:t>Photovoltaic</a:t>
            </a:r>
            <a:r>
              <a:rPr i="0" lang="en-US" sz="1600" u="none" cap="none" strike="noStrike">
                <a:solidFill>
                  <a:schemeClr val="dk1"/>
                </a:solidFill>
                <a:latin typeface="Source Sans Pro"/>
                <a:ea typeface="Source Sans Pro"/>
                <a:cs typeface="Source Sans Pro"/>
                <a:sym typeface="Source Sans Pro"/>
              </a:rPr>
              <a:t> </a:t>
            </a:r>
            <a:endParaRPr i="0" sz="1600" u="none" cap="none" strike="noStrike">
              <a:solidFill>
                <a:srgbClr val="000000"/>
              </a:solidFill>
              <a:latin typeface="Source Sans Pro"/>
              <a:ea typeface="Source Sans Pro"/>
              <a:cs typeface="Source Sans Pro"/>
              <a:sym typeface="Source Sans Pro"/>
            </a:endParaRPr>
          </a:p>
        </p:txBody>
      </p:sp>
      <p:cxnSp>
        <p:nvCxnSpPr>
          <p:cNvPr id="540" name="Google Shape;540;p4"/>
          <p:cNvCxnSpPr>
            <a:stCxn id="533" idx="1"/>
          </p:cNvCxnSpPr>
          <p:nvPr/>
        </p:nvCxnSpPr>
        <p:spPr>
          <a:xfrm rot="10800000">
            <a:off x="3323654" y="4922165"/>
            <a:ext cx="282300" cy="0"/>
          </a:xfrm>
          <a:prstGeom prst="straightConnector1">
            <a:avLst/>
          </a:prstGeom>
          <a:noFill/>
          <a:ln cap="flat" cmpd="sng" w="9525">
            <a:solidFill>
              <a:schemeClr val="dk1"/>
            </a:solidFill>
            <a:prstDash val="solid"/>
            <a:round/>
            <a:headEnd len="sm" w="sm" type="none"/>
            <a:tailEnd len="sm" w="sm" type="none"/>
          </a:ln>
        </p:spPr>
      </p:cxnSp>
      <p:cxnSp>
        <p:nvCxnSpPr>
          <p:cNvPr id="541" name="Google Shape;541;p4"/>
          <p:cNvCxnSpPr>
            <a:stCxn id="534" idx="1"/>
          </p:cNvCxnSpPr>
          <p:nvPr/>
        </p:nvCxnSpPr>
        <p:spPr>
          <a:xfrm rot="10800000">
            <a:off x="3323744" y="5483962"/>
            <a:ext cx="292800" cy="0"/>
          </a:xfrm>
          <a:prstGeom prst="straightConnector1">
            <a:avLst/>
          </a:prstGeom>
          <a:noFill/>
          <a:ln cap="flat" cmpd="sng" w="9525">
            <a:solidFill>
              <a:schemeClr val="dk1"/>
            </a:solidFill>
            <a:prstDash val="solid"/>
            <a:round/>
            <a:headEnd len="sm" w="sm" type="none"/>
            <a:tailEnd len="sm" w="sm" type="none"/>
          </a:ln>
        </p:spPr>
      </p:cxnSp>
      <p:cxnSp>
        <p:nvCxnSpPr>
          <p:cNvPr id="542" name="Google Shape;542;p4"/>
          <p:cNvCxnSpPr>
            <a:stCxn id="535" idx="1"/>
          </p:cNvCxnSpPr>
          <p:nvPr/>
        </p:nvCxnSpPr>
        <p:spPr>
          <a:xfrm rot="10800000">
            <a:off x="3323656" y="5984149"/>
            <a:ext cx="282300" cy="0"/>
          </a:xfrm>
          <a:prstGeom prst="straightConnector1">
            <a:avLst/>
          </a:prstGeom>
          <a:noFill/>
          <a:ln cap="flat" cmpd="sng" w="9525">
            <a:solidFill>
              <a:schemeClr val="dk1"/>
            </a:solidFill>
            <a:prstDash val="solid"/>
            <a:round/>
            <a:headEnd len="sm" w="sm" type="none"/>
            <a:tailEnd len="sm" w="sm" type="none"/>
          </a:ln>
        </p:spPr>
      </p:cxnSp>
      <p:cxnSp>
        <p:nvCxnSpPr>
          <p:cNvPr id="543" name="Google Shape;543;p4"/>
          <p:cNvCxnSpPr/>
          <p:nvPr/>
        </p:nvCxnSpPr>
        <p:spPr>
          <a:xfrm rot="10800000">
            <a:off x="6270783" y="2559675"/>
            <a:ext cx="313800" cy="0"/>
          </a:xfrm>
          <a:prstGeom prst="straightConnector1">
            <a:avLst/>
          </a:prstGeom>
          <a:noFill/>
          <a:ln cap="flat" cmpd="sng" w="9525">
            <a:solidFill>
              <a:schemeClr val="dk1"/>
            </a:solidFill>
            <a:prstDash val="solid"/>
            <a:round/>
            <a:headEnd len="sm" w="sm" type="none"/>
            <a:tailEnd len="sm" w="sm" type="none"/>
          </a:ln>
        </p:spPr>
      </p:cxnSp>
      <p:cxnSp>
        <p:nvCxnSpPr>
          <p:cNvPr id="544" name="Google Shape;544;p4"/>
          <p:cNvCxnSpPr/>
          <p:nvPr/>
        </p:nvCxnSpPr>
        <p:spPr>
          <a:xfrm>
            <a:off x="6270725" y="2559675"/>
            <a:ext cx="0" cy="1145100"/>
          </a:xfrm>
          <a:prstGeom prst="straightConnector1">
            <a:avLst/>
          </a:prstGeom>
          <a:noFill/>
          <a:ln cap="flat" cmpd="sng" w="9525">
            <a:solidFill>
              <a:schemeClr val="dk1"/>
            </a:solidFill>
            <a:prstDash val="solid"/>
            <a:round/>
            <a:headEnd len="sm" w="sm" type="none"/>
            <a:tailEnd len="sm" w="sm" type="none"/>
          </a:ln>
        </p:spPr>
      </p:cxnSp>
      <p:cxnSp>
        <p:nvCxnSpPr>
          <p:cNvPr id="545" name="Google Shape;545;p4"/>
          <p:cNvCxnSpPr/>
          <p:nvPr/>
        </p:nvCxnSpPr>
        <p:spPr>
          <a:xfrm rot="10800000">
            <a:off x="6270860" y="3704736"/>
            <a:ext cx="325500" cy="0"/>
          </a:xfrm>
          <a:prstGeom prst="straightConnector1">
            <a:avLst/>
          </a:prstGeom>
          <a:noFill/>
          <a:ln cap="flat" cmpd="sng" w="9525">
            <a:solidFill>
              <a:schemeClr val="dk1"/>
            </a:solidFill>
            <a:prstDash val="solid"/>
            <a:round/>
            <a:headEnd len="sm" w="sm" type="none"/>
            <a:tailEnd len="sm" w="sm" type="none"/>
          </a:ln>
        </p:spPr>
      </p:cxnSp>
      <p:cxnSp>
        <p:nvCxnSpPr>
          <p:cNvPr id="546" name="Google Shape;546;p4"/>
          <p:cNvCxnSpPr/>
          <p:nvPr/>
        </p:nvCxnSpPr>
        <p:spPr>
          <a:xfrm rot="10800000">
            <a:off x="9537632" y="2548035"/>
            <a:ext cx="249600" cy="0"/>
          </a:xfrm>
          <a:prstGeom prst="straightConnector1">
            <a:avLst/>
          </a:prstGeom>
          <a:noFill/>
          <a:ln cap="flat" cmpd="sng" w="9525">
            <a:solidFill>
              <a:schemeClr val="dk1"/>
            </a:solidFill>
            <a:prstDash val="solid"/>
            <a:round/>
            <a:headEnd len="sm" w="sm" type="none"/>
            <a:tailEnd len="sm" w="sm" type="none"/>
          </a:ln>
        </p:spPr>
      </p:cxnSp>
      <p:cxnSp>
        <p:nvCxnSpPr>
          <p:cNvPr id="547" name="Google Shape;547;p4"/>
          <p:cNvCxnSpPr/>
          <p:nvPr/>
        </p:nvCxnSpPr>
        <p:spPr>
          <a:xfrm>
            <a:off x="9537718" y="2548035"/>
            <a:ext cx="0" cy="1010700"/>
          </a:xfrm>
          <a:prstGeom prst="straightConnector1">
            <a:avLst/>
          </a:prstGeom>
          <a:noFill/>
          <a:ln cap="flat" cmpd="sng" w="9525">
            <a:solidFill>
              <a:schemeClr val="dk1"/>
            </a:solidFill>
            <a:prstDash val="solid"/>
            <a:round/>
            <a:headEnd len="sm" w="sm" type="none"/>
            <a:tailEnd len="sm" w="sm" type="none"/>
          </a:ln>
        </p:spPr>
      </p:cxnSp>
      <p:cxnSp>
        <p:nvCxnSpPr>
          <p:cNvPr id="548" name="Google Shape;548;p4"/>
          <p:cNvCxnSpPr/>
          <p:nvPr/>
        </p:nvCxnSpPr>
        <p:spPr>
          <a:xfrm rot="10800000">
            <a:off x="9537996" y="3558846"/>
            <a:ext cx="258600" cy="0"/>
          </a:xfrm>
          <a:prstGeom prst="straightConnector1">
            <a:avLst/>
          </a:prstGeom>
          <a:noFill/>
          <a:ln cap="flat" cmpd="sng" w="9525">
            <a:solidFill>
              <a:schemeClr val="dk1"/>
            </a:solidFill>
            <a:prstDash val="solid"/>
            <a:round/>
            <a:headEnd len="sm" w="sm" type="none"/>
            <a:tailEnd len="sm" w="sm" type="none"/>
          </a:ln>
        </p:spPr>
      </p:cxnSp>
      <p:sp>
        <p:nvSpPr>
          <p:cNvPr id="549" name="Google Shape;549;p4"/>
          <p:cNvSpPr/>
          <p:nvPr/>
        </p:nvSpPr>
        <p:spPr>
          <a:xfrm>
            <a:off x="3605953" y="2258875"/>
            <a:ext cx="2343300" cy="567600"/>
          </a:xfrm>
          <a:prstGeom prst="roundRect">
            <a:avLst>
              <a:gd fmla="val 16667" name="adj"/>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Power Factor Correction</a:t>
            </a:r>
            <a:endParaRPr i="0" sz="1400" u="none" cap="none" strike="noStrike">
              <a:solidFill>
                <a:srgbClr val="000000"/>
              </a:solidFill>
              <a:latin typeface="Source Sans Pro"/>
              <a:ea typeface="Source Sans Pro"/>
              <a:cs typeface="Source Sans Pro"/>
              <a:sym typeface="Source Sans Pro"/>
            </a:endParaRPr>
          </a:p>
        </p:txBody>
      </p:sp>
      <p:sp>
        <p:nvSpPr>
          <p:cNvPr id="550" name="Google Shape;550;p4"/>
          <p:cNvSpPr/>
          <p:nvPr/>
        </p:nvSpPr>
        <p:spPr>
          <a:xfrm>
            <a:off x="3616542" y="2888772"/>
            <a:ext cx="2343300" cy="431400"/>
          </a:xfrm>
          <a:prstGeom prst="roundRect">
            <a:avLst>
              <a:gd fmla="val 16667" name="adj"/>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Energy Monitoring</a:t>
            </a:r>
            <a:endParaRPr i="0" sz="1400" u="none" cap="none" strike="noStrike">
              <a:solidFill>
                <a:srgbClr val="000000"/>
              </a:solidFill>
              <a:latin typeface="Source Sans Pro"/>
              <a:ea typeface="Source Sans Pro"/>
              <a:cs typeface="Source Sans Pro"/>
              <a:sym typeface="Source Sans Pro"/>
            </a:endParaRPr>
          </a:p>
        </p:txBody>
      </p:sp>
      <p:sp>
        <p:nvSpPr>
          <p:cNvPr id="551" name="Google Shape;551;p4"/>
          <p:cNvSpPr/>
          <p:nvPr/>
        </p:nvSpPr>
        <p:spPr>
          <a:xfrm>
            <a:off x="3605954" y="3388959"/>
            <a:ext cx="2352600" cy="597000"/>
          </a:xfrm>
          <a:prstGeom prst="roundRect">
            <a:avLst>
              <a:gd fmla="val 16667" name="adj"/>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Electric Vehicle Charging Systems</a:t>
            </a:r>
            <a:endParaRPr i="0" sz="1400" u="none" cap="none" strike="noStrike">
              <a:solidFill>
                <a:srgbClr val="000000"/>
              </a:solidFill>
              <a:latin typeface="Source Sans Pro"/>
              <a:ea typeface="Source Sans Pro"/>
              <a:cs typeface="Source Sans Pro"/>
              <a:sym typeface="Source Sans Pro"/>
            </a:endParaRPr>
          </a:p>
        </p:txBody>
      </p:sp>
      <p:sp>
        <p:nvSpPr>
          <p:cNvPr id="552" name="Google Shape;552;p4"/>
          <p:cNvSpPr/>
          <p:nvPr/>
        </p:nvSpPr>
        <p:spPr>
          <a:xfrm>
            <a:off x="3625945" y="4136074"/>
            <a:ext cx="2333700" cy="4314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Pumps</a:t>
            </a:r>
            <a:endParaRPr i="0" sz="1600" u="none" cap="none" strike="noStrike">
              <a:solidFill>
                <a:srgbClr val="000000"/>
              </a:solidFill>
              <a:latin typeface="Source Sans Pro"/>
              <a:ea typeface="Source Sans Pro"/>
              <a:cs typeface="Source Sans Pro"/>
              <a:sym typeface="Source Sans Pro"/>
            </a:endParaRPr>
          </a:p>
        </p:txBody>
      </p:sp>
      <p:cxnSp>
        <p:nvCxnSpPr>
          <p:cNvPr id="553" name="Google Shape;553;p4"/>
          <p:cNvCxnSpPr>
            <a:stCxn id="549" idx="1"/>
          </p:cNvCxnSpPr>
          <p:nvPr/>
        </p:nvCxnSpPr>
        <p:spPr>
          <a:xfrm rot="10800000">
            <a:off x="3323653" y="2542675"/>
            <a:ext cx="282300" cy="0"/>
          </a:xfrm>
          <a:prstGeom prst="straightConnector1">
            <a:avLst/>
          </a:prstGeom>
          <a:noFill/>
          <a:ln cap="flat" cmpd="sng" w="9525">
            <a:solidFill>
              <a:schemeClr val="dk1"/>
            </a:solidFill>
            <a:prstDash val="solid"/>
            <a:round/>
            <a:headEnd len="sm" w="sm" type="none"/>
            <a:tailEnd len="sm" w="sm" type="none"/>
          </a:ln>
        </p:spPr>
      </p:cxnSp>
      <p:cxnSp>
        <p:nvCxnSpPr>
          <p:cNvPr id="554" name="Google Shape;554;p4"/>
          <p:cNvCxnSpPr>
            <a:endCxn id="552" idx="1"/>
          </p:cNvCxnSpPr>
          <p:nvPr/>
        </p:nvCxnSpPr>
        <p:spPr>
          <a:xfrm>
            <a:off x="3333145" y="4351774"/>
            <a:ext cx="292800" cy="0"/>
          </a:xfrm>
          <a:prstGeom prst="straightConnector1">
            <a:avLst/>
          </a:prstGeom>
          <a:noFill/>
          <a:ln cap="flat" cmpd="sng" w="9525">
            <a:solidFill>
              <a:schemeClr val="dk1"/>
            </a:solidFill>
            <a:prstDash val="solid"/>
            <a:round/>
            <a:headEnd len="sm" w="sm" type="none"/>
            <a:tailEnd len="sm" w="sm" type="none"/>
          </a:ln>
        </p:spPr>
      </p:cxnSp>
      <p:cxnSp>
        <p:nvCxnSpPr>
          <p:cNvPr id="555" name="Google Shape;555;p4"/>
          <p:cNvCxnSpPr>
            <a:stCxn id="550" idx="1"/>
          </p:cNvCxnSpPr>
          <p:nvPr/>
        </p:nvCxnSpPr>
        <p:spPr>
          <a:xfrm rot="10800000">
            <a:off x="3323742" y="3104472"/>
            <a:ext cx="292800" cy="0"/>
          </a:xfrm>
          <a:prstGeom prst="straightConnector1">
            <a:avLst/>
          </a:prstGeom>
          <a:noFill/>
          <a:ln cap="flat" cmpd="sng" w="9525">
            <a:solidFill>
              <a:schemeClr val="dk1"/>
            </a:solidFill>
            <a:prstDash val="solid"/>
            <a:round/>
            <a:headEnd len="sm" w="sm" type="none"/>
            <a:tailEnd len="sm" w="sm" type="none"/>
          </a:ln>
        </p:spPr>
      </p:cxnSp>
      <p:cxnSp>
        <p:nvCxnSpPr>
          <p:cNvPr id="556" name="Google Shape;556;p4"/>
          <p:cNvCxnSpPr>
            <a:stCxn id="551" idx="1"/>
          </p:cNvCxnSpPr>
          <p:nvPr/>
        </p:nvCxnSpPr>
        <p:spPr>
          <a:xfrm rot="10800000">
            <a:off x="3318854" y="3687459"/>
            <a:ext cx="287100" cy="0"/>
          </a:xfrm>
          <a:prstGeom prst="straightConnector1">
            <a:avLst/>
          </a:prstGeom>
          <a:noFill/>
          <a:ln cap="flat" cmpd="sng" w="9525">
            <a:solidFill>
              <a:schemeClr val="dk1"/>
            </a:solidFill>
            <a:prstDash val="solid"/>
            <a:round/>
            <a:headEnd len="sm" w="sm" type="none"/>
            <a:tailEnd len="sm" w="sm" type="none"/>
          </a:ln>
        </p:spPr>
      </p:cxnSp>
      <p:sp>
        <p:nvSpPr>
          <p:cNvPr id="557" name="Google Shape;557;p4"/>
          <p:cNvSpPr/>
          <p:nvPr/>
        </p:nvSpPr>
        <p:spPr>
          <a:xfrm>
            <a:off x="460375" y="1216275"/>
            <a:ext cx="2514300" cy="7602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Building Envelope</a:t>
            </a:r>
            <a:endParaRPr i="0" sz="1600" u="none" cap="none" strike="noStrike">
              <a:solidFill>
                <a:srgbClr val="000000"/>
              </a:solidFill>
              <a:latin typeface="Archivo Narrow"/>
              <a:ea typeface="Archivo Narrow"/>
              <a:cs typeface="Archivo Narrow"/>
              <a:sym typeface="Archivo Narrow"/>
            </a:endParaRPr>
          </a:p>
        </p:txBody>
      </p:sp>
      <p:sp>
        <p:nvSpPr>
          <p:cNvPr id="558" name="Google Shape;558;p4"/>
          <p:cNvSpPr/>
          <p:nvPr/>
        </p:nvSpPr>
        <p:spPr>
          <a:xfrm>
            <a:off x="454622" y="5457324"/>
            <a:ext cx="2498400" cy="5676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Transmittance of Building Envelope</a:t>
            </a:r>
            <a:endParaRPr i="0" sz="1400" u="none" cap="none" strike="noStrike">
              <a:solidFill>
                <a:srgbClr val="000000"/>
              </a:solidFill>
              <a:latin typeface="Source Sans Pro"/>
              <a:ea typeface="Source Sans Pro"/>
              <a:cs typeface="Source Sans Pro"/>
              <a:sym typeface="Source Sans Pro"/>
            </a:endParaRPr>
          </a:p>
        </p:txBody>
      </p:sp>
      <p:cxnSp>
        <p:nvCxnSpPr>
          <p:cNvPr id="559" name="Google Shape;559;p4"/>
          <p:cNvCxnSpPr>
            <a:stCxn id="558" idx="1"/>
          </p:cNvCxnSpPr>
          <p:nvPr/>
        </p:nvCxnSpPr>
        <p:spPr>
          <a:xfrm rot="10800000">
            <a:off x="215822" y="5741124"/>
            <a:ext cx="238800" cy="0"/>
          </a:xfrm>
          <a:prstGeom prst="straightConnector1">
            <a:avLst/>
          </a:prstGeom>
          <a:noFill/>
          <a:ln cap="flat" cmpd="sng" w="9525">
            <a:solidFill>
              <a:schemeClr val="dk1"/>
            </a:solidFill>
            <a:prstDash val="solid"/>
            <a:round/>
            <a:headEnd len="sm" w="sm" type="none"/>
            <a:tailEnd len="sm" w="sm" type="none"/>
          </a:ln>
        </p:spPr>
      </p:cxnSp>
      <p:sp>
        <p:nvSpPr>
          <p:cNvPr id="560" name="Google Shape;560;p4"/>
          <p:cNvSpPr/>
          <p:nvPr/>
        </p:nvSpPr>
        <p:spPr>
          <a:xfrm>
            <a:off x="454622" y="2258875"/>
            <a:ext cx="2499300" cy="567600"/>
          </a:xfrm>
          <a:prstGeom prst="roundRect">
            <a:avLst>
              <a:gd fmla="val 16667" name="adj"/>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Openable Window-to-floor Area Ratio</a:t>
            </a:r>
            <a:endParaRPr i="0" sz="1400" u="none" cap="none" strike="noStrike">
              <a:solidFill>
                <a:srgbClr val="000000"/>
              </a:solidFill>
              <a:latin typeface="Source Sans Pro"/>
              <a:ea typeface="Source Sans Pro"/>
              <a:cs typeface="Source Sans Pro"/>
              <a:sym typeface="Source Sans Pro"/>
            </a:endParaRPr>
          </a:p>
        </p:txBody>
      </p:sp>
      <p:sp>
        <p:nvSpPr>
          <p:cNvPr id="561" name="Google Shape;561;p4"/>
          <p:cNvSpPr/>
          <p:nvPr/>
        </p:nvSpPr>
        <p:spPr>
          <a:xfrm>
            <a:off x="451479" y="3034394"/>
            <a:ext cx="2506500" cy="431400"/>
          </a:xfrm>
          <a:prstGeom prst="roundRect">
            <a:avLst>
              <a:gd fmla="val 16667" name="adj"/>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Visible Light Transmittance</a:t>
            </a:r>
            <a:endParaRPr i="0" sz="1400" u="none" cap="none" strike="noStrike">
              <a:solidFill>
                <a:srgbClr val="000000"/>
              </a:solidFill>
              <a:latin typeface="Source Sans Pro"/>
              <a:ea typeface="Source Sans Pro"/>
              <a:cs typeface="Source Sans Pro"/>
              <a:sym typeface="Source Sans Pro"/>
            </a:endParaRPr>
          </a:p>
        </p:txBody>
      </p:sp>
      <p:sp>
        <p:nvSpPr>
          <p:cNvPr id="562" name="Google Shape;562;p4"/>
          <p:cNvSpPr/>
          <p:nvPr/>
        </p:nvSpPr>
        <p:spPr>
          <a:xfrm>
            <a:off x="463563" y="3658462"/>
            <a:ext cx="2494200" cy="6549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Thermal Transmittance Of Roof (U</a:t>
            </a:r>
            <a:r>
              <a:rPr baseline="-25000" i="0" lang="en-US" sz="1600" u="none" cap="none" strike="noStrike">
                <a:solidFill>
                  <a:schemeClr val="dk1"/>
                </a:solidFill>
                <a:latin typeface="Source Sans Pro"/>
                <a:ea typeface="Source Sans Pro"/>
                <a:cs typeface="Source Sans Pro"/>
                <a:sym typeface="Source Sans Pro"/>
              </a:rPr>
              <a:t>roof</a:t>
            </a:r>
            <a:r>
              <a:rPr i="0" lang="en-US" sz="1600" u="none" cap="none" strike="noStrike">
                <a:solidFill>
                  <a:schemeClr val="dk1"/>
                </a:solidFill>
                <a:latin typeface="Source Sans Pro"/>
                <a:ea typeface="Source Sans Pro"/>
                <a:cs typeface="Source Sans Pro"/>
                <a:sym typeface="Source Sans Pro"/>
              </a:rPr>
              <a:t>) </a:t>
            </a:r>
            <a:endParaRPr i="0" sz="1400" u="none" cap="none" strike="noStrike">
              <a:solidFill>
                <a:srgbClr val="000000"/>
              </a:solidFill>
              <a:latin typeface="Source Sans Pro"/>
              <a:ea typeface="Source Sans Pro"/>
              <a:cs typeface="Source Sans Pro"/>
              <a:sym typeface="Source Sans Pro"/>
            </a:endParaRPr>
          </a:p>
        </p:txBody>
      </p:sp>
      <p:sp>
        <p:nvSpPr>
          <p:cNvPr id="563" name="Google Shape;563;p4"/>
          <p:cNvSpPr/>
          <p:nvPr/>
        </p:nvSpPr>
        <p:spPr>
          <a:xfrm>
            <a:off x="443625" y="4463454"/>
            <a:ext cx="2514000" cy="6765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Residential Envelope Transmittance Value (RETV) </a:t>
            </a:r>
            <a:endParaRPr i="0" sz="1400" u="none" cap="none" strike="noStrike">
              <a:solidFill>
                <a:srgbClr val="000000"/>
              </a:solidFill>
              <a:latin typeface="Source Sans Pro"/>
              <a:ea typeface="Source Sans Pro"/>
              <a:cs typeface="Source Sans Pro"/>
              <a:sym typeface="Source Sans Pro"/>
            </a:endParaRPr>
          </a:p>
        </p:txBody>
      </p:sp>
      <p:cxnSp>
        <p:nvCxnSpPr>
          <p:cNvPr id="564" name="Google Shape;564;p4"/>
          <p:cNvCxnSpPr>
            <a:stCxn id="560" idx="1"/>
          </p:cNvCxnSpPr>
          <p:nvPr/>
        </p:nvCxnSpPr>
        <p:spPr>
          <a:xfrm rot="10800000">
            <a:off x="215822" y="2542675"/>
            <a:ext cx="238800" cy="0"/>
          </a:xfrm>
          <a:prstGeom prst="straightConnector1">
            <a:avLst/>
          </a:prstGeom>
          <a:noFill/>
          <a:ln cap="flat" cmpd="sng" w="9525">
            <a:solidFill>
              <a:schemeClr val="dk1"/>
            </a:solidFill>
            <a:prstDash val="solid"/>
            <a:round/>
            <a:headEnd len="sm" w="sm" type="none"/>
            <a:tailEnd len="sm" w="sm" type="none"/>
          </a:ln>
        </p:spPr>
      </p:cxnSp>
      <p:cxnSp>
        <p:nvCxnSpPr>
          <p:cNvPr id="565" name="Google Shape;565;p4"/>
          <p:cNvCxnSpPr/>
          <p:nvPr/>
        </p:nvCxnSpPr>
        <p:spPr>
          <a:xfrm>
            <a:off x="201803" y="2533940"/>
            <a:ext cx="22500" cy="3222600"/>
          </a:xfrm>
          <a:prstGeom prst="straightConnector1">
            <a:avLst/>
          </a:prstGeom>
          <a:noFill/>
          <a:ln cap="flat" cmpd="sng" w="9525">
            <a:solidFill>
              <a:schemeClr val="dk1"/>
            </a:solidFill>
            <a:prstDash val="solid"/>
            <a:round/>
            <a:headEnd len="sm" w="sm" type="none"/>
            <a:tailEnd len="sm" w="sm" type="none"/>
          </a:ln>
        </p:spPr>
      </p:cxnSp>
      <p:cxnSp>
        <p:nvCxnSpPr>
          <p:cNvPr id="566" name="Google Shape;566;p4"/>
          <p:cNvCxnSpPr>
            <a:endCxn id="563" idx="1"/>
          </p:cNvCxnSpPr>
          <p:nvPr/>
        </p:nvCxnSpPr>
        <p:spPr>
          <a:xfrm>
            <a:off x="210225" y="4801704"/>
            <a:ext cx="233400" cy="0"/>
          </a:xfrm>
          <a:prstGeom prst="straightConnector1">
            <a:avLst/>
          </a:prstGeom>
          <a:noFill/>
          <a:ln cap="flat" cmpd="sng" w="9525">
            <a:solidFill>
              <a:schemeClr val="dk1"/>
            </a:solidFill>
            <a:prstDash val="solid"/>
            <a:round/>
            <a:headEnd len="sm" w="sm" type="none"/>
            <a:tailEnd len="sm" w="sm" type="none"/>
          </a:ln>
        </p:spPr>
      </p:cxnSp>
      <p:cxnSp>
        <p:nvCxnSpPr>
          <p:cNvPr id="567" name="Google Shape;567;p4"/>
          <p:cNvCxnSpPr>
            <a:stCxn id="561" idx="1"/>
          </p:cNvCxnSpPr>
          <p:nvPr/>
        </p:nvCxnSpPr>
        <p:spPr>
          <a:xfrm rot="10800000">
            <a:off x="203979" y="3250094"/>
            <a:ext cx="247500" cy="0"/>
          </a:xfrm>
          <a:prstGeom prst="straightConnector1">
            <a:avLst/>
          </a:prstGeom>
          <a:noFill/>
          <a:ln cap="flat" cmpd="sng" w="9525">
            <a:solidFill>
              <a:schemeClr val="dk1"/>
            </a:solidFill>
            <a:prstDash val="solid"/>
            <a:round/>
            <a:headEnd len="sm" w="sm" type="none"/>
            <a:tailEnd len="sm" w="sm" type="none"/>
          </a:ln>
        </p:spPr>
      </p:cxnSp>
      <p:cxnSp>
        <p:nvCxnSpPr>
          <p:cNvPr id="568" name="Google Shape;568;p4"/>
          <p:cNvCxnSpPr>
            <a:stCxn id="562" idx="1"/>
          </p:cNvCxnSpPr>
          <p:nvPr/>
        </p:nvCxnSpPr>
        <p:spPr>
          <a:xfrm rot="10800000">
            <a:off x="196563" y="3985912"/>
            <a:ext cx="267000" cy="0"/>
          </a:xfrm>
          <a:prstGeom prst="straightConnector1">
            <a:avLst/>
          </a:prstGeom>
          <a:noFill/>
          <a:ln cap="flat" cmpd="sng" w="9525">
            <a:solidFill>
              <a:schemeClr val="dk1"/>
            </a:solidFill>
            <a:prstDash val="solid"/>
            <a:round/>
            <a:headEnd len="sm" w="sm" type="none"/>
            <a:tailEnd len="sm" w="sm" type="none"/>
          </a:ln>
        </p:spPr>
      </p:cxnSp>
      <p:cxnSp>
        <p:nvCxnSpPr>
          <p:cNvPr id="569" name="Google Shape;569;p4"/>
          <p:cNvCxnSpPr/>
          <p:nvPr/>
        </p:nvCxnSpPr>
        <p:spPr>
          <a:xfrm>
            <a:off x="3319070" y="2527897"/>
            <a:ext cx="10500" cy="3456300"/>
          </a:xfrm>
          <a:prstGeom prst="straightConnector1">
            <a:avLst/>
          </a:prstGeom>
          <a:noFill/>
          <a:ln cap="flat" cmpd="sng" w="9525">
            <a:solidFill>
              <a:schemeClr val="dk1"/>
            </a:solidFill>
            <a:prstDash val="solid"/>
            <a:round/>
            <a:headEnd len="sm" w="sm" type="none"/>
            <a:tailEnd len="sm" w="sm" type="none"/>
          </a:ln>
        </p:spPr>
      </p:cxnSp>
      <p:sp>
        <p:nvSpPr>
          <p:cNvPr descr="data:image/png;base64,iVBORw0KGgoAAAANSUhEUgAAATAAAACOCAYAAAC2TFRCAAAAAXNSR0IArs4c6QAAIABJREFUeF7svXmMZfl1Hvbd7e2v9r2rep/pWbmI1MZFopBEXuD8k4CEESRBFANiDEMyokQInH80ApIAiRIZSGBZVgRLXpIonCSSYcmSEMekSFEaksMRZ5+e6a26q2tfX739bvF3zvnd97o5FElJI/UYVcNid1e9d9+9v+X7nfOd75zj4ezrbATORuBsBN6nI+C9T+/77LbPRuBsBM5GAGcAdrYIzkbgbATetyNwBmDv26k7u/GzETgbgTMAO1sDZyNwNgLv2xE4A7D37dSd3fjZCJyNwBmAna2BsxE4G4H37QicAdj7durObvxsBM5G4AzAztbA2QicjcD7dgTOAOx9O3VnN342AmcjcAZgZ2vgbATORuB9OwJnAPa+nbqzGz8bgbMROAOwszVwNgJnI/C+HYF/IwAsz3PvC/hC0MSnvF3c8B8DsIGweLZ5dLKn8XTieV72Xc1UnnvPAd7PAN7X8XW/go94ZcDbwB2vvDG6/vJqkvO6dx66+Cr05xt3Qg8Xv/0nfwcv+WMvsmX3dNzvZ3/l6tX4u35ed/Uc3qef/7R/62jaXxiU/d7hqTeYmPaGrc4D6yWu9951/USdqjz3w1+lifq7/vzbj8x784qHnwfLf7afs/KtLrc1+sXmX8A4Fc/9bZ53Bd/yCeSuK9Mn+V5nMp+/k2d4+un0c5/+dOZ53p/rHP8bAWCfzz8fDjFTXsBElGIYRgj8HnzPh+ehAyRpOJyYOGk/4z0z/G6W6HN57j+F18PLmAmBXpSiHFYQBifdfuDDL8auUstydMH/oZLneQdAtZ7nKbK8AaDX8T3U9ZP9jvfAmPe9EQjU+IKa/D/Q5dXG/v0d3Hi/63t8d5b2hrs7/ulffeyxwXfwtm96yac/9+mg/8Z0uVdBNMjiEvIojKq+n+S+n8ahlyepPEMWpF6WJPJ3PwyLheunQT4IY/m3H+nPe/L34Fsu7qq8Ql/HLy8ZXe87eYY81vv4pq/qt353OS7Je6qo6IsqQGrXCey+3b/xx1znXT+hx+t+85eMR3/08/74P+zH7z5ObmQevGbv29zYu91DFnP+KvK/b/WVholXHbt2KbB5tnHh+9JhnkUI4zTOhn5QGXzkcQx/5lM/k/55gtgjCWDP5c/5X/ntg8g/qtfySjyRhUFlEMdhMsyCsBLIPceIZewzL/CmSqVwotyolspRuZSVSlEQhHmeBch9P8vgZ3m+lwbB67/yQz+5x/f8u//8x2uDtDGLxKvD98IYWRBk8NPM83M/8yIASeDn5SDyy34lqgZBqVquln3fl2t7qR96HnweN6Hv5VmawQu8PE1TuadU/tOvwL5zAl4AZPE4gKXye/d/eZZ5gfwAsEvZr+yHevF3/QqCkvyc18g9fycN8ld/8eN/c/eBF396tQrUZsrlSiOabIbRZDOoVkpBVAm9oFryQz/w4OeeH/hhkJfKQeCV/dwrh0EQIQxDL/AD3w/8PM18/azcA284y7w0zwWcQt+Ax8tyMXd9L+ctZ5Evv+dzeb6Xj55Tx8APdBj4e3lf8ZyjkeSHBvZGN9YPPN8DY5PqdezavM+A92vz42aHkyif7IY4s4PJz3K5L3vPuw96MXnFvBf3bffC2w3cxfkzP8vdA3IU+aM0yIq3ydi824elKVKf1s27r4XCtbB5KBZf5nkct+L3fp7Lh2WZPDfHnWs4TTNZOzKfOpEex4bjPRoDfSjeo8x/7iepl/cD3295CA9KKB2jh3azie7m5mb84o//A3o976lF9kgC2F/5Fz9RTvvlSS/3VsM8fyrx8pVhmtSzPK8g8EMg92jd5OBmC7zA90PkecUHN5xf9vO8jNyPgDxCLjvqFWT41f/3Mz/3DQ78j/7GT62lafAxIL/s5aBfU82QlwFEHpHG5+TkOTzPC7yAiFmC51V8zysBXsnL84grSUy8HB485KlOKZDl9FM96O9kN3iex9fwb7ywLhBZUbqWBQ18D3otvobrS1/n8wru7XwH1xB/5WZO/u4hDEK9bJohy7OXMg+//Lv//n/30gN74dOPn0Oef39YqV6uTDebpUa9VqqUy6VqKYoqYegT+AP4nhfw75EfBCU/Ckp+GESBH0ReGIS+74c590Smdy73l/GxdXFzwfNhuXAz8D9uUs6UB8IHH4u/ExjnDOaZPHLoB5BxT3N5jW4Qbir9h0f89wJEYSifF6cxBwm+bTiZAF7LhofTV4whcTmQKZBRc3ucV85k9Hlvvty3jLlNpYccnEx/tP3H/pbLnMli0SGQ+03lPnK7qowDYUKfweads55z7vm+AEg9/sseemyuR3PHa3LVy0COfuxQyfNkufL/+P8yBLbedEHJG/XR+T+dhFyePOcz5DnHinfE2fB8WbC+7/teIIuXF5C1Lc/JFSp/ev4g9/2253lbEfx3AgS3gsS/W0qz7XI1Ovr+KrrvtUX2SAHY6s9/ulpDbyYvV+fDwFsplSqXq6Xqkzny1STPGpmXV2kFceRkm+qK5BCHWZ5HPrzIzwkwoG9AMIro3GQ5Xuolw1/aHR6+kgyy+lS1drlZqn0s9MPLHry656EKD2W+FjkCfwRgiiHwwgxyzRJ4TbGl8sCQSTeFLh+daHg0N3yuAgc/bt0V5xGX0mhZywv5NFwuthgNp/Rnsox0j+q7bKcqzvoICGBcYymhPf1i2u//Ny/+xvMvotacjaabE+HKcsVP84tox98PeFfCaqkZlEu1sByUg1IpCssEMD/MuK4VtwPP80OfoBUGan15vvxJ61M+lzitaI9MAA0yePoMirO6VQHuFr7DgYc8jzwQ79+AWgwDfSMBS88DfQ2vwc+KDKjTJJVr+fw8tTxH41JsVRthTgIPCJklmy3b5YQaBVc5aniIyPX0zxycSP75MPDpTcrik8ng/Ooet8901+HcOWySFxk4C1zkoBWW+wpgxRoZQdQYhtmpNXqRu6oehJkhkwyVjTJ3hthfBmD6Gxt0/Thf74kzKMuKa1gwy/d831N41vHVD7Zp1fHw/CE8n4zJjpfhZoTgTi2srNe8cL2SYT3oYmc6j47qnc3eytZK+txzz313HPS7jcNDP3ukAOzxn/9r59Io/N4M2bMp8scRBCu+H07CRz3Ns0ruoewHfsnzvSCXEz4XszfT80a2js+Tg988R2gB8Y8svxvnyRf7SXqSZekF5N5yEHizvuc16C3JQaO2OY0g21q6YNR44vaTlSD2kC41W/EPD7K8rTgm3dq341eHezToo8voFtVNpOdkcSbLPah9YPjoPtOWqpzyYwCWpsmXk4Pjn9v8ylfvoVb6eDA9+WR5aXm5VG8sRH4w58FrpshCfiPyfC/0/CAMaOJ4GV1QsSDF9ucG8OXDBa1lP4hh4gAsCASZFMAIKPIC3ULOd5A/fR0KB2C03NQmUoNBQTsTAOOHhGEgQ04LjNdO5fq08EIbBwdOajfp/SgQqskw+rleX+/PAZ0DLVpe8m1jyttRy0RnQwDMWc12n7p5DYhsyvRD3XYf21bymYYZ8iF2Zxw2ApisJmeBubsYW1Tf9CP3gbZajJGQJ7Tny+SO3YfZuhmtOv2FmPvFcxpCG9bKbOsT0lbmWBSeqWNAZNy8LPO8xMu9vp+hU43KpzO1iVYzqq6Xhni5kvqvRj282TwKt+rlzd4vffaXlPf5M/x6JADs4q/8J5XqcWt66CdPeEHwycTLP5wivZrDm8sDL8w9hHGS0vKhBcAtJ/w8JywljJk1wKkSB6bY8LpcABxnWb6eyuvzCznyKYckYib9MQOqcDZ+EL7LIvtj3j9OSejCcdcz8BJrZWSZmClWnNTu0s7BkWXnjkHbtLJExRLRMUGSvp60u88P9vdbWTz4uF+pPBXOTC9F1dpEFNJQ9b00T0CWKPVSgW5PAAMCFA56ChgeB1Nz0grAIICJD+0ATJ/PAUXxzGZRFRaYuF/m1BG4BLz4rdZSSFfR98Wq4T0lJMcILnQ15Sx58KsYVbOKClzRu1EAMyARsCSgcg0JeKkFxS8FrIf+1FfYuLu9bmeNAzOzxHjPetbpFMrz0j3jXOnJYBa1ogdHW45EffWIYnCP98cBmLMA7cNk5uzwU3vKRkGhqBgw+SxzLAvr8IFXjKzO4rbGh9vAWq1WnX8/81ANytl0tZE0wupONQvfqObRyzUv+tpEFr2Vpv79OHqp9fynn6ef/91toj9uf/4ZguGf+FJP/t1/bznx4o8g8D+IKHw683EhyzGfe5jKfK+W51kpTlOe+nrAGzMoLop647Ko+Usxk2yy9HAX+zjOkHX4ygyoe74f+bLx1OXiAnMn0jc/hJ7oskbM/Rh/zYMu0fhCGbkr+t4xi46gZbPowEt+LwvSLXD3ofppzqowB2Bkcdgi5TAIcHPTZ3kri+N76XCY5Gk664fBRFSuVLwgiPI0l7PVC3iCZiCM0QKAxkaMNxLby7agG0OzeJTVs8FQ98/t1pFtMHIp1Rv5ZldTXL9iTxHAdPOJJ8hDhfNDgJE5Jm1jbiQtzcLNdjNhcyRYoQea48Po0urn2xY2lohjIAS6zMWIVhwHsOLvanIWi8BsG2cCje5RBsCsMM6Ds6YNYAhetoDd7OuKlIPIAZgbz2+xxx86UB9ccQ5U7RAx4HLOn1u+I7g0YLX15fZOMY/GA7jxKUC5AEcDaxnMHEHu52WvlNfCSn+63GxNRNU7zbDyUhPR16I0+cOsk6536q/Hz3/m+W8RivruIeQvxAL79Oc+F0xX3yijUon6E1l459bd891e+/sSL3syD4PVzPfmM3gT8DEFz5ulmCDNUl/43rHTxC16Tr9yISRnRmeNvFQOTm4AI5Rt85L85e8VwHhh4z2Lk8q5dHq9b15OdhLbL8bvazQNY5xL8TrjudQTE8Bwz2Gem1ggjhx2H6wTZdaXHNQjzonmA60XsUBdlI4ckVhTtFp8Jb8ZXY0T+TOIQgGulGIPMTlsCxVckj2146AMYHmtEadi5opxxo6rEysg0zXqwEssXQKRs9QcV6bsj1lJxpPZBhELiaDkXiHU8pilKHOtrptz/C2aJuPDzySABeKuui9nQSmJnnIO7JdiT5j19SCQubUx4uPU/9KDkzOR5Cn3sJ00JPV4n86yVkjQ//SQdaDFMTGf3H42WrPfvJ1Hh+n447iPdfdkPqJzIsdHeLQfdMQdu6c8pATEx/aQA+0xkJf3mAdgLKgyJmRZeIimQNmP0Cw10CzVdifD6us1v/TlIPd+q9k6fWPwr/mwP0tX8i8EwH78nz9Xi0vN2bwST3kRmr24P9cd9FeGebKYhcFsCkznyCYBf8H3/DXAm0GeU90Q+LktAFscjPoU1o2Z67INOCHOIjEyOckzxBb9UZDgcnLmsk6HW+pildiycyBY/FvcBnci21IqNoGdfiO21haNkcz8REf8WrRxHMAsgldwORZTKhBU3adcXTYDJwFiW2xCWLmTl9yR6TFclNL9O6DL6HviRsoGdvxyatzIGMk+ihbqQcHXqkUkR0NB3Sn/pCSZupDKiQmQ8Hp0pcQVVPKdb+SxUhwVzpo0gl3Ay+hltykJVkIdZCTxuSBCx3rKuwTAHB9m8+9cSOXB9FRze865kjK3Al4aQRQgG3MpTThQHGXqhvmg7oWXjBn9lfGwsI0DevMKZV0Z4Io1J8RtLuOiB625mO7+HjoxiwPSWZIPeQViZbnD3c2li44WMGXWtAuu2Ht0OernU6knghcXvDCgLuIPRnco/6yGuC/R4bLsnXiYIk9ycSlLiI6nKvXbNa/8Qj7Er3ud7BuNBlr/y1/9yT+RPvHd7LM/dwBjlOO/uv4PG+1OfzGP07nMz6fiIJ3IAo9RxmYWeBM5MJPDW6CMAjkue7k3x4iinyMIcp7kdttC8Dorx3w8I5N1c9uGk42aI0GOofA+owiSeCpjGKQn+rjNZaS6LYJv+r1baOMjKSFvA0CJfUucyADRHFznBtkiKNbrWPTK1rUjUwoXUX4uAKaEN2/XBdCNeVeAEP5IuaMiiqm+plpqNi5yJXlk21jCNY02liPY5VCwDUvuUbZswXYrd6XAJKatGQQagKCHymhLlqQKFA4IxTp2E2DRVn2nWl9OGFBAB3kxApgD8NCupeMsFrVZfsILyjiTQ0vMajUrRqJ//B7xXwQWBS6CmB5uzhJzx5LBn1k3av2JVERkCM4qUyAX3YPclCPLLSIp40yq3ULVhXGoIFLM+2hYdO2Y+6iRTzWDnGvtog6FrSi8mi2dMa9Fru1+ZxELHW19JwGM8zQi7Y1OMCDTmxvNCwMUVDFFEVVIPoZxgjhO83SYZn7mtapBZaPkhS+l/eR3/E7+R1k22OnEf3D6Z8WF/bkCGMHrZ/GFoHdrrx4FmMlyTKZ+0sj8tJFmeTMPvUaKrJHn/pLnBVe9jOCVX/QybzrIfD/I4PkUQurKNlLW7CJ3khlR60wWbiouUuoTUz9H7OegDjlzK7OwwJwh8d0BWGGxjVlczkkRLDSwfVBG4dwzd9LZgjcdl5PyqPemAO2ASXRW3JQWlRutfTvqC/2GudUkqfkrs0x4TwQP0U95HmiVik7LeDoVsZESsyeT+Lw7kslN6YZPMop1M+T8t0XURKpgwCf6LpNIFBtDAgxjri/nxaxHAoACj3GZLvzvNpPitZmKoyNHN7WBl8k5+CNamAQwfhHEh3Esm12AmXkUPLkoJKWi0Cz2grw3alptRI1Cuk8soo9y36R+7AA1qYvGl9Tq5NxTHidjKpaNyTQE1EaE/Xiw5N3obWd9PfinUSOizRrxJmYT67pxoCOut1mGFjhR2UYBcfJ8wtrpQiiiwiMNiM2tRXiLY1/FGDLWJDGYPJdk1HRncZbkR9kw38ji9HrcHbyUduLXvDS5HjSPdzt7fzZc2HsLYP963p/Dc97rz+e13lF/JvaGzW6Yl4NKUIua1YmoEjaC0K+FYVBH6Df8IKjB92pBUJovh6WLoResluAtRggbFS9CCQGizEcgCkAHYrrKnKviRIhK5tJCUOsiC3wkATD0M8RehjhPhLegAFNcDmdO2+n/AOtlPJpB5QMm2ziAFe7eGHGlv3/QonOLhKd86AVUryMKIln05IicVMcCEEXwgM84DmCFyHPsdCaw6bqlyJTflKypzKGIDDrX2lPLVDahO+1ts5E3EmfVXEFDFwEwbvlhmiDOUyQMBEgwQK0x3SjyxrHIW65qe5kz5erEArNIoNyDUQEUfapr76vIUiwiX8aJv6OYVXUdblwtnsCxkyimIrAvAKbARmstTuUOFfzJ/dESRypBDMo3HUKNiHszxJ0m1Pm5IymXcF4StTWLUqPf+h+5pCDnnz5C+Q7kT4KY+wwxxJxtXiDkuNLqIavLWXgOx82VFvrA1rkEQuRbOd+CGjCtmrMg9fdOaqzrvzCyChmPc/D1+iNho6MKlHIRIDeRa+oHBDL6B3GcZK1+p7836A238mF6L0uzN/wMX8l7+c1yEB09/+mf6v9pI5LvKYAxJWjmxkz01RcO11q90+/vZsmldj5o9r20kUZZLQ/9mu8TuPI6PK8Kz6/kvl/y/aASeWG95IXVUu5V6n4pnCjV0QirqIdllLkUDMSUFKY+iItbv8Vh42IWYjUViysNPLG+ekjQzYboxn30kwGGKU9mRuJGkT41s21HuxPJbXBbRGJdOY7McQqO3SwATN2n8euJJWXfkReiHlRQi6qolasq0iyiXUaVO8KUpjotCyPpFZA0OkaQiiLVR6UJXSUdjxFw6n1wcSdJomDmeDhzgYy9MeW5kt8ScDRXTRle3oCHGCl68QC9ZIhOOkAvHWKQDgXE+DrTRha6q4JXMhBzsg8BsMBXRToBjM8oLoyw4iBdECFAJSyhUa6hGpVRZlYTeS8RndISNe7SXHLKLWRD8+ZlCFQuIZorAesM/XiI014bvaSPxOf6IA9om9S4MDfN5tCNAcHILSsoVxVHqChUnsFDmPtCZtfCMqryXZJ/RwQ3VfWqy+vij+M78eFA1FjksZDh0A18GMDkepk8I61OgqvyhSpTSYwTTbJEXGoJPPDZzYJTC9oZucZwyuFWsHs6rHYAcg44BgSvmOPOf5NiCII89/wsSbNk0BsOvBy9UljulcLSGyWEv10Noq+mYXDrI3+tffgcnnMhWOdMfFd/vqcA9vN/8PPVOJucfuXO7Wf2jo7/chfxUx0vmRgEaW0YZKXUyyseclpdZSBjoYeQySHi5WSeWFvlzMdkVMPixCzm61OYrU0IkPFEY8RDOA8TUNLtUQBTzkkmkv95OZLAQy+P0Yp7OOydYv/0GCe9U3TjHuIsETdIQcmGxJ20RSh5jNS3o2oEYHrq6QePrBluHr2bcZ7FCOIUmOBzNeYw15jCdG0ClVJlJMJ0Sgaz3lyUUTkmjeZxAWukLRDdFO+HCnUhhE0o6rgMWm+y4NPEtF7isInWSk5pI4/V4lEAE0NKop25uoqaf4BBnqA97OOoe4qd1iGOui204z4GWVwoy/Xkt2BDTrJ6jBSXgR659o4dJP4FEsnKgWEqFnc9rGC61sTC5Cym6000ylWUg5K6Yzy7UuWrQgF2TwBa+bkRx6W5FJ78fJDEOGm3sH24i0Ped9bDII+FXhAL0qyWYhfZOnCg7Mhsk3mqey/6Q9+ANxMPgYdss1TFbH0SM7UJTNWaaJQqqHihgLKALw+cMUGF+8yRg/zQzYwT+MZ7ajDDghKy6glUqejmRt+JWKB0o4fxEAN+J0P0kyG66RDDLBEg47ejAyRDwK6nkUcXlNE15+QgyrMagHFOeQgLvxrI4ZIMUwm01Ct1VMqVG/VS9bdrpeoXvXz49c2VhY2v/+ZWij+FQv89BbDnPv8P5kp5cO2N++vff2tn40fb2fDaoOTV4gil2M/81GfCdR6QSVFWStXfnFUu5FIWoI4Ii/VpXFlaw4W5FazOLMmC4ALhCS05cEbcF6So8/MlupsjDSDWF8Fru3WAewc7uLOzga3jPRz3TtFLB8KRSYCwYDtcwMoxWmMA5kz5Mc9QYGsscuQ8jvGNYMgqC7yUelhqzOLZ1cdxaW4VixMzaFbqKgdx0VEXRXtI6S4LK03ldQQuBSfLGyysQBfsNEAf58xsUyoZbKS7+b/K65rIVAh25Yg4QxzHJMjRy2Kc9DvYONjFm3dv4N7+Do77bbHG+HvJRibgGdAKoHrmRorlpLmDdB2HFrmjFcnDJ8o8hOSNhhnqfglztUmcm1nA5ZU1+XOmPiGgxrn3Ofe01JgHFkmGmUQhaXFodJWpOrQaCWCBHFTtXkfA68b9ddw92MJW5wAnSUfWB1egE3k618sBFq1EeR7nqtnBRHNTAJTPJcCboZQHaIZlzNencX5uGauzi1iZnpd7bwS0xLh2VXVFSvDd8mtG8XC3gsbMMjP/XRTYySHEHaVbn6aIk0S+6WEQuAbDIfqDAfqDPrqDnnggJ70O9jrHOBl00c+H6OcxhnkqFAvHQsZPCH91dJ3cQ62wQm3pYj9gXjyzGlQLRz0iixcwWT9EtVxFvVLdnGhOvjhRbXzJy/N/GWTx25XeU4PnP/OZP7Eu7D0FsP/2i/9k2fOyj9zc3vjEze17P9rOh9eSil8eRgiGHvkH5ak0rG1AkenJysVZzgI0UMLKxDyeXLuMq4sXcHH2nFhhJXJHogBWQlS4HyOw1WFXA4PrJPWBxAeOhx1snOzh9u4Grm/cwr2DbRz2WrLxmFRLsv8hS95MfbWqRqyLOwrNSRtHqzEQewDRxpAs5AmdeDg/sYiPXnwaTyxdwurkAiarDeWtjECXk31M9ySWpjJTqvvihjd9Fy0rscicy+pyFc1iExLfonNq5ulNFy6JRgzk3e7zZek6rsTGkRu9kw1wOGjjzt4mvnHzLdza2cABrZmkjzjIkIUevJBCWSXQ9b7MWjTemNYQo8IqazEr0gvE4iaABcMczbCC5cYMLs2v4NraZZyfW8J8bQoNFjUicNB9JIB5Pkqh4xD1ngmO3HykD2g9Uu5AS6Pd72LrYEfm/53du7h1tIn9QQvDMEPCTSuHk1k0BvTi4krlEwOwIiLqlF0eM7LgU2I3SGTdToRVLE/M4urSeVxaOIfzs8tYaEyiEZRR8UPhw7g4jQF5iLsfX4fjXMaIxxiJU130U0W88uwZwYtAppYXgUysruEQPQLYsIdO3Mdht42d00Mc9FpoDbs4jXsyhzygCGJilZplKiUKTH6tnvlDe0XOb8fDqKJMkvzjTKpxlKMyquXK7kRz8rVaqfplIP/NiVb8xt681//Cjzyn4sQ/wdd7CmD//e//HytRyf/IvaOdT9492PnLHS9+PKuF0TDM/X4aCwmsMWaXbKt+HF1DP81QSn3UskgA7Km1K7g6dx7nm0uYKtdBVSulmUKMmg+k8RC1KHSxuYVMsaKHVtLHVv8Adw7v462N29g42sHRsI1uzoI6CmDjRruLzLlYjQMwJYJttF21hHdRSBehaAM1d3VuvkoSYK0+iw8tP45r8xdwfnIJU5VGEf1znBQ1NvI8ZuG553NzLYJX4XZGrvTDy18+t2Dp9R+awTAuw9ADYARgakFJqpbppggGsZejnQ1wkJxi/WgHb9y/hTv7W9jtHMkGEBAIPfilUMZTU7204oQsaxHJ52IlCLhEKufg/XFcSBtECXPHckwKgM3i4uwyHl+5gNWpBcyETdR92t8kydUdF/HlWKqSulScc5L1Cjq0CHhg0iLZax/h1u49vLN/D2/v38XO4BiD0CLUFlEVfmpMiiAgJjyacWBmOUoiPQ8SWlXk8XoxSomHhl+We39scQ2X51ZwfmoRc9UJ1LwIZdnSGojIxRJ7+Kgb35ajvxe+gN2Xvm90YjqXzwGZ/mm5pNRApqlwleQs+d0akk5pyeFz0Dmx7xZOh130kQiI5aFRBy7SLGPpSH/lYCVw4A5ISfXSiiQc+DyVkI0GqsJouxRVXo7C6PcRD3+nfrz51t78wqOLqBIKAAAgAElEQVQLYH/vtd9a8rz0wzvto09stY/+Ut9Lr+XVoJIEeUgAI4koG5WlUuTBTexHCyzJZTETwJbqM3hs6QIuTK3gXGVWTjc/1zpSIReQ8UQ6VAZgJpGkTIDGLwGsnQ2xmx7jXmsX7+ysY6t1gJO0J8Q+rTRbS2PngFMdF4SUksfGgckCEgBTIvmbvoxXGgtKCsRGBLA0wEplCk/OnseVyRWsNhcwGdURFCF7jZgpQFFuoJDmom8ODNWLdYBkNX7cvZgYccTV6R0KU2Jj7yJLzhJWJ1pdSI32G4CZYp1WUycf4jBtY6N9gBsH93HveA+73WN0kr64mQh9+SaPQuKY9ydBRwKOIIC6eXIIFABG8SMQpT7CBAJik2EV5+qzWJtawMW5ZSzWZzDp1VBVFkkjm/ZtS6DIUNA0JI02ygxZWhJX3Mmgg/unu7hzvIW3Dzaw3T9GN0gwFLrBAZ89t3GbrhyQ8PRyXbPKJdobCICJxGeQIEqAWh5hoTqJq7MruDC1iHONOcyUGqgiEBdTdWbFkegI2ALMRufNCOCU9HeQpeuuCL5YxQn9iXMqx8ENqoPMU+Ew+1mCXjJAJ+7JeBx2WsJlHnVOcTroSqCLLuWAnhLHhVWMaFRZ8rmAmIhvaWZZhNsl82vdA9PBkd7wuAwGyHEvz/0XkeV/iCz5vcr+zi1gY/inSS16Ty2wz219cX4A7+mDfvsHjgftf3voJU+lIaZTP68korC2bVnIAzQXj9aq48CqKGG2PIFzkwtYqk5jLmii6Zelpo24kE4F5BKbxbTVheFy6DhxzHnrYIjDvIvt/iHuHu1gv38iP+tzkuyEHS0PR8o731HNY03F1OoKYhQVoj8XLjRocRaZKaz1jFWIZSSqmvmYKzVwqT6Pc9VZLJan0PDK8FMCM2v6sDCXaop009i33JarkmHPapUc+Bt9j2Oe9Wi3YJzb4yMLzE5SDrjWj3W+sMvZGwGYkO5ilXjo5wmO8x52Bi3c7exjq3uCw8Ep+lkMTwBJFzoPD7ptnGWJEhN0LHKqpi5dFF3rMjJycAEs/kkAmwrrONecw3J9BvPVSUxFddRQEgAQq0uhSWd7TNxZzKET25qsxIFYLxviOO5ip3eEO6c72O6f4CTrgSUVslIghxn5soxi3LEop9RsExkJxHsoDhVJV1JeK+DBm3ooxx5mwhouNOewUpvGfGVCALmSB4hypT9knboxt6iwJna7oIrKFSTlzHhDZxXqKuMBq4JhSYwvvhxwuQRyBXC5bwBDyUhJ5BlpudMq7acDIfX7cazAlgzQirs4HHRkjySRhzgkl6yyGakclqUIWJNN1rhZY4WgV+XAuReQpuwMh8nucBhf7/fjF4aD+MU0j185yU63vvCpnyGZ+wDx8t14ku8pgP1Pr/7GWhhFP9jNBj/QygbfFyO+kgX5VIqcpXGsCJxaGiI8tBO/ALA8RA1lzFQmxX1Yqs1gPprApF9BWbQ1XABiXxWunxM2qnmuuYZ0VRK6PhjiIOtgu3uI9eNt7PWOcZoN1FwW/mN0do0b5zJIkiaji87l/MlrDMBUuzXSX6jlZKVYzBJzjIlIA+BjvtTAxYkFrNbmBMCaXglhaq6xFQZS4FAL0ok+JffTCvDJNV3JFvGUjIcYk2uIa2gZB84NMbvEwiZqkamq2+xYu35hmbkEdA/oEcDSHrb6J7h9uoPN7pEsdEbzOI/CO5IMls2RCACrzMUTN0tkFQY4ToNFK0ass2GGKPFRySPMVadwcXoZK41ZOcSaQQVlbn6mkxWc9viD2tK3gITLIFBqxh11HoZI0UWM3f4Jbh5vYaO9j71BC21SCeVAItbUCZJXFcCVZH8DSZF95IgLnk0DIVpIwAf5TYIvOc65sI6LzXmca8xgsTqJyYjFq8MCgEVMbxaeiG6Lc4fAZHazUAiq11Mezh2F5ngKgI24Tz3enCTIqE4BOj18YkZqJQd0JI1QU8IkR1kuc0aQP+y3sXl6iP3BKU6yvuyfjpeA/HXu674LUo5RppkWY66kWqy0wkMKWzuDQbw7GMY3k0H6UjpMX/SS4MXpO6WNla2tP1WdsPcUwP7rF/7RB7wk/49Oh51P7naPz3fTwXTu5/SgaGCp6yOLg6ktlvYhzF8u5ngpD9Hwq1iamMNjSxdxefYc1poLYoqXeRGZQ5tAW2DO+tI1bCBGWZHvoZX1sDVQ8Lq+fQcbxzs4YPQs6yuAmTJ5dH7phnAiV0nedf+5kTOR6wjAzJpwURp3nLqTnO4GuEEDIaifWrmEq3yuxgJmojoqOcS61ALMuuiUHB1ZYnr4jlw9Cck7uYfj8Yynd7yW3K7ds7qc6pAo8eXcJecMW2U1uXcVxqqeSl0Yht73h23cPt7By5s3cet4CweM5mYD4aIk8stwPk96cVUVwMTYMgCTBGvbSDr/AfzUQz5IUc5CTIZ1CWw8ee4KLs2ew3J9DpOlOkvjCvcl0iUxGN2hY88yboWMlMWFVc63xMjQRYL7p/t4ZeMdvL2/gXutfRwlPbBMfkreR/Aklw3q0UWy1C2xLsXCZHBIN6lsVtOvSTKzcLchVmpTeHJ+DVdmV3B+ekk5ML8k8hC1WEbHpPCqYnk5+1HsKhUiOwtMaSUV5Jrnoep5tcSchtBRD4UlLmJbLVudUDHvrD1zv12yGxPwGcWVefMymdPbhzu4c7SN24db2Ooe4SilpZqw9rHqEukxCICN+DARdrlSRb6PNPeSJMkGHvyDWli9E4WlP/Qz7/+ZjluvHT2qUUimDf3tf/ULP4gs/6nj7umnNo73mq1Bp+SiGgVByo0oUaiRglvs5UTD0Q2/hrXpJTxz4RqeWL6MqzOrmK9OGIBp1QMJ0buqpXaMOQCjo8EJ46lzFHdwr7ODt/fu4tW713F7/z72ey2cJj0kjJ4Japhx/jC0278LDqzYKPZ6i+KJsWZcnLoI5g8IV6Z1u2iB0ZJYm1zAhy49iSeXL+HS9DIWKhOoyQmtVhUXpOYpcmw09cd9mfjayGBdu45sNy9TXQvb7AVFZ5dQa8sc0wLdHCdjTJhsSlP2y8JXUp+Rqt1+C9f37uGF26/j7b172OudoJP2wcZPLgRP55GWCiPMIozlCPDEluo9aikS3jgmJHl5aKFH+UQZi7UZXFlYwwcvPIGrCxewXJ/HZKmGyPIVC6dD7p1PQqLgQR2Xc7MKN80GgZHPPlLcPdnFS3ffwutbt/D23n3s9E/QDTKRgpDDY0VMAhgDSkxCF2vUCi9IDiVLEkkKjQEPObA4F/lPM49wvjmHD65cwZNLF+VZlpozqAekPxgxsgKLZrS7qJ5khTjrSxLzjew3CkHKT9sza1DEKmRYRomeNaPqLDI64iVYNRbLfpBVatVi5WAR9ycTeQ4zM8h3HQ66WD/exTt7G3jt/i3cOtoSvvA0HyBnCwafhkYqATUtkz+2ZuV+dXzks3If1ajSn5mcOaqXa3/gp/kvRwfpV+Ko33n+Mz/7XTXbGXcx3xMLTEorA/5nf+vnf2gYJ3/nuHf6w+tHO2Fr0PZzkoG0dkwtzQqbRVFBCwNLbDlOEFFG4VVxYWYFH7r6lGimnpi/iKXatHJgwnupKavSLytl7E5ocbUCOSUZPTvot3DzZBNvbN3ESzdexc39DRwMTtHJ+wWAOVnBA075WPqIGfaFNaPWkIKUgz8XTCiI/bG8N4nI0IXMQwHmj175AJ5efQyX587JczUQosyqzg7AJDGcC1KDHG7C3HoZSR7Moh2TpBT39q4z7qq+6l2rS2o1rMz1FSvBuU+St0jXKRVuZKd/jDd21vHlm6/gzZ117PaO0U66mltIEAvoujOB3lKMGIUkIBIQrKEA5yU1no+sUJAA/iDHTNTApblzeHLlMj586SlcmTuPhdKURPa4YUXs6opYqu+CjGJk+SwX4h9Vg9cA7uhwYsy+jwz32wd4efsGXt68gVc2bmD9ZBfH+UA4UYa4uaYi3i81dDwonUXHSRBhr25QsTYkrygnOSYWGJWKpAc+vPoYnlm5gmvLl7A8OYdGUEXkBcKvFQeO3bOq+ccOQFe4oLDGXQVXJ+kZcU8jW04DTiMqRU1vx3CMUpesqqATLrsqIhJNVP3caTbEdr+FW0fbeG3jBt4S2ckW9gYnYoXxP+QcTU7IKOjh0pkMBiy1KsRUvZmeW1iJJ+vNF8LE//vNofelYXnq6Fd/5MfG+jSNL9Zv//f3FMD+xm/9/A+lcfx3jvrtH75LABt2FMAsF40DzTIvauo6tW9G8RA8WmAUsnoVnJ9exoevPIVnVh/Hkw8AGEPoJrAbq8igUT+DESqCGf5Hjv3+KW4d31cAu/kabu7fw/6wJS5kEqrlUOiiRnSW4YCuIgchhTEkWG3Z+1b1QT/ZBRN0fp2LJ+LTXAHs/PQKPnL1gwpgs6tYqE2igQgV4XjUmlDDzQDG6cNcdNEWtjOgJDpmKTMFAI+5Kep3jVlxZjlooT2lxcdNPK3OYPWqxgEs6Yr04I3ddXz5xit4a1cB7JQAxoguQUyaVWjlD1G4G0ciACYFMbRkdCocD9NrAoSpj9LQw0J1Ck8sX8JT567ig+ev4eLUMqYDRvAi4aSEQ3NJ604wyywA2UhWkbcI5uhp5hIllE8CmN+y3TvGG0freJXrYf06bh1uYT/uCD+WCYDlCIUHE1tiBGA2jmKFOYvGRVlioCIWWBkXJubxoXMEsMu4tnwRyxPzBmDsQWOZiCaMdWtGo6v67VKTFHtN1uKigHpcF+T5OD1QFA6w9fpA0ajx8kR29vL30uhApA/qktNV7SHFUdaXaPP13bt4a2cdb+6uY+N0D620i342EMuXBxZ1YoWW0/IxVSHFtczABQFsMju/dC6Zqje/Esb4+43T/IvVHg7/7md+6t17xn17/Hq32P938K7v4CW0wv7Wv/qFH8yy7KdavfanNlr7zdO4W8oDPUWY7iAmv0v9KXRJquuRdAwh8UtYnVzE0+cfx5NLl/DYzJpEpMq08iUSaQFBK/BXHJJmUXCaORlDLxfN1732Ht7ZW8er997GrYN72O0d4TTtGoCNkmeNZrInddT3g4bXON0y2iGuzpiLMlmTDteswmN+H1OkIqxNLePDlz+AJ5aviA5srtJEjTl0FqDQylqjL13kptUyXVjxuVJZgaFy5TrGeTynDxqnfx0QF6R9UUCmMCm1PtRYlI8ASX6E6Td7aQvXD+7hhZuv4Z29ezggCZ70IKWqRQSpB4IAmCuBRjAUTsmsZRiAMXqXByinIWppKKT9U6tX8MTSZTw+T/dxFk1PCXyCqlhhVulVlPJiuVu5HPu5C7gUYRl3qInbSiI/x37cxu3OFt7cW8fLd98WANuL2+jkzChQfi1gpM2qc4ibZO7YyAE3C5YZFJRHSPpbiEYeYbU+g2cWL+Ha4nlcnV/DUoMuJC0wNsyy3EyxXPRLggBjAObqhjm3kOtY7EzLCnAUQcFhFatVaXnh8KR+nls1CoJijdmp5yw1hRqtmMHXcHcOJNiR4SBuY6NLyQxdyZu4fbSFfVIGSReJx3ZvTEEyWUxBBWklFi8jEAcICeqVxnB5ZqE9UW284CX5L/tb3T9Ep3v8qz/23KNlgbkt99Nf/ZUPean3Y61h91N7vZML/XQwKUlDsslUZCfbZazCKF1myeDPfeHAGI1abMzicfIIs2u42FzCbKmBkpHdkmMnRpDzwc3Jc8x7Zq4PU4nSHrb7R7gjJP5t3D2hOXwsG5IKct1oBXNScA3uJh9wKx8G8bG6/JoK5ADM+JExAOOzVbIIy815PHXumjzXamMB0yWS+CwEZ8rucfh00SpXcM8qnCrpq91taINQ4kAQ00Vu3XJsvMfdKBfsKCxVJ6wcgz4nPHW2JJ+f4NSlDizrYP1kG6/cv4m7xzs4GXYkJYsAJraFcGGaBaFRQIvIWkVWVyaENenJjwSpLwdWMy9hpTGHJ1YuiVVKfdxMaQLMfo0s+qicjT6BzroCmDzxuNTFSvWM5s1VUGU0ztZDfIjbx1t4c+uW8D0EsDYBTIh6JfC5vkJLbpcqt9Z8xPFKyjmRCgnAgpth5qOaBlisTOLa7DlcmVnBhWlmEUyi6lVQ8rSDFL+0pZp+8YlcrQ0ZtqIqhFrOBJXx+S0kJC4NzGgUpyjhGiTfJjX0zLp2lKhOiq13q+/Fz2TVD7kvK/459GC6vw7une7hzZ3bWD/aFuFyK+5g6CVIBMCcJGaswJ6lMHiJx9pgcTkon0w3Ju/XospX8n76vL/T+0YLJ+1HjgNze/t/eOdfXPHz/N9pJ71PtZLux2Kka+YxyISIPz5ekFAIXT0F6GYEmY9SGmKmPIHzM8sSgVwuz2LSr4KNGaUHmsyDq2mv9riTOkhAM9XThAJL0YGlHWx2DnDn6L7IKY6zLroMrNMyFBfSbYqxFnwPuGEPI5fbRq5onRV7GeOrXFca8TyEu1MLbLY8ifMTywJeK9VZ0QlF1rdNIpHFBnUuqNXYcvW67CTmYSAVIrIYp2lfF7lklyoPJBavslFFkKJwhS3g4E5pVyBPY2AjtbsDdq5Jyk7a6QB7/RY2Tvc1ApkOMMzYq1ED/jK3FjUTt077Xgo9oLXMXPE+dZUoXGZklpYWCfxL8+ew1JjDdNgQUj+Cpt9IEreeKAUIjIIRKidQPtTVZ9RyNxoIUVKctgnHjPl/PLx2e4e4fXQfW51DHMRdkVOQyNdDVoMYroa/rlcr22M/d41GJGBkyejMJGBU+eLkAtZMyzZVqqPqRSYDcevUav+7x7HotYNnTeVSr4Xi09OEvbyZNG9Rc+NfRUpBesL3BSDLovhX1T/Xm46Z7jnHoOkP3fOkst5KfiTWrVSxYNSS3kvOQysRumWjs4ut7gH2OicCYLyXmFaYZLKoO+TKS0iPzyRnhVZqZ1tIvbvlIHo5gv/VbJD+fsk/vLWxsTp8ZHMh/9c7v3cpRvJvncbdTx3FnU8mSM6TvKAYkJEnWc+WglBwTxaO5egFKZOeQ0yXJ7A2vYxzjXksl6YxQTNcyt+6HDuX2jDGPrligIk1Ig4JYLFYDttdAtimCBlbeR89niJMQrZCTcaaPOC+FWlBD+DXKCdS8wi1xItuIiNS7RR1ZUf5e+HAshAz0YTIJ87V5xXAItoZ0sxShY5FPfiRstpFBSV1xsqnUH/VTQY4HnSw1z1BK+2bgprBSxZzJICZ8scoMJVX6GeIk2GuvNYGs/Iw4spbIT7jBAkEaunFAmLHcU9ySUUu4YhuRrNsq7iQveicOLBaPMrqgll+pAhYM0ncnyk1Jcn9wuyK6MBEuCrwpcneMrZFJVJHAsqFC0GnAzjRPlm9LpdgLBVURYpA9ibBEDGOBi3cp6C1c4id/ilO0r5onZRVM7vVjbeVqCEISyUQBqHGykdLYUY2uIhzTEc1XJhcwGpzVgI0U6Wa6MAoZHV1zjRVzGn8xurzm6yC1VRET5cnOBl2JeOBQRQq5PmfGubKhTHSWwpD1IIymmENzaAqUc8qpRsU2hbt48Zt6ocAzNPXyVVlnLyikvFp1sdBcoLd/jG2W8yhPEEr6UqVF+4fHphaf8/64EoFXhmPAVK/5WX+up963wjhfdXL0i9nWen2xgYeXQD7uTd+8xnk2V9vDTuf2u0cX+ul/TlJCqWVRcEjEd61y6IOzGqkyzEWZ2KKV/IS5uszuLxwQUSNq/V5TEeqB2LLbaYyyAlZmMMj1010NjzsRbMDCf/uxie419rBOzt3RAd0lHYkF1InwKkjxxsXPOQ4PhD2cP9wbbPsVLVUHBeccG21RhaYAthSZRqPz17ApakVrE0sYrrMLZwrr2cnq3a1NiLdtD/uUyUqSGto2MNB9wRbJ/u4c7Aji7ydcRMyN8cvCHVX4M5ZLwJexke5JiIEMKNeNXpkVUQlFM8HYH4jhZxgbkiqImAXaeShwpr6VhmjKGnjRLlWL0sBTE98Wgwiq4hTTIY1rDbncWF6GZcW1qSaAzMxSgJfmnMoeinXfcjIdJLtCruO0XO+t3Y50keyyhump9OChrz3IU4Gp9hs7eLeyS7uHO2IZck1QcGrylhGNc6K3E4LIkhN/rENm1gmSSnzRe5zde4cLk4tYnVyHjPlBmqe6sC0sOGInyqU9jLfvF+VrfDgoaiUeabbpwe4dXAf223NO6XFq63N1N0MAx+VqIRmuYbp6gRmqxNSzWO63MRk1EA1kE8263QE/qNgwFhuqRtr7lFZZ+TDhjjNetjpHmF9fwv3j3ex1T7ASdxFHOTqdts5JctXS46QA8tKfikOvfCoHJTWAz96IUL+6+U0eKW8FXV+9jOfefRkFM8D/qtf/7WPZkny2ZN++4c2T/cXT4fdhpwa1I8QwBgxs3R81+ZMysKIjCIVGUXNq0j05olzV/HYwnlcmlyRtAwhugsA02J/BcVe1M23onckP33gJOnifm8ftw7v4/WNd3D3eFsISub2CYDJQnWEvftzFKAuYpDjIOYE+EXfPxcFM7PdrA5JnhZ8ZC4kOZIQa415fHD5cTyxcBEXplcwW22CrRGUP1apidhNLornxKmyqfR3zG1jKZvN1h5u72/izU0KdPdwFLcFXFAKJLnaNe/Qw9XKGfMsMQvL1bIXC8ying7A+HKxZIrom3I3UolVqhVYkTu69YwSSnUQo89dlM5SYkaVdCmnUJeH1jTzBzmvj82vyTxfXboguY/jAOZ4OyXQDVCdot/Vq3JBDlfSWXaS8qImp1dD0FrKEcIEwE73cOuAEps72GjtoZX0xLKQZjtWVkZcOROMOhdb3MeiuxQ9CiXOSQasNGbw5OIFPDa3iouzWkmj7pVR9kIFMLEmLWfQ+DrtMyC+qQRleEDRbWSQ5M7hFl65fwN3Drdx2D9FPx1KqSDlkTOxwKT4Y6WKmeqE1M+j9oxJ5RQCz1QmVIdG0B2ThJhSS4MrDLIIRaFVUTT9inOdYsBioBhiu32At7fv4MbuBm4dbgrg9/1U0owkCu5kRwZgDFpUogpqpWq/Xm4cV6LSC6XU+8eTfv5CKS0dPfeoySg+l+fB6sZG6f9653c/1km7P3HYPf3EveOd5nG/XRIuhhtS2HfXPMD1F7SNxUE0QSB1YKtTS/jApSfw9MrVQgdWtYiNWGBjCdCF7Vso5im0YBUF4HB4ijunW7i+ewd/dPtNOc2oAyNpG1tFMt2keoKPCM8RzSp/e8BzVAQTC8AASgnmMRJ/rEkCL015CKNtlyaX8YMXnsUHVlRGMV+fZOtxcR9VSzMq1Sz5goU0QD9Pqisgk8V893gL13fW8fL627i1r4uKZHtuACYMmJRpMhQ0S4Fgw83EUs18LslRtdQbcZGsMYWUxeGzu2YYUqpGQZR3QyGy6D8TS79xwC4AoGo983bMldQoFS2CkuSGBlil8PPcY3iasoOli7LxmEomFXidJVgU7xtZRlqF1DXtUJGsq85LgNC2XyMQU5mAHQBeguO4LbzO9d11fO3W6xJV3WOZpWyAPFTLvCi/LBVUlLoQQJXmHXYmSIFFTyQDzGs9P7GADy1fxdNLF/HY4nksNVUHxnpg7nlGPIVFCK0kNsldji+tXOZtbnUP8dbeXXzl9usiIN7tnkhGhB8pgEnzFubG+1rBthlVMVuZwHJzFuenlnB1flUqYizXZjEhVMWYpyJNV5R3zmPVu6kwXAteyvD5mRD2PQxxv7WH1+6/IwJgSmnudw/RBvVzao1LlRE59QCPZ6gXohZVMFmbSOemZuNmpf61MoJfnkHwJfT7u//jX/rpzsPM8nf67wccou/0Td/udZ/PPx9ib77y66///ida/c7fPmyffGL9cKdyNGiF1AhpaN2AwqXvyAlKvY2WFPZjSF2lOirCf334sgpZn168gpX6DCrOhXRh/rG0EaX11drhNxO5mRrBnK7brU28uX0Lf3TrDdzc25CNznxImsAjF3IMwMZG6AFncowoVhGrKqiFhRtLKB9pwHRH8/el3Ec9jXBlagWfuPQhfOjc47gyt4b5xhQqBDBXPVVVNkW5Y5fKZNRrwU1QoLt+vIk3t27j67ffkpORyvh2PgTKgaTGOEGp1LvVI1sK8IkFJgt4DMAEpEdyEL5Wq5xa/0gBMStzZ8nENAQoLA4IYFIlVa9BXkQOYtMfKf6r5SHflMt4ISa8Mi5R2Hv+STy7ckVlB/Vp1HICGOUJTitoLpbxLWIJZiliKw3OexUuKAitjr5GBhVkjB0zPKMFSa6L0WmKM9/avYMvv/MNvLF1Swh98jvULVImIJ4DBRhSGmjk0gvqu2sLV+GhlEVoeBVcbC7ge1ZUyPrE0kUpC9WIalJaWpf9qAuRRo+sOCcvSADzFcCYQbLROcBrvD8Kh3fvYkcyHwbwWfVD6q5RVKqWE/ku9pCYCGuYr0zi/NQCri1dwONza7gyvSI6u4ofyfhoRocCvuSiJoy82vPxnpjKpPoKJAJgsVirr2/dwCtbN/CNzZu409rFCXqin+OYCpRyqK1eG1MCWVZ7pjmFcwvLrE77YhnhP5jwS18YDLD9Cz/yt9rfDlO+1e/fMwCbwZPlX/3ib3281Wv95FH39BN3j3dqrWEnEh2Y5cqpDkxJRJkAO8kZNRFRYxagkkY4N7mID156As+eexxPz1+RhU0ZBVk0px13baFchMWBDdXAHFDyQYdxG+un23h7dx2vUPezt4GdzjFOU6YSjQPYyMQaWWG27x0JXsR1TCbhqmEUAGbJwy7FyApJOQBjmaDLE8v42MUP4gMrV0WJT5OfpzMBjGPBLUPuQdyl4nNH4KpanQSH/RbuHm3jre11/NGd67jJFKn+qSwoAlgWEMC0A3eh5ndJykUJaQ2fiwUmq1odNtdjQACMe8y6EGn1UitrLfNGdzQTAJN8R6FxrBtUcV29d634SjdGyzBX/bLwQ1dnzuF7Lz6JpxYuChdGuQzL0pD0piXoLF1R28u1yc9owng/Hki5bO7I0MLhBjwAACAASURBVA9QLpVQCliDnu+15EVbFJK/Ibo5BTBuylY2EJ3Tl2/8EV7bvilu5EncQRpqqeWEFp4VgJY1Z9FvV5NfyHjJYvcQZiHq1PnV58wCuyQAogBWF4tkHMCEK3VhU5dzSbefXbSQ4Cgm9XGI1ykcvv0qru9vYG9wKiVvXIkbWmC8BFOyuH5YlohiabLFrOJyZe4cri2s4anFi1o8M2pIf4EHAMx1TeLasPZ0Uh5aXFrt4j7wYuz1jmSsXt2+ha/dfVMS4o9yBTDhwMTS17n1WNCQFYi9CLPNaZxfXsV0c+LFUuL9YtTF7w3wCALY5/LPBatYLf321258X7vb/8+OB+1Pbp8ezHSSPsshiTnqOkIrAapNCMQ0F8+Si4AAFhZ6qScpbFy8hMemzouQlalYJLuLoK3TwqivZQtCCV9CIwHsOOkYB7aJ65u3sE7hYocpMD2TUYxoNKdYf9jqKv7tNDfjOjbrJaFb3536xa4xCw2yIatZhPONBXzPuSfwJDkwlsqustLsiKwW7mGsplWh+xEY0KawbKUhHNjJHm7u3ccbm9Tp7OBo0JaqEeTAJPvBOCOnEVJ22/LmLC/OjALr+KWnsKjBjRt0ui7ZNK78stbKsNfmEk2USqljFpg0VXHjZJYxLT5x7VIIL0ON1OWZFXxw5apYCdRQTdHdkuoTSnoXAGbhekdy95NYyiQnSSyviYKA9ddRCSOx7iiSlcR+y4iQBHkCoPB43JQEsUTqxL208ZZYYveOd3A8bMvBxsYfUp1Cs/uKfiEyDVIJmBaMhF7AfS86sJzJ3DN4av4iHp9fw+XZFSw2plEPawWAqRMyErTIzVsXKFdkncBJPm5ncIK3j+7ja/eu48bRFg4TBp+GEpwS99byNAlgoiVjTbUYKCW+BL2Yd3tl9hyeWLwg9dVmypNiFUnupXMhJWfR0rSscbLrmUA0koiol4gg/H57D2/t38OL967j9sm2lFfiGBqlpweluJAUA1OgG2Ky1kiXF5YHzWr9a0GS/3K5n30pKqd7z330s91HygJzuZD/81u/9aEsTf/DVtz94YNe61I/HUxJyoEQlVbQxQSnqr/SphMSomZNJUSo+VWJQrKU9NrEElZqczIhVZK/Li1G2mlpSWVZEq6+mOWAOQCjZGIvPsH99j7u7N/H9uk+jvst0TDRMnQ0yTiN7yyfB4gv9eGMF9aNJe28XJkYo/LGSLRRKR6pPBqgSoFudRpXZ9dwYYolY+YwURJ81zQSqX9j4XVV64xqkot3Jke2FIVsD7vYax9jq7WPu0e72GkfS4lgSh1cJyHXr9Gpu3XBe/DZhIEiSRPaSglrPg+Tl8lFWu191pQXsSxdCWqkRLyoanVRlUsDXa17r9FfTR4WF1KLqOsT2CCLIILcIOUTYRmL9SmsTsyJVcqNT+uL5ZdVcqCKbqeql+CPpTbRZWEdK9a6j2NWu4KU2a6VK9IJSFwlOTVZWompinpfLDHNGyWlQSuXEUe64hS1UpjLCBsPgWGQC/1QWLCmtzKvSsGahLx0DPcwlPpYvrhwPGivTC9jbWIei2zcUm4IWNMaoUWpAtNRdyUzT62ktbSlkaBBNx1I4c17nX28vr+Ou4z8ZQSM2Ehz5Uu1CoVFOKWuGhAOgYZfwVx1Uvmw6UUsNWclMkkA06pdahULlLrqRO4st3WmzXBVgM6k/cP4FOutXbzG1KL2gZTa4WEqr7IqsBxoEfZSOkK3Nqp0G5X6QSkovRBk2T9p9IZfPe4NTh45El8pltz7x7f/v2e9wP/rp8PeDx8OWtf66XDWNQhwPRtFXCiNLLgA2EE5lsiktCb3ItT9KmarU1iZXMRSfQ7zpSlMhVVUWZbGDa4AGCdblqbWZpLkZzYWUB0Yq22SaDzI2tjpHuLe8Tb2O4c4HXYwyIYCYOOJVSPllVInzqIQKCnYaC1l7PRGAmBOZvlQ/mPRxYUbTJK5VchK+QTBi+JN1nonx6IGhlUhcBkFxvWNtyhTWMtlA5/02zjqt6W6Bps0sCCdaLOkxZNW+9Col6bDiEBS+7SJa5jIiesh8iORcCiApQyr6af4WkfrlIXv8hixtCPTms6ysM3lEKmDzr9WLhUxqzbWcACmb7Mmr0kmhPPyxIxwmyuVGamTNhGwgw/vRcWran1ZV2mrdS/hfWYGDPs4aZ+IG8kvNviYqNXRKFVVOGpdgDTXWpNstLGvOur8CUGMVTbIhW2dHmDjcEfqYfX8VKx3LeI31j9RnkETyyWiyLxOKWfGcfRFSMqoMnVgy/VpcZFJnrOkNF1ITfFREa9rD6cxAW0Bp+65Fpqkzq+d97HVO8L1o/vYZPobBmLxaGmfUUVe6QcqDU+0OKRPGjQPhQ+jrIIgNt+YFmu/EVGVZppDOXg0eCRQZh3fR5aRJXmTtshjnOY9Ka/zztEWtpgHS+0hD0xr9ZawOxbF6BTSepEAWBSUWmW/dD/0oz/wk/jX8s3uSycttB9JGQXH49fW/+UHh5n/H3SS/g8fDk6vDLLBjNRvostodaJoARRVR0XhbE0gJKUmAksXSkFDAbB5LFamRbFepurYNopLI1LLyaJNdppQOS2uWOCh7TEFpo3t3iHWDzcFwLpJD0OGyx8GMKsu4aKSTm/jQk5GE1lFpXELzDawZRjI3VjBO1e+RKpRiGhzQlJlVupzWKg6ALNGW+beqXrcggP2aSqCdKEKLR44SBOJSrFefS9LMJTO2erKCU5ZpyMXOxGJBvVcojUiSW8SD2sgK6VjJMKrTWFppR73O8IZsjkKtUnc9FoeaaRYl0qyVpxPo+h6gGjOon7TmnIWCCUl05WGuDXMgVwqTWA6YOVSTR1ygRFnATsXhcDICCylIgTvveMDdPtded5apYrZyWlMVuqoc/Mwh1LKzDGyp9IAt0Gtd5LcJzmlk5TPeIi7+yx4eYI2EqvY6wBbKQ/pCpXlIuURAtynBNkT1TpNUwYeZisOwGYwSwDjwcv7MUBVd82lnY2UHgJgFtTi/QlgZH3cZ6T0YAObfQLYEANfk+ZdL0ga0bLWxqrbYqhluinrmCo3JLK70JjGQnMaE+WqtXnT5HGnrnFejNA7GvExHBMBCgZQQN2ltKPNirzHUpGXvUL5ex5mYg0TwDxychTH0gqLTqrl2nopCL+cJ9mv+XfSb5Tv3et99rOfVdP5T/D1npD4uXYqCH/htX/20ThN/tN23Pvk4aC93E+HTZ7YooKmq0jz1VrcF+6ByRF4ijAcXc3Jj8zg4tw5nJ9UNT5zBlkzSwsaWjVW504WheG0DpICGNuBQczc3eQEG+1d3GQk53RfLLChkaHqLo4cSC1B4qKlD06munSq+ZJpNU5JLRArMGiXK7pkmzZJChoiwnxlCldmVnF+Ykl0OrREXHleY1elFJDm97EkcxEQKhpwyAa0InfM7xuQmLYAgMK5gth4/Xg36VojXStpab9s7RQu969PJX+yAexRr4XN0wPcPthSIWXCfopDjUZKSWp1YSimlOqqFn5n8rdEIF1GgqSJabI+z3+6N4sN1v7iOCxgqTwpFXdd1ctCAmG8lePjec+s6UUJzO7pIe5ub4gVxjmbbDSxtrSCxeY0Jr2KjLVE2CSxX8vfSLS4eFKCuWYXkGagYPTGzl3cP9kXromHwsBj3wS2jKMlqUEnoTokmKQAxuvHYpkRMEIsVqeEzzs/MS+BJymJzaq74tLqblX3c0TbqlPhit5okKvP6qgMQLV28crObSnj3coHGPiJtrujhWgZAq5+mAhWxSSktIWFEQIpBHquOY/VqXmszSyIyJWt64QnFOvc1UR0ol/ntutCVkKDrfAIYANsD45xo7Uj98V2haeDjlre7EuZaFRUwUtkyOxM1J6sNbcqUfkPvGH2Tysn/ou15lrnsx/96CMHYOF1XK/+n1/+yidOeu2fbPXbH99uH1Y7cY/0j5rsLH8imprRyVNoDa2tGsPRNa8qUcin1x4TbdAVVqOoTAqAccmIlWC6JQcmGjnkptEJkVrgXo7jtIv7/X3cPLiHNzbewfr+pijYu0lfTzJr5mmwNaqO6Xa8lTRxB4VYRpJGopyPc1+VSxgj763AnLiF0m3al+gara8Pr17DtYWLWJtcEo6EOZAScTP30FVkVUGI/s5RT5rsa9UMhJRWvZtVaBpTp5slNsZ3uCXpLCRdmrqxnVBU1eoZWsM2Ntt7uHlwH6+6IMFQ8x+1CoF+C9UlxQkD7SBOjt4aeDBlzLnYvjTu8NAkv1mewqWZFTyz9phUpj1Xm8UUdUqiVNcNru6jpqmQtFaBpzUXYVL5wSZee+ct7BzsykEyPz2LZx67hktzK1gMJ9AUQFTCnEeAe07H94iola4oo5FpTziw1+6+jRt7d3GvtYeDYUv4pjjM4ZV8BQ32nqQXIc811nyF1AcoC6lgrT6PZxcu4drcmmSRLFDIKtUoWE7HIZj5DEZTsDigHBzkFK2cLoNMW71DvLV/Fy/cfRNvH23iIO6IJguRBSPGehoIBywluiXDX0pcM6gwX56QxPLH5lelvM+5yTlMBjVJNdJAyWjZCmdpIlZnXGhiES2wBKfo4257D3+0cxNv7tzBrb37OOqeaPKVaRglN5N8H6363EejWk+Wpuf7zVr9hTDJf2kqqf1+nCaPnpD1tddeK2Wrzfr//vXf/dRB++S/POq1Psbyza1Bh5Cs5VZYdkXcSNs6lngsFgPTUWLWA4ukIuv5mRXRgbEe2LX5i1isTUtFVprvsrRNCa41k5yTZ4veAIw8xsGwjfXONq7v3sbLFLJSL9UZddPhfBclil2ljAKtzJ4Zt1ltw/I3Redss8Dkzpw631XINACjDowAdnFqCT9w6QN4ZvkKLs4w929Sk28NRkzIbIe1qdrE8jT+aKyZh1twiTVvULtUR8NFapWsde6nWY6Wb6lunj6ccFcmlKV+7GhAwlbLzrx0920BMpZT6aZ97ZNmZalpLWincAUxCUIUAEaS3yqNMCoVe1Lja62xiGsLF/Chi0+KCp8EvuSEGlC7PB4Vn7oMADEs0Mr62E1PpMPU119/GRs7W3LyL80t4HufZpmiS1grz2A6YEalfvZYXpDOLMl9utF+JiBFTSAlKS+vvykVKm7s35PcWXJOw4D1oilL0Zrywp65aK4cWr4IWWnxTXlVXGos4nuWHpOSOnw2EbKGNeEZJfBhdq50+DFrWbpSGfel/SnZkLmLjc4eXt29jS/dehVvUMg6OJEoJAFMSnhbCzULYykHTBecRH6iJa6XqpN4fHYVTy1dwgfOX5WUremogZoAvJL/RUlrCbroWnDNbRXA1ALjeNxqbeOr99/Cy5vv4PrWHeyfHlobPq1cy8NMmp2Yjm+q3sTawgqm6hNfqyD6ewte5QvJoxiFfC1/reS1Jhv/6Ou/86n908P/4qjb+ti9w220hgpg4gbw5C6mkFUozG6i2RSnyIeJyCiafh0XZs/hw1eewbNrLGh4ScxxBTC1VArnzmk0nSln7Q5cbSM2ML11uok3d27hG7fewO29+zjsqZ6G2fQOwBxR/7CEoigG6FIlLBooJ5T1h9TCgK5GvV5BW5e5Er50jXVBXZpaxg9cehbPUgc2u4L56hSq0npeK4E5ADMnWRe5WSbq/ozFHaQGuVpf2m1zHLzU7tDImRVWEfmKRjElv8+ScN0hoJaZupfkN26fbuON3Tv4+t3reIc6pO6xAJgfMZChog4HmLw3pgg5AJPGKtZ4mMDG2lDR0MNcNImr0+fw5NJlKVzIngcLFW3+Kon6KvhSnJEMAU1VkQoJ8KQ++2Z8iOtbt/Hi6y/j7vZ96UK9NDePH3j2w3jm3BVcrM5Lcw1WuVWex/oVOgPIXFNel5ow5kAyLeu1zXfwxtYNvLV9GxunuzjJuuh5MdLIE8kNpRWSseBmQf14ATDWA5vyKrjcWMRHlh7Ds4ta12ypOY96VJWKD3JQcPxtD8ghLPW7rIikI/INwO539wXAvniTALYu7hszBShkFV6wcNW1+obm4WoOnXBgqY+lyhSuza7i6eVL+OCFx3FxdkUKCtQDNgp2UhUlD8bXgbOwOb+8RwdgbOjy4tbbAmBvbt7G7skBEissKVFvCc6pXIYc5FRNAWy6PvFiPaj+4mKl+YXktLPzs4+akPXFnO1K79T/2Qu//0MH7eP//Khz+vHNk92AFVkFwEQroKeLIr42ZJC/0yRnBCPOtD6UX8Pq9AqevXANTy5fwWOz54VbYNVScSGdpeFcqTHwkkkohKwpDphK1NnRgobr16W1/NGgUwCY7BfTPBX8l7m4I/By7l3x4UZOP+hCFk0+VNhhba/UchIdWB7gAjtzn38STy9dwkU2fZAcT2364UrpCOlcPKZZXnZNBTDdQnJaSnqMAzC1Jh+0uqyss11PLC3W7zKRqg6d2msjK8wKQXb28NbBBr5x/x3cPNgUAKMLGUY8ZXkPVuO9SK434HE5ftYTgK4NAawU+1gos17WedEmPbV8RYh8Bmiqrscin02aWnCDarRQKmt4AOniw6SLe/19FSa/8ybu7+1gGA+xMDOLjzzxjPYaqMxhPmqgYmVlRA9m33a6OEwTz4CpMHvdI9zcvyuWOrMbNlq7OM7YXmyAoZ9J7Ti6nIzMSj/TAhhJJSiAsa7Zhfo8PjR/GU/NX5BMC8ntZMkkBq5sjMkRGmQogDknVw5jDY6cxtoK8M39e/jDu2/i+iGFrCcCYJKSZ9ytBGYsCCYrQ5DNRK0pu2A1cWVqGdcWzuPptStSomo6aqIWVEQrJ+Enlx3gKsCamUEEEl2gias5Fnc7e/jG7k28vnMHb+/cxV7rEMOUoZUMniib9Vt8hwxoVGrp0tT8YLJW/1rVK/3DuWD+S5VKf/enP/gfP3qpRFTi/95bX/t4e9D7iZNB+xO7p4f1dtKLhDPh2hYeU8O/WlFTCxzy7yRcpWYWZRReTepCXZm/IG7W+eYiZktNaRAqbdVkdWvErKg6UIDYgxwYtTPb8RHutnZwY3sdm9T6MFTOQVep0Fg9MGOhXPcIFyQYo/kLXDEdmAKVs40s4mYgI8p21QEUXYkoG3hm6ZIo0Fcbc5iKagjl2VULJgBslox6yyPTT2vmOwtgRLlrJ2rliwhGrlRwEZt1zT/MYnKyFrHYCovC9aFUK4zJxBRS3m7tiPvCZhi0XLlYSdrLWlWUES7Q0Tty/5YH6Vq28ZU87ctW8O/xuVVcnVmRpibSrIXyGCG7rKhP4ADC6oyJBcZgRS6UwJ0OK0hs49bOBg5OTyQ4NN2cwOOrF3F5egnnKzNigdGJZC16B+lFzSoLgBSFczyIrm6nQ03dljQs2Wwf4Dglmd8X6QItNYIdAYwWpdaUMPGyJOsHkqy/XJ7CE9PnBDTWJhdFulAJyqKWd5abSiB0/hQgjNQX4i+VYAGbz5KHu32yg5d3b2O9vSd8LiPBWkbb2tRJWzMtsaPpbOwtqvXA2C2cwmC66NSCXVlck25fTXbCYq8Bq7VWxKzGuFC9u1H6FKmfPgbY7h3hzeMN3Dzakj6rh92WrAnJj+WiCCii1k7d3BeVsNydrNT3K2H5K1Ee/G+1tPLVeHbm6LlLP/JoVWRlMvf3AtHnNz7//f14+DdPh91P7ndPpjtpv5pJTznVAYjVLdET/XZ9/DiJVO9UvJKQ+HPVaSm/vMp6YNVZaXg6AjBXM8cBmAGImSVSnol8js8o5AD72akk7lLIunN6KLycLARnqhgoOuV6UZ1iHMCKHTqywh7gwFxVRAMdWaySQ60A5NqqMRjBzXthggUNZzAZVqQLjgMwcQOkpr8CtTAljuQTA0u5E2ctCv1rnoNKBUYAZmaMXWes/4Agm6Yqq4ugW9GoZFmMdLFJGjMf753jLdxvH0rtMQEwWiGuCqr1p1QNmLohPIGlgKDKz8T6oYyA0Tiq7a9OLUnt+HMNTTImpSaRWNHZUiOozUyE1JaIq1bB6DO3lRZ1exf3GMpvHaDV7yJOU6nGsDo9L12BzlemMR82JNpJ/ZU2W7VopAv22EEqAMK82XQogQvWB2OZaRbAZHUPEvxSZsdq/tNN0lpqVk9eskBIWAcoJz4WogauTCziAgtxNmZFxqAFA13/AV0XrgGzoxu0KrOr08UO2n0cJ20Z/zeP7kvy9GnOwpVasYyvVSsYyBLWZbOyQkJbKIHObudsCL1QnsAKBa1zy5irT6NOftDXMjtObzdOTeiqsNr7BrIMvjECzQKHtzq7uNvex2brQDJCqKkU5aA0PQmQyummtdwiLzyuh5XbZUR/6OX5/x208fKgnpz+7DOPXjkd/wYQfWX3Sx8dpOmPncbdHzronS53036DymfJyXPNGMbK5jqLjPgmpzQBDMyqn5JIJFX4i9GURE6EA3NaKCcwsk0zXrWB615yCoNMKrIe5KoDu2tpRJ2EZwkFgSrWdKySK8nnzPsx3DAssLxCR3xL+zElsF19qJGFpBoruT15Nk90Tgxrn2dYuz6rAEYuQrRF5EJMouGK5em79aS2qqRjqo/COFOhu7md5l2418mzmAXmAEt1spaKIhVunRDVEbgEsFga2W72j3GztSPCRRbXG6Sx9AOU6g9mU6iWaBzAtKo+w/xU+9NYLvslkRRwM52vTmOlOiVK/EZY1kR+sSCsO7gV4aMLKRtJmhSTcE+k/POd7p401t1nUv6wJ3mRzCdlD8bV2jQu1+ZEW8bifhRGi45XAEwToPRgMCU7tKmwbtBYlPmUCGx2DqWIH8sxMVLJyiVeKdDKHi7UbRkGlL0w+leKPcyHdVxpLmKtwe7is5gosWmeKxptBIBVP2VdPM5tyP6YxcSqFUYZxQkj6BSynmzKPBDAqHyXY42J9OMAJm3gVHAthwANIgKYV8J8uSlgujq7iNkaOVdqKnmkWLXbQon/YEDM5X5qmScFsMO0jbuDIwFUSmtO2Nw41YRu7iX2zWSwRbhC9Tx2q1751bIXftkf+r8d7vbfnJ4+6n72o4+eDiz4OrbKL2289r2dOP0bbGx70DuZ7yT9OovIFRaYRO90YSrHpHyYduamGLCEulcVHdiFmVWsNRexUp7FFE8NKSntguIjut2BlyMxeRqJYtvPZNL3khbud1g76z522gdSGI5LgeF5cW2NfdL8MjOex+qWj7uNjjPSTascmAMwtZR0g+j/j+qDCYBlochBSORT/7TKek0hgdlcSAdgRV17u5L93HFfhb/mrDRngRXG4f/P3pvFSHpmV2L332KPjIjc18rM2hcu3aR6V6spv8gGRrCBMfVgewbwyCsENyy9zCOLr/MygAUYgzFsYWzYHojGwLaWlkaWxZleye7i1lVFVmVVVlXumZEZGfv2b+5z7/3+iKpmN9Vks7sEdxLFyqzMjPiX77/fveeee47RKjaFgJZ6yh+TX5PdHp+yjIoBzdXlCKoHyHa2Oyd0p7FPu50anQ47/GAls4Hjs6GGF6ejSkxlCUH+lABW8LLM/ULgXs/N0FK2IoYmTkokWEwpriWoBBih3ODhRt4BTh8Y6Xfqu5yBQWmERf7CgFKWw2qoK7kpulpepFVc21SRMk5K4o06nZven1S/QiAWmU0Yu4Ysv7TVqtJW80id3BvUiodCp0i7jPMwfUZJyzwmBQoDgPzApjlvgi6VF2i9NM/D6eV0UVVlhU7DtQJnlzELe+KdQT8ZuahLHtyNBnQadOhR54Ru1bZpu3vCAQ0ZmCa55EDlGPcxEA9LTLPIWKWMYXmhRRNuhjeLlfIMrU4v0mx+knIWBItQ76h4pTQQtQ+unvcKo5hutikhjzQDe9Q6Zo4gsnI/ElMXERAQOWrcOeZ1knNScDJ3s5b3XTu0/2Sikf7hYP4pzMAMiP+Nm2//er3X+Hq91/7yXvM43Rx0XAQw7kCiE4mTSwitxstOygeMQaRjj0H8pdI8XVm+SBdmVmm9uEjTqSJ5jBXF6AkIEVArFl4WyfiNdNqwNJD2Q5Zkr3dCm6e79P7efcY4TuBnGPYphO4TP8xmV/6IAKZYGFeLWjrhV0eqoRq8pKUz1q2KyWOlWZd5YM+tCA9srTTPGQlcidh9WstFzhgSGF9wMbFBk0BjpKqT4XM1Pk1+Z4wOImHenJ/5VF/nMY6YMH9kmDzkoWZo39+t7dLbh5u02TggdHSZRsE+AoqR6NiSGa3COyGjQFAK0ZhhV26bJnMTrH92eXqVnps5S6vFOaoAFrBSY/HYOJGrFpcRLLRszpjrcZdVEN589AHdPd6mwx7mP3s8PoUMbMrLc3n6+YULdGVqmacdCqmcIe3oycs8g8ltDUiNRw5s85NBgx62DuhOdYtugjcInAfYE7gJaZfNb43qLvtCqnkG5GPyoUvL2Ul6fnadrjCID723CjsSMVlYpbxZ7cOA79rVNssX9wDXH6RhdB3B//r+3gZt1PeoOsT1RytDslLlg/MwOBphLEApyt1SzZBDM5kirZfnmAd2ZXGdlopzVLKgEgvFNeUY6mwnpwbGCdyYkGrCwCrAAPHbR/T2/n3mp7GAQL8l8k+MccNMOubRKqwHVBRFNzucLZRbE17u+2lK/c9zdu47QXqiev3XfvvpGub+842N9Oxcvvh/3v5/X6p2Tv/gpNP40lbtgAengYExc9sEMDYkRRps2vGiB8ZrBN0cCzywJXr+7DW6tniBLk6ucqvd0zEOF1ght6A1TCR3f9S94xIScjrDFj1qHdLdo4f07tYHtFnd5rlI+BkGMIrh1p9hH4/NBsgaTyRtJGeRP/INAWIZxh2TPZZO0CgDk19CiQgBP4/WKov0+fOfoWeXLtDZyhLNZeELicVmWv6SsSTvo+cmzHw9KKVvyPEZ41PDrlP7+jERwDHixRgjTDX8+ViVzqLWHNhNIZj4sL5PNw8f0Js7d1gVgbtgHMCkBOX+pwYwjqsYtWF5Fx3j8QNuzgCHAh/q2tJ5FnJ8Ye4irRbnqWRDpcFLnKp4vEz5aR9krgAAIABJREFUaIYcaTJ1PLiQBgcv7Vv3xFj3oAuXHNjVxpR2XB5HulRZpK+uXqPn5s9yk6CcKeq15DslJbkpx3UN4V2xySIrB3D+qHPI+mBvbLxHG0dbYruGHBCEVnbvlvsgAYwdLrl7XsD9zc/SiwsX6NmFc8xJw3mjfAY7faSJbxjwhoaiMTWZroioDvyxd0w3q4/o249ucTcSLuKAP5hDxtddFUAMJKMimiaAYTJgPlemS9NLdHUBPLCLtFZaoIpV5AAGXJYpfcqfRRooxOGRjZsB8lG6gsiKDeR7j27RD/fus4TTSQ/Pt2rFMVcOZAJZwHh9bFxnJuepkineyFLqn885+de7VrD/T379d1tJwfAzfqJPwc/4Wx/x4xvxRvqobZX+5Iff/Np+/fj3j1v1Lz062ad6v6UAhwzGJkOryjrnnVDldEwAK8Qwtl2kz55/hp5dvkRXZ88xkZWzLw704xiMMsl5nMGEGOnIgYnPiqwgZB5s0o17N+kexokwVxZCTkd1jLT7koQvc4W0NEviRhK8NJhppiOcL6O6YMjUmoGxpMsogK1PLdGXLr5Azy3DWm2J5rNlysOZmxeTBh+TNWl3M7lh2oVUUCsJXkwSVtKnYF4S/uR85G9t12pZK4CyZBJo5kq3T4KF1Gz1QYuzVug/fe/Rbc7EUFJ244EIkuI94UiEEgygLTIK9TqAcTEUGyJIhMcWj66gff/C2Wfoeei7Ta3TcnaGBQCBDzEnjdeB2HONH7fJCuuDNneSEVC/9/A2faAKpe1gwLsZSsgipehieZ6+unaNXoAc+cwKTeXLSlAx3DJJYCV7RzASjTlMkSIDOw3atDuo0a39+/TtWzfo/YMHdDQUBV9seCiTkuuW2OqJPVw+QACboc8tXmKJoKvL52mhNEMZO8MBzKCi4rKkApDJtiiQiujBxdxAeNQ5oveONumb99+j20dbQmSFIqs6k3MHmKkso4dTMmHI+1gE9G0hV6HLsyv07NJZ+uzaFfZiqCAD4yJSSkhgZ4LoCF9zJBFtnogRE/9+fY++9/AWvbuzQRsHW3TSaSjHc8QhBPaJM4SI43SxTGdnl2kyX7qRjd3/YTLMvD5M0d5TGcBabZr4V+9952sHrZPfP243v7R9um81+23hJXLwUiffpI2tAUfpBowjQBguztCKkZReukCXZtYZ8MXDgLQXZqM8YmNAZM2IxLpLbgQTPDmAiaAhyIlv379N9yAdPGjwrBsHMN2F5YFXcqdiRUIJkN3RPFRStgl3RgKmSjYrisBfG8kU00HUlD4bucyE/sIFZGDnab2yRLPZCcqRwxLLCcHdRPWxAGb8AseDk5BORRZGZH2fePSTRocEMAmp5spJC5YzHoDlmrEZjK8xaNOj+j59UH1Eb+9s0P36AW8G6N6y2RAwD+0SohsmmJdiVuA84S2HIZNJ0Wldn4Ij+bP0zMJ5Oj+xRLNpgMkpxkkML4oJwaNorchUzCUi3HAenOwx/+gGeGmAAsDng0a8hQBms7Hs2YkZ+sIKAshZuji3QrP5imQ/rHhrNh4pIEWKBldESlYEsCYs14ImO1J/5/236IODhzzAjH8HHwylUjJPKRweDoSY4c0HLvPAmMiKDGzxLM1NTFMKjRoIGmoOLaWkqSK0oy6HlAQwzEFud6t0s/qQvrN5kyWlUcKD/gMiq3QyVb1C45eQqQV7hD4ZNkaoYlyZWWGncBBZYaZc4jaZjBKx2xN7GSgRlte8JBpCOxeyCa4NmPiQHnrz0W26tXufp1pOuy0JYCzzFPC9RADDvUy7HgJXdGZ20S9nCzcysfc/lgbWNx0v3H/qiKxg4hdpOf8v3/l/vlbrNn4fGNhus+q0B121dtBoPlbymFk3VgNlrSTgRB77BC4Wp+ni0jqdm5GZMhm5MYx1AzpK2GFqQaKOqgGMMbCIVRQwknH/eIdubUPQUEw9mImvcMgIFRm7cYa9oCRXE4tkFhKRDxlHIhkoOJXpaBqDEWbQy7IFBobgvAzr+TOX6dLcKq2CJ5QusKkHe0KqUmpCwdCQIyWpBCEzT2fkYADqdsIhKzQwkCpyB0oQxiiPER40YtvqioNxGjNChIdBFTV50YYhD+mCcrLTOKL7NdAoThjvgIyP0tSSkC0NAKEG8D0FFwiRfxhSFsoTbpbWJhfo+bXLdGHmDC3lwH/D4yVZkcnApJmA8krmEHBvxcQkoONOk4fK7x7v0M2jLdqB/HM4oEEUcCDFBlC0xBn72swKXZpZovMzSywjAx4W24sZ7hXvqIkaFm+IOG+W14mHdBp16UFtjz0U7h3vcOaDbiSuMc4Q3T+WH1J1ldgCj83hSYvl7BQ9N4NZyDO0Nr1Mk4UKeXh/5oGNvacO2zNLjQOh3DfGbink99sfnNJGbY/e2dmgB7V9MfXABoLri0zJ8CgN3KHcxJDNcWwqWClazFe4hLw8e4ZnIWFfB8luqL4Y2W2x1ZONWKoJs51LZs9+mhQwqXercUjvbN2he0fbtN84ofagq8ICIYP5kPqGyQkY+SkvTYVsbjBVrDRz6ez3vcj+X3K+/V2v9BQKGv4g/oFXovXsv77//S83eu3faw57Xznq1fP9YT/FpZF5AJNyRxQVwM8BcoL/2DsRO1mc4iFYGJ2uVOZZcqXCztw8YTWW62jFo2xhsyxHOxkWQo8O+3W2z9o43Kbd5gmdBsLtAZEVH+LSp0WX2XlkSiTZjbS5KGWHCgAaBrT4IPIK0JEiRUJVAwuZIjuORw57BQLAP8uel9PsG4ghExlUMOC6MWo1Ho5Slo7KQjGthamt+DR2WSuduUpqYZfIv8C5ZqxwNK1zvBwqBzYy5W6sdEYkgAXUGw6o0e+wdPVRr8E6Wa1Bl4ahnzQT+JQTYq2UZkxVcFwRDBmGlMNAsZenM6VZBpFhMjHpFSnvIOQI9qgC2ko2MFw3OWHjwlTrtli48WHjiDabVaoO29SDMCHY+kHAJVPewvByntYK07Ramhb1hTxUSJEBIahqxsyZnsEHJBsSpVeoXQRcLu61a2yYAifyg36dlX0NByvFgVYUGGSNAAWDFLpN8+kyXSmv0NnyAtOAStkJchxP5LSTACYEGxO8HOZwSXXC52uhez6gY186oh8cbiVy1wjY3AnF8apnAXsyamcTYH44DAkWbxNOmhZyZTqPrmhljsmskKlCo0xN6yRjS7rTJkeXrqyZzEBmzyoghOtyTB/sP+DZUZSPvWCgdB7J5Dmoco1ux7blRCnPaxUy+f2Mm3rD8en/yIfOW0/lMDdMPa7QlfQ3qvde6AbDf9AK+r9+Omwv+WEwgQeULW3V/FTtOVX3HZP+wh7GLpaC3fzQYr7USgXCf1M0m65QwU4L2VHxISmGZPG5TN40EK10CLm8sqBe4NNpCIeXU7ZHP+zWqR4P+IaghOQuoqb0hjQpJqgKirMZieJICW4i0tGScWggltpLgowMCQg9gCkSNgcwlJDopkJWeik/TQvZSZrwMPAirXxNnlT6RWOiZmWcJRoZHzWZRacKJTLcdLBjQ04afBxRthZ1AzwY3G0akxDG5zJuhYeWxQsSIJYfceZvIfPxJUjGPvUjnzMhVgHVxgR7PWpnTUa4kMnZFIKIi/PvB1SgFC2kJugM6BMVzH6WKGe7XPKZAMbKpzp4LQWujK/woai2PtRm0bY/6DepGnSpBXdHHbDGQwtZay8kKpJLsx6MLYrs+AR9sKynTHjdBBhrS2ZXhQXPjyx7X+JhhZdCh/a6J6zHtds74a+hDY+cBF3w8QAW2mKOATnnaadAF/LzdKYwQ3P5KSqk8hy8pEUzysCkpSB2dDZKbwRDnfsE56xrBdSAzE+vTvdhyNyXQW7w8M0GjZlWxpV1iF4uVsQuQ5DSAQt/PiPXfiFXoul0kQoOhriFWMua/izKOFZCMqEYkII8ASwNbtusj9akPnPjOKiD2Mzu7EOpPIzzlc4AR3Echn44tMg6SrupjZTlvmENo78Ius3b8cRE+6kjsv5NHLsz1WrmW7TxQsvv/MN20P/K6aC95EdBkeVi+ImX2TYEMKZT8LCuRZbjcoqdBLAB0ZRXoNWpeVoCozk9yRfe2KnhopvhHSyL8QAmsh5M3GBMSAJYnztWD0/3+e9aBDOCgAd0ceHHAxieThPAzKKWTNEQEkRNU7PsJIAZbIx/RzYwBkeFoAuQ12E1ihlvgjtwPGGQgzO3BLBxwyahdpgOl0rpKGbD6gzgRAV9JnIedGu00zxmpyXWsAJ3ShU7jSEFZ3faxRx/hMzguKhZSPmMD56xN3OWMJlAoNDOFI6LCz+2kA/4PMXhGyoUmoFxF9IixyeacnJ0rjhLa4UZ9sScTOXVB1POy9A28Lfon+F+GIBbAwsRAayH2GDN71ITHUOoMbCsDBqiMVnQ5fdDykQWTUDaxslQKZOjfCpDGRPAEsxUMEwzXME5vZmD5lKSuJQ8CVu00z2he/V9dnTHWBFMxAzpFOuM1wprwVuU8olm3CJdzM/TWgFMfEiGo8eMAGZKd7m2iqQSpHTgy5gEML3eJoDtdWu0AWPbXp07oTy0o1gZO68bPgVHNXMdYio4mHqYoKV8hdaKMzSXLrILFMQVeQZyLICNFDK0fOfRJIEjEMAC2+JNDNcDCrGPGofcyQcHDBsbq6LwILeOskHoMY7DoD8YOrFVzafz99K2+2Y4DP/c2e/cipsTT58iq5HT+b+O3v3Kca/5e41h58uH3Xq2N+x7siCNXbJGdtTKHNAQwDwekEUnB7ZqWd/m7smlhVU6D12l0gKTElnOl0F8w2zWXczoKim7GrNxwDOYyArJ4H6LtutHdBclQfOIDodNFrFDAEN2JaOnIzqBSIkYFZbxlrKWcsyb0VlARWsScJ9JqJKNIEOBkB9IrNylilMcuK7NnWddfDjFsDO3CjUamgSPmZiOYHJskuEZjATa7XAZf3C6TxvHu7TbOmGiKbvWsPKHALAyM2ceGAOW6COkc5dsD8+PlAZNQwPR10kIv2aB8sMSURgEHKQNeCxzrTh/SH/jfGHkO02fnT9HlyaXOBOA7j06ruiASYYVqeSzUgPMWJFmeVIeEfVCnx8Y0CbwMGEuMoY/IrIf/I4+vKmIuCmSsz3KeWnKpNKU8lK8QSbgg8Gc1IhkPICJ7yWx8TEyd/Df3t69S/eh5steCiInJCC3uDYhiAD+yEUOLWUq9FxllS5VllnzbDpbTnzG+TqN+YUmooa8YUiTC74DQ6hRxAMmYG+e7tO7O/foEQxH2HgXIotoUEm3UAKHgPFomjhBTKnIoqlMgdYn5+nC1CJdnl6mpVyFAxj6vtIF1ekR3nhMaW14hpqBQVrMIh7hQgYKWgdoFKCwgCPIRsCRz0bHBvBnKIg9MCm2/DDKOenO/MTUcTGbf8P1o//d6gy+n6dc/anTxAeNAl3I1zZ/8LWDVv0PTvqtL27Xj6zmoC27jD4iXOur9pEYp6KGE/lZ1O0os8CnAYv5uTMXmL8CNQo42PC8IF98QcKkFW4eTiUMcBdETBsQwDD+gpEHcFYgWIeFeDBscFcJ7Gp2DB9RTnUh6WslUNbI4ox97/QPd7ASbGo8KGgAU8dqViLVALY6sUAvrl5jlY3VSThzT4hqghYYwkA35atERxPYWClFQV7o4CN4gXB5a+8hPTw9ZGY61AoSoUbTnRgR06QTJ3p8Kn0yGh4XHFmyQeY6KXWKR6409uEvhg5Bk8BOrYoT8roSwHDEMNYo21m6MLlIX167RtdmVulMfpImMUjMlg+Ctwh4LmAxv6UGMDlQY7pikR+F1PH71A186sVwyomZkyVyyqq4wd03GMPYTKtIudBk98hxPdHK0s1GGj7S+DH7hOk2m9lS4F2NqE/3arv03c2bdPsQChXH1PQ7TMrGHyZwCqORZz3z5NFqbppenDtPz86eZcUNlJFZJo0KN05OS9aXMV3hC83BSBQvoLCLwW2A+Og+/gDd8+Ndqg061IngKI+RHQ1gRraJ7cxC9h8F3LJYnKTLC2foytwZVsZAcwPSmSC3SqItOCtjYEzfFy0v3lbUkR0bIfC4DgWcAW6c7rCp7Q/3Nln0ETgdoBgoHzMRR412WQ0MjIEwBsbrn5la6FbyxTe9IP6jYj/6drafPb7+20+ZK9HfxA8y05Qr/dH3/+Kl3cbxf1vtNL4IW3TUyRZGNsTjIRlYFSUJHScCbwjaTaHFnRw80hD+e+HsFXp2WZy5AepDYRNZmBoljzTOjbqIZk4MPmpHB7s2pFEAPN7YuMlidcdBmy++74baFufbqUi+DoYZ4qq6UUvD3Oj4SQZmaA+mO8jLUtNp/lwDHUBa+F3mwxStlRfp82efY6HGs7NnuM2PbAEPnAzzjrpyZjjbPHiCWckDX+02aON4m24fPKB3t+/T5sk+l5FY4MhMYo9HBDi9F+aHvLYMEUtpJo7dGqW0apXRGikFxGZe8DR+UHmEBmNf8iQaPFLmMMeGziObcnaKpr0CXZleod84/xw9O7dOyzkEMIyESVGF3zMlsYDhsikJ1pkQV/jeABzGyBAMOlDymsxnVI7JNAc/OFC/YIVSCXAA2ZMuciJfI8FaIAd9Lz4hWQdoiGCNYMP7zr336L3de9yZBJ0DI0fYIFHCMSjCckk25SFYWZylzy9dpheWL9IzS+dpaWKWBQoAj5h1a+rHEe0a11kgc5CvgTch+4MvJHw/37h7kxtQ8P3E/Y1cmzMwDqByU+W8Y4tNYmZyE7Q2NU/XlhBEz9DFyhLNZ0oshiC6c7KWJckV/h6uACu68lLRDNOyeAKhQQPabh3RD3fvy5+9TR7uZ/MTZBWeGO0yrYM3bXH89sKYJjOF8MzUvD+Vn/hBOrT/aLKf/mau4D59NAoEsHyHyq/d/rdf22uefL3aqn/xwem+Ve+2ZITWlDKc6xoxY0mheIHhpAPiDIyVLSsgPl7hRXB5ZpVm82WWlMaFwcyX8L3kIRgR8U1qL6A0SgEMm3IA292kt+6+x87coFGgoxI4ojXFy9YQkBSg1edZcQApKQWwVl6umPOo44+qapgxDAjO6bgRsjVmo4c25UKXVhHAzj1Pz6xcYooIAhjkfQFq88JhXpa+X6KNL4vNBDAEseNuXQLY/gN6d+s+UwwQwAD0SgBDc8QEMC2Jk4eV9385Z0NmTQKYxj0jTmf4cTymonLKiZ8nSjjjEKm7Ot8jm4pOhsekrs6s0FfPPkfXZldpIVumkpfjFj/v9Yb5nTiRy6OllNNk7kEgQbkuJtAl0jjJJIEJfmPu4hqARRRZsx7u9qoJr94jGPvqFZcAamEkJmTMCbI9bzy4ST/cucccwqNunYe+EcRMM4obEAjasUurxRl6cekSfWb5Aj2zfIEWJ2aZ78aa+Mx41wkIjiBKF+HjVA9GNGgQwIIu7fVqdOfgEb2JAHawze5T3dDne4uylUF8Bt1jzgCzToomc0VaKs/Q2ZlFurKwRuemFtlsF3OiSABM5mvSUQ5gbI+HBGNEY5GRIoubCXXq0cMGFGvv0K3dTfrgYIux5B400sDPxVrjKRsV+QzFuQnZYDmTD5ZKM/1KOncjZ7n/ouLnv/VUBjCUkN22Vfq/N976jYNu7b856TS/uN2ouq1BmytkZh2xjO6onGTwD90wbCKBSEqDaoAAtlqe49EH3IQLU8s0kwOWAGsqASt5PY4RkgwmYWR/jUYW1ApgmbV5sEU3Nz8QTfwBMpUBSwqbAJbUoppl8TNjxAKTwW7Be3gaAA8OnxK6ciOOG6bxQxdUAlWR4MVN5KGMDFwmEr549lm6ugh5Xykh06zfpPZnjI+PTEVEK0pynQR0R5cMJeTJLt093OYSUubS2hzAIn5/I7OjnLBEAUSCtQSvETvdPMIJuZM1v8ysqmReJgMzngQoOZgtoZgdQg/2cDd2WSIaAQv4yxeWL9GFySUWb4QSKABvlhlSExBDo5B7YKgkBlwcdWeTXrAp28e00uT3JAAmY7E8wK3XgV9OylIx4Y3FHg+ZTKLNJaRWJKYIToDsgTO+u3uPGfn3j7bpqF0TizmWiFJJbnTB0agJLSaOQo318twaXVhYozkeJcowJsiluVHXNdQixUFMJorsGpgTuspsoHG0RW/fvU2bh1ASblI/hOC9Kya9+hqAKOCHOZEt0NzEFK3NLNDa9CJjcFAyrrBdncPNAs6VVT1FurFGlMAQnVXfDXm3bXEwRQAD/+vm9gaLGIJLiWAKPA4wTeLcbtYYAhjZlHVcDPH3pjPF04KX/n7Ocv+3clh4w4u86lNXQt6M45TT2i3+xc47XzwZNP6z034bIH6pF/TTUnRzW47/5ovI80NSegTAThiEjZnsWaIMa0WB7Hl+eol99qbSE8IDEwafJMFaApkuoQleLJmsIn/dYMDzWru1I9rcfUj79SqBZY5pf+msjQB7k40knCvtwvBohWYBWG9CS9Dul8oBm5lEmMCivQ9uFZNDNdhhN4JawSJA/KWL3JxAh7WcGgPxJUlIZHL4kRxTfOCSC51yipijtdus8mK6X92jfeic+VArCCjCyIt2KznzMAsrAWtV6lqf9BF/fxTcZE7VvL9kzTLpYMi7MnLE3CluxuCeQjFXmjHItBDAzpXm6DngX4VpKnl5nguU1qHJwETbXdjfHxLAxkjKBqvUZGpM7FGLorEs2sS2xwIYQ03IWNRt25iiaGZn8D3cW9xxlJHofIL1v3myS5sgtXZOee0ggImenM28LKxLL4g567wwucxS2SuTCzSZK1PaTvNAN/v0INNh+SDNIXmO0EiDQx0WRNaIdfphJAtZ9g+27vP6bQ66NOCun2S+/Ahw6WgzVaScLdBsaYpW0L0vgcYBV6ScKBnzI6hKX2pMI25Gsi0k5awKjDIoryUkAhgCOWS8t08PGL5AZTOy2RuzHdBJACe2opTj+mlya3nLfZAh5/te5Pz5ZJx/z8o9hSD+D37wA6+0vp79Tv/2c81h5z9shP2vnA7b5wbkV/hBMLQ44z2oIDITWVVtAWk4JGfykcdSuBD9W8pPMjkQbXEvcvjmSzQx5afsomahMv+LA5gMj4NWAMPXerdFR/Vj/hudpAG6OU9QJhjI1dJQMjB5XfDJ5C1H3UeZWzSAt2RrLLpHKD0Ctq4HxwrPFJjbHMAih6ZSE7Ramqcl+F2mK+yeY8chL2zQQTgHMIHFgL1GbVNLLhAYcU5gxmMx7bdP2VEaGl6cGTiaeWiwkfxt1G3QCZhEs99cy1HOY66vKbs0wzTcILZlGz1sA6WsgO3OKggIYDZKyCItZ8p0NjtFM16RSyk8yAQ7Mi3/pWRWjM2AM09kBsB4RgNQmmnJrpWc1o+dg+HyJYTkUcNHjIJlE+XZQ6X0oJwCEgn/UTzZKCPhzQjSLOgMW40DOmJDV8gxicEsdwEd0Fgt8vyYJt08rRfgdzlNs7kKq59ifgTUUajDivOSZpVauKIKYMa7NmmYi4Z1G/fZQQsqwvVuk6cO0MzAf/hgAw2dZ8TcIUx9y1nw38pUzhRYDw1+Cxw0TWPGcP6U02jwVUXEdG5WR5osYi00BLBD9lXdp2qvTr14yMGrH2LEWwb6JaGHUXVMPhvcxgMnsptWED2gvv996g1uuKH91kTPfrSwkus8jXpgbpWqmdePNp5tBoP/oOH3fv3Eb1/yKZjiAIZOlmF3KgbGGQXb0IuKJO/eCGChS1NugbOwhWyFNZbYNzCy2Vsw2YENxmHKBGWSgxEsO4gYKGBH6/lDavc71PP75OvMlsmsDBN5BNRLMcKbFi9kITmKg7HsnskfdUfikiOCRVefjocddrPGgsMD6jmQy0GJAc2qPPtczmcnaTZVpqKdIjsKxS1ZZXgZG+JGnw5hK2bD5rEAtHFOkdjPt/w+1YddZuSDI8Q+hpzZSmAQtEtVsLTrJCOcBosxmJMJXyOCbnKhBYTSctEnZLXgoYGb1Yl8IQVrtxRlPkZY8CDDEWcxNUFLbpFhAeF/OxzAGPc0D5MBjQXYFFxUAWbJ3MXsYySVrSWoZqwmNo9gAPl9lm5OmjGPBzCD1wtRFpxEwVWRfTHQzdl3xCB20/J5HnKrdcA8KJCHwblD+YT1yxkYOp8BiKx5Ws9D72yKptMTkJPhkhogPspI7qIroIpjSDJlk+0r1olSEuEB9n+oGPoBtgm5p+iyC+gu78u6W5ZDGcejvJuhYipHOQfD2qhYtFJQ3Tp+5hLMbxS+DGSi/XcO6igRoUh7HLR4mmW/fUKNYYexY8jrsA4Yz9HIZsC+oCBGByGkfQZOZDXJj+/FveG3487whhPTD7MNf/epDGAYJapQJfetRw9eOB10/uP6oPOVar+5NIiGRUMUVgq34odyM2SURQZi0VzH7p0LPVaRXK3M0wrUS3PT0n5H90po8WPDP2bkx+ARRh1UFAYMyxiLdIAdg9nkI/cfmfUaL9skLZcANnL90eSb/5VxErOLK+gLqeVG0GGm/xaIpd0Gq4VisUFDngNYZDMOtD65QMswdFVJaVZkxQ6OLlAyOSqpPXdqDWaTpPyGABpzkOxGAZeObFZrZiGRFWnby4jSadqqVNSkh5h0nkazlqMJA74SWqrjGoBXB7OJw84pHTRrbJDSQfdMGfqQjYZ/wWKuQqulGVrJVWjRK9KEnSUnEja65j/C/h/dSh0tG7+3pqY2MoSj6QsztSAR6klIQYKgSdST0Mw3daTWYQKedGUV2EemIngBj8r37ZCaVsDUm83GHmvTozt4inIdWTbzPqTzmY0cnjq4PLFIZ5GFZSep4qLr6nJmCgKpQeokY3y81BfZa9l0zRA1RqVYc17FJ2VjM+odymFUPwVsgCnb5TIdAS3x10yMoFWBRPkTMgwux8FXOHn/mPldGJ+q9mEKfcygPWz1YDaCwMokWp2mlT62CHtys0lEFSI7snwnoF03iN9yAnozNbC+OzH0N/xavXH9P73+dGniY5jbaTnFf7Nz5wvZLWHdAAAgAElEQVRH7ebvnvbbXzpon1Q6fj/D9mna3VPoixcMHm6UWSaAIQcTwqfH8jkX5s6w5Mx6aZENOjNsnqDC+roUBF0bkzPm8ksefJOJ8QgOlxKGcyyL27j5iJiMfAipdTSTKJiT/KzBCkaP4IhRDQ3zau+Uwc47R9u03ahSrdPk4WcEMOzqUGaYz0/yTCDOCziFcRzHtAJa/1JsazA2lZ8Gh4TzxmRRnSOFgJxSK0yQlfxLZh444Bripnlq2OhCw5mWwcl4UEJfMJ1QGVKXTMFiLtKD1j5t1vbo/tEOHbTrPO0AFU40NYB9LRemmAZzcXaJWeDzXpG5SZbUXCPTD32IORdL7pFcZ3OnJJQayRgJMjzbadgu5kSU/mDmAg0tWR4uocmYuyqvabIP+VtUKaQxA4yVuYp2xE7YCGD7fYgL7tC9+i5t1A9ktEfNPvAruL8g7i5nK/T85CpdLi/S2Yl5WbeYPWTlh9HKSoKnmWlkjS+ZcVQARKkkSetCu7OjAkQun2SnMlYnEyrA42RMSzPRMT4dgxQawAx9Qq69/GHzlDikBlyRuGw+ZPyP1VeHHdaDQwWDtZVAjlziS0lrliyP0EFlxXJqeUrdz1rum15o/UUxpPcs6ynkgT2IH2Q6HSr/2c1v//pB8+S/Ou40vrhTO0o3+y3onkoib4TYtCTh1B3rRUtIlBeg/IGxvlSepWdXL9CVhbN0aXpVjW2BsQiowTeCUzvB9JOHHu+hoDVnIDxXaop0s2zFqVmYNyNXaxPARLlJPsYDnSkxjd+iAT7xs61hh/ZbVdqobtM72xt0v7rLdvXdYZ93Js+SALZSnqMXz16lq0tnuVM0nZtguzXjC8kJF7OyR25H42oUzL9iFqqA6AgswEySebZkTMVIRktXTYK6LvmEtyVzjcL9MQDUWGTQzIRNVNnpnOio16Q7cDnf36R3H96l7dMqBzBkYHhwoEt/fnqR+UfPLJ/jIeJZDG8DvGfoBscM0xLpYDJwrpGZd29l5nNDhqkFI/cqwz0zs52CY5vjHqE43ONJ8EozB6qDSkr85J/Q4Gceas6PkI4FWkg5RAMnpJY1ZA34O9VHLOfzLoic7ROWuAYWhscZ65J5YPlp+tzcOVFlnV3lWd4cQPzYleBorrOcuBB5GfIQDEmyIdmSGWNVio/cwtGmYko9k/1waFRM0AgU8pe8RiQ4SYxX8jUrI8sMKjA8waIleGGMCnSRzeNd2jh4RLd3N2m3UWUVY6hhsGAAaFGonJiXyZiXPDMKAWDWMmU7VHCzg5lCqVHwsj9Ix/a/zIWZ7+Uid//V3/m9dpIZ/4yfPF74/oy//JN+/Dvb29lctjv5Z3fe+Op+vfpfH7frX9g6OfAavaYtsiPggsn5mTjNnnYIEhyIZKIf6Tb0GTDI/fy5K/QME1mhB1ZhIBwWZHz9sNvwVL7QMAyey8+2dlKM+oCRYjbtdSljjAuPBLBRaBMDDjlGeSgYA9PPhcGtfDANDPipRr9NO5x9bdFbW3fo7tEW7TeOqT3s8c5kMrDVyXn6/Pnn6JmV83R2dolmC2UCOsQBTHlaguCpyQVLSYtgoOgFS7ub1wrjh8qCNhmVyTiSh1gZ7qZ6SrI7xfTGA5jiUqbUlwfGuAJBnojooFtnk1Xwot7Z/IC2akfURmkeyUM8X6jQtcV1ura0Lj6E5TnmIGUsL3mAMXzMD5WyRRJNfiVn4oFGkwWDwkMdIk/wPC2XeMdX/HF8OFtcweXx5jlUC6x8l0urlJMiiC1i6oPvsIlgRiUNmwZbWilNxyUa2iG1LZ9nIcHKvwlD3Ycf0ObpIY+j8YA1N2EsZrqvF2bo8wvn6TML5+jawllaKs6wByPwP02Ix8A4BDAZpeJ1a4Txk+BlDOEMpGE65ia7UkzWhHHzEOjxmyw90ueE11RCAYJfgZjtQJsaODQ2QhBlocWP0bs7ew/ozt5DduCGtFIf5ibYKuEXyVNcEvBjjJQZlWDtcIojkUOldCFYKE0OSun8jQx5/2Ji6Hwr7AT7/+R3//HTpciKAJaZjCt/8/4bX9mrV/+L4/bpF3fqR5lmr+UiE2Iiq/ES5FlCWb3iFiMBDCk2SsR04HAG9vy5y3R1Cca2K+xgzYKGqrElFAPZxdG9ebIhZfZjAd3x02bAT7bdUQCTHcrkXNwNHLO4Z56QBjAZONPuozHDUPmdBuYtG4fsYI0d+j4GcFsnHMBQwkoAcyQDW79KVxclA4NiQs5CAJNRFw7qqvPE8BMHMB2DUcJhMpBtbOrGDEj4TBQ64ms8xmuT3V3P3uBBXDaNzl/qApOa6D6vc3eYPzQB7P2Dh/T+9ibtnh5T2++zQQXGeBYnpugzKxfo6tI6nV84Q3NFIepiMTMFhqdilSNnBGDNJKZmAXiQ8Jq1foOd3RHI0FnmqYIx/Te+FzzhIYJBnLtgxMkQMy10FF02DsmnsjBZpayXJQ/EUqw5bTtjX8BZSxdYszAO9NJZHlgBP9T7YMYfbdGbPNqzRxAdRLMGAQz3BA2Z1cI0vTB3licPLs2dobnCNGVV0HA0AqE5hDaHpNUjS1DWq8FZ9eska1ChAc2gExgg2bRMFiYBmO8erinz3eS+yvrGeygxGcfggNkPN6GYGn6PS0eIR97evseihaDrYCSP6Tljtbvs39HI1s0EYUdKWDDyi152MF+cbE2k8z9Ihdb/mm3E3+10Oof//e+9+nRlYBtxnO7SYembN9/8/FGr9g9Pe60vHLROJjtBLxtZsW1ZsQUpXHBwYmmzSs0M+RUVmMNpQ0kS9lTzxSm6unqezs+eYfMLDHODiQ8QfwSFqigfK0Imj11yuyXbGyNC6pNthO0MiBxp5sFZ/ViQNJwsBMjkGecAFvHujtEoDsIU8YO21zqmTQy7Hm+zbhU4RF0fGuYSeDHrCXurZxcv0IXZMxzMUHJhFlJGidSQRImhgtRIBsaMHSXNGja31McjDk4Sm3jlynlrTSLXJIF9xq5WEvk/JDE3SLkGcQwZH/WbbDABob97Bzt01KxR1x+wuCO6xAvFSXpuSdRQVybn2FoeuzGya+5AqmqoCZmmPJaHTeb70G9DtwsOUhDxQ8cTUj5SLZoZRiMOgCU0mnPk0SCMOyl1ADOZsG4rZQpUKZSomM5TxgKxVHhZfI81ezBdTrPXMfoG526w8uMBT3A8qB/Qu3iwQSmAUqsPiz4JYHnL46HpZ6dW6OKUDnPny5RGAEMGlpSso3shG7CZA1CMz5SOOmVgeIlGKYVFkpLNKKHvJs0nM/rKcITSlJh6xwFMLPx4JI+RrIh80I2smGdMgXNBCw3mN/f2t2ivURU3qnjIjHspTUa8QBkfGikha2oGDDqIB8EgTW5rJleuFtzMWyk//lfplveWnwpO/unv/EHv4xZ/n0oJCVeiCp3mvrX17rPNXuffb/jdL9aGrfVBHEyRa0H+kadIUS8Hg6HMb7mucEd0Lg4LHA8BAhgY6uuzS9KtS1eozPZjghWZLiHfEs2ORjd0dFkEHxhJ1QgcOpLJNTuU5im6+2kGpjwjwwUzZFnZIXWEiBeekDBhtgCp6p1uje63xEeRO1XGBgvyMmizs9X7Mp2ZmBdBQy9PKQWBGQsyhrDaNMDZSADTOcwkMI1qRk4kxj/M8ZmoMP59/nw83H9o+joqoFUPDUEcAQxikDuDGm01q7R1AlG7JnOT8NDg/kAiGwPcK6VpFhPMpTIKoRuxHMlyxufMtVDlhxJUEFaCGLbpsHXCPo2gioCiAn9RKfY1o05aEVrum4xTwXiUgxhezrtpmswWaa40TeXsBNv2wX+URf3QVDC8LJ0CGA8YQlAGpWBIcHk/hLR145B2OyeMB3IA4+OCIY0a2xZmORODqnApUxQTWZStxlZtbF8R3M/kUqZJMS6vpKmU/o7RLFM4ka+tychNo8JIM0mVAWzLUCcls3PVTo7JuhRRx4KIo8/kWQQwsOyrnQZV26cEHbYeSBM6eSBZomRvge/LZqHMfnkeZTQwDILOsN2v2n60P2FntnOW967VDV9PD507qWC29ervPH3Gts4+Ufpb+29caQe9f6/pd79cG7SuDq1gLk7ZrBjDgm0IYMPHA5i4xIBGYUsAC2yWWl6enGNzUGholUDKY+14LLpxjMpwfj4kA0sGg42iqUqWmH5kQikbQcHCbBYpaNlrDFF21LsyGF4y5GzFzM7GDo1u1cN2lQ4GDeaEYXfG04rWvO0TVdwCrRXhOD7LjuMlN0ueMSth/pFpMIys1aTwUhHk8eCUYMJPRDBVWRg932ZQXaKgIilJBBzXNzNZnIYE9TKQMh0KEPW4T/s+WusntHVyyMP6GH0CxgRxRrgssf5UrkQTqSylHU/DpXnMtLwwAVeDjhnAhxxQPZT2/X7zmKcomoGAxyJ8KE7aMg6lW5I6vQtPT306GbxUdQYnTVO5Ei1NzdFMrkIlp0A5O8O2FihrTcBSZDGh+UjJLU0NvDsCay3o8IgPjHX3QCNBdgICCwdwm6ZAZM1NsfrDXH6Siqk8Ocj2WALKyHprEqP3b7x7zFWA2SS1ehi1jEf0GQObjNoYJnwZ5X25wKaLPqIBQSrHpwid4ygQzCvsUT3ss3ox/iBoYdMA3w/nLQbQo3XDkt8g1ILvxfW3KVHlbx4cDKN22PMPaRBsZXz7biaw34kHwXfdQX4zN3G2d/03fxPQ88f6+FQysDiO2Zn7zYffudKPe7992m999bjXfKYbD2dDD/O9scUKESw5qyC1EjNxgzhwIEBxALNoKl2kMyxoOENz2TLzaWAThR0VZR7PRCZ5glFNGEcFJGUeVUGC54hImyG6jusBaEdMXzuRsBnLV4zgn4C/sjNLmUFMKoUEMFQ8N+FkDeXXoMdgNI/l4BwDYib+uckzdKY4rzwwBDAx7BXFKt3FkpLYcKCwsCWwGoyLT1/pFEl5qOXjY4Eo4VsZjQdTshiMRXdxxc4EPBmpcnCnFw8xMrCwR9vIwBpH9PBoj047Lc5g8ukszZcmabk4RWvFaebxQTYaFms6Cau5E+61aZHIOuAHjQF8oiZmAHsnLF28U68K9ygYcCYb2AI6sw+nzmlyGRRAF18G6vHvnpqKRH6QuCKBnb46s0iLEzM0w07v4kmJDVHWSFJfj6z0kgstCr/YjBphjzlh260qbR7v0VG7zhpsOI+s7fEo0fmJOXZfBwyCAAaSNgcvpTcYWIM3SL62GigVC+Rhc738STZo1jr7F5j1bpBe+aY5h6QBpVw4lJxCGULDYEiDuEfdoMujZyeDFmeVx4MOBy80ZMApZLK3dMsErOeyEdCPzMVyM4Crp5j8EFLSMvFs6BhWbA2dkNruMN5yu9E77jB60+1H3y4PcpvWTLV//TevP3UBjDeP/+nB31wbDvt/v9Zt/MZu4/hqc9idQScHrGVoGEmpp4J9ppvGAUwAfASwdGiz/te5uRU2g4AZLAKaZGCgUqiDjz7BplIyy8DsSqaVbpjPjCHwyIaODyvjW+OAtPTV7NMsBgP2J11OvpE/HsBA8DwagMR6yMYT281jqoFBHfoSwMDzColm81N0dfECnZ1coUU2twDRUUw9BCEa282SHGnUbTIDwSZbEJhLMqwEoDeBSIFo+XJ80Y9+gDMWU9Lpg5xwwsZSExPAjodt2mwd0ObJHt3f26Zas8GBo1Io0tmFZVqfmqe1iRmWL0ZzApmHCFtL9iAluLCUhJcnx4/vo5xByfigvsvqubDlq3ZgQgzdKSjoSrcuycC4kRgRBCyZEoAHHx1fV7aC0PfFXsxKcbd3bWaR1iYXCZpsM+ky27oB5BeNOemKmuOReJZcudEMKgKYX2ctNjQxdk6P2FwXzZecm6KF/CQPsJ9FGV2ZZ+yNcUyFPiQLkwBlAjePwendE16Xzkqamf6xfVnIrjrmluSK+gNJtWl4kNDNj5mjB69GBKVuiAyrQfVBg681iNe7nVM6GaAhIcGLBTH5PaTxhuYGjz+hOcLqsRFvIi6GyoloEPjchUbpKBMWrNgXpSLXT8f2drZvfT8bWN+xKPq3+UbqfmGzM7h+/ekMYPY/u/2N5/rB8D86rJ987f7B1rnjTn0S/BEMxrIMiFowmW4brgCDvMjAkH1hHjK0aaE0Tc+sXaBLi2dZ0BBzZXCvBgaGbGW8jDQ72Wg/1x2Jd6URZZGzJtXKNwmxQbYNqCxESbGBN0vY0HeE7DoKYIK/CXMaoPNuu0r3Tnbo5s492Z1bdRbhwyJglYbIppWpBfq1i5+lK4vn6UwRrkRFIeiOMZpGmNz4sO1YtqQ6+YpqJxmDPG6PL2ZR6Xh8p04CnWFQj5E9zXU1Z2+uEwcwinnB3z5+JC32rU06Pq1x4JgpT9Iz5y7QxcVVOluZp9lsSeSLaZSBmfsj4WUUwLjaY+uuiA7ax3T74D4PDt8/2GYcDNgMsDEIGHIpY2ZElTOFDqjJwBDcPBdXk1gbHl03UDiAx61OLdDF+TV6fuUSq4IULcwKCpjPR8QBQHlTY3df+nfCtUOGuDeo0cbRI1GJONhhxyQEUeB9y+UZenbpHF1ZWKdzc2doqlBhAF+mJUdmHqZDnGC4Y8WU4J3KAVO8X45BS0I1xjH3f0TQlYYSr/Ew4MDSC3zq+kMuBzG72IRJS/OIqu0aVbunfD/3OlItQAUDSQZGo7g5he4q5kMV9EcDjnlybJtmM4aNigY6beLjIWwCRD9ob2QiLy7a6Z2ZVOH7U27uW67l/s2ZtnOv8xQHMOu/e+/PrkYU/v2d48Ov3d3dvHbQPJll7WwojaccGTRWciI6V/iQIWDheHmhzdpZi+VpevbcJbqycp4uzq4zdoH2L6uyPukJyVylEVCJGz1CsBT8VgDfLERDokwCmOFDGVBUacZm0RgMQTikBkWSRZ0EsOYRa0bd3L5HD4726BAdumFfzFPZO9CmlelF+tzlz9KV5Qu0Uprj0SIWmtOW/oisKHiYJO9ynSRPGBFP+SszN6gPmdmsk2rwQwKY4T+ZoG0yP8MTN+8q4VrO1YDHh+1Tev/wId3ZfUAbjzbppC4BbHZymp67eJkuLq3RanmWprJFwZisxwMYzgb3WkkPSavfDMKj63Vz5y7d2dtkCaTD1injNFAGpSSASekuD7UYkBipZgDKLkxi2LBV+FnIsuDQDZ0sWIu9eO4arU0uJQFMHHrM/ALnQJp7yV0Xyo9ABTBSORyc0r3DLXr7zk26v79N1XaD/MBn7X28Bwi8lxZBI1mjmeIks/zET2tEkRhtECO5n7FE67FGxzgnkUu2xMfJ0FHM7Ktoe/mRT4NgSJ1Bn9rDPrtJ4W/MATd6TToBttg5pdN+k1V8q3CcAsaIRinLKMG1SRpuCFo8CK4cxETIUqELwdi0X45ROK6JuaETF610OOFlH85nyt+cTxW/nfW8bxenhg9vVW/5r/3Oa9L5+BgfnwoGxos9jq1/9vD1VTeOf+P+/vbX7uxuvnTYOFk/7jQsTK8jgAn72LCrUTUjRcWsGAQNY3JCIje0aHaiQpdWz9H5pTVan12BNTnrhbHSozH1SNLwkeSxIV6a6yL4xgjcEXhHWOnyAOt/xm5esxJTkkl6b3hmI9pCgqdpAMPc4yHazycHtLG/xfIntXaD+v6AMQQ2H8EoUWmGrq1d4t15sTzD2uXA9jiAKY7DXSnVOhfNNAkiDFzjgeLhPQ1n4wFsTJzBlNU80KyzbkIFkh1UvDRHQXHUjNeQPoKEtNQRlVt0HR8c7dLDgx3a2tuheqvBqcFMZZIun7tAa3OLLD4JAB9cKwRhkAxMdogdHecq3Xgd3oZEMlt3+XTYOKEPdjZp83CLtk8OqNaFF04gEtJK3RLwnguwxCotucWqJMvng043slvLBR+JpvMTtD69SM+cuUjL5Tkeb8rYwglDABtJeZvxd0MeFiwI7491fOp3aPtkn24/uEtb1X2qdduchaCRMV0o0/nZFVqfXaYzM4s0CUNmvAeyPFCHkhnaUb6cSP7oNR+ty5HvgsnA8FtCC9c/arDMMuphQEPfp54/oO6gT61+l5r9DjV6XfZv7HEQ61Ifnwd96sUYxkd3dchzncDW2GNAMVsA9ZKB6abNZaJMEADzGgYIpfga91lxvtAi249hYBNMpfK9CSd7e9rJ/dmMk/uO5wS3d9MbR6+9/JqhAn6M8GVSjo/1qx/9S3+8/9ZM7NCVWzsbX9rc2/p3j5u1q7VuM9eNhkB0Uf9ZoRVZMf5jzFUm6Rm0DOIkiJVzE3RmbpGWpudpvjJDeS9L5IeEjjX/vGYj8qAKW1zwC5M1mEJMHhSDg0kAM1mZAJ9mDMNkJIJDGZxBA4BiAqasTJyL0RSwiVP0016LjpqntFurUrVZZ/ULHz6KUA0AFyyyqILzml6khcoMm66WUlk2f5URKRn/4QWqMi2J0qXOmjGXlhVpZXbOlM+GUvJYBsaA7xiHjcdNxB2KlWINt1dDeZK3JsFLu5dKLEKQafe7dFA7psPaMR2dVKnb6/K1LU+UaHV5heYqUxwsoIwgQoyYFtDZSxYTRBZtHgod89IAho4XvAa3jvZo77RKx+1Tavs9llnGjB5Gi4SxrrlXMqQ8wrC4wldAW/A9yEuLWimC6nxxks7C8DZfFiVc2xXXbGBLbPsn5M8EeDDYD7IM12IVBhgJH7VqHMTBgwPpdhgiTNs0kcnT4sQ0O3LPlaaomC0w54yzTr7m4BCaQTatHIyaCl+uUUfcZNy6rJOi1lQbPG6lFngIXn4gZWN/OKDucMAk6jZnYT3+ehgMyA+H7PvJ+q886wnFjYiGqmLCqhJMQlXdNJYYklXPum2C3nPV0feZl08232ugXkTWMI6sfuinQ7tZcTJHE1b6nQlKfWPByr4V9tzdP/z69eZHR5Gf/hOfWgaGt/3Lg3fzg0x69t7+5jOHp0f/TqPf/sxpt3WmFw0roQMYKHQjlsC3HMu2HNuS2M0KALDGAusgIsq6aarkJ6iYKVA+neOgBQIsdysBvBrnH6UFjPiYI1JgchlG23MCYfFaMZ6LY7QJvjhGC15B/8e4YEZHndvrPJvMwQbyJz3I2wz7VO91qDPssQksa0yZABZbbHYBMiUkT4qpLOvhw88Q5TOXVbHo3vPcsyNa4+JcbZHjSMsfAYz19uVgNZUcdVRHQRaGHUJmNDGKdw0uDUbdTdlfJdjIhiABXDqc0iPgbQF4R+BTp9+ndq9D7W6bfN/n7+cyWZqqTHI3krvEZjaP2cTseilBl30QUZagm6hu5lBbZrJsxMRfZF0oe8D94nKJvw8gWpRE5KWMXJB0w/AfHztjzOJawgqxrHJi81xehjOxDFXSBdaOR2HHEwLM5Lc4GGjRmKShRgCRS0k+DmB1AQfWk3aDgxeIoEzwgPeBLdle0ctRIZVjV3BRohCGv2iBGWkAoz2vGKWZV0yC2OhRNetSUAMVI0ADQ2caJQMLRSCBy0gohAQ8JYD5RowrsQ0cgHj84UyK2JBjYMdibqzvy0a7EBjlDGyUBbK6CzP3VaWFddxwPGqjF1pkDYJB0Ow3rV64lfHjm5mA3i5GmTcmM+X71C40//DrXx881QEMsjoBrWc/2Hp/pdFvvNDqtZ857bUv9yN/OYiDsm+HkPtCEPMs28Ifx4lsy47Y6x7CFezp65JtpdGGR7BSUB2MX562Z90sdf7RB0tKR7k0ow6SPspm5m2M24XvyM0RagJ3hbiiGWVfJqszXR8Okqz7rVoJOiwbo52MRQBiYBxSPxSLdTaB1ba/we344YbtGAbXbRB34Z8INx0hrOI8EMC4Y4vMhMURtPsGwiBzGmSSwezWRhbAgLkJ681Mlmjb3ZSQBow1pGoTwATrkqCXdF2TACY/pbOGMVvXYTdHOUpkeZ5H2UyGg0Hkm5lNM99nmGxa/nK2ohrsJtNVYJrnIBG48LCJoaWULLi2IfhLuKZy71nLHZktYzbyQjxKhADP11kCG5fv3PyxRNaIMUdVbmDemARYzFCKH4EEfGTOEvCNFLNsWNBc41lN8KSQFbqY7RQZGUB1LF7IwRHQgEL4yRrD5sNblM6Zms6ndpOTprLh7smiTgKY2WC1qcCSVMqDkwAs8IhRCObydKz7j3fjzBvXUN2NQI9h8F4VOQDjYJPhjQ5Zs8AU7Lsd4G+RK2cHPVzuOIgjK7JCFz/QD+vDRncn7PTvuJ3g7VQvuJWn7L3VnFe9lf9k2JcJfJ9qBnY9ju2/R+RsNm8X+6fHc/2gv+aHweXusHup6/fP9+Ng1veidAALSCvOkGVhQMGxY0v+8Ii25VqWg2eftxpVwh1DrEZ1sMSd0WKQu20KKRPAZNTBlAZG8VTKR1WrHCunkvJRHy4TFDmg6Syk1Cn6mrpAmCpgQHMtE5LBb0NEVaMOLg+wIwcRBzAozaLCNnSCJICBQMrD8GaBSRmY8Ns0CzNYHhfFccyyYKgxmTYmkgajjc+MJCWXSjIwOX7TQh8vPZWpIR1dUWRjaE6zIWY2WBYAdM6MMCrGo1Yj8upodzE7xYhfhKCEzMBo4/MbaMyzMH6GcTOA14FmtFBPYN2psQCGDEzHgiKd7pcApiWRem9yTFTHdJPFYhSJZwYRwPBE6rXmzA6niI2T8Q6ZIMexIVtkOT/cb1fuG1MJOJOWLrYVIhPFmJjHQ+WcYUcQJEQgFk6bEGV160kSZfO1ATVGRaShIIliyRh1RruUWoWO7rWujwRiGRM2FCUW8NvE39IIJHpwdwJMoZm6bVu41zjiILDiKIQ8g5hbBVEQ+WE/GFhB3E/FTsfy4+1Bo/PesN27HQ/8DWcw2C0Ns/XqzO3eJ8W+fiEBjB92MQd0btGtTLNpzfeG/SvVRv25w3r1c82gu9qI+7l+HGQGVpiOKfJY0zK2HMeyHVt6sZgxsqIwkq6tcVHWXVaikWZbhjpgtO15QYwCWALgJ4oVI3mRxwKYqbt0BSRZ11hGJzHL4GlaamqPUGF2Xu46KasAACAASURBVODsr8d65UaDXRUsVI6DJU7we0FIVgAzUun0cPZiQQZbOXMu5kRFMTQxH1WuGgcs04hIRmDkXy0xVZb0h9HG8d181NBIZiWNbpSeS8IzGnt+JBDzbgxhGBlu1RIwtpBARyDKSDZguss8o6j2UIrXc5aHxx3TCTxMavwlpcTBjzuuI4Yb/HNG6VNemzNnFc5jFrhmUIxbimS/lNfYnJJmjwQEUb2QJgbKcBMAbZaTsRVPkvWGSyelP3EGxgFMs1GxzhN2OhsIw8hFhfwke7MpjsBGR7YDNQx0Y0X9gnlrsS8KsKyvY1AAxb7G7ql8S0t73X+SYX+FMDj4aVkpt1nLd33a8Wsj2rBughYUceWYhScmbt8s+wSqEqoCzsC02WMLdyWEF3scR4ElZm4oFiw/9i0/Hrih3co76RM3ojvhwP9m3OzdjPrWjtPKnE7Vav7169f1ZD9pAfkpg/jm8K7H1+1X6BX77e6dWepZVzYPtj63Xd176ahTu7TfqU3Uh+1MNxzaQSxyhryB8/aGJ0MgGikLwbrGAht1D8cvQdLLMThNEtzGgphGO3l4tEzSwMRSxR/isp3gXtokMHsgL4hEvUI8BU0bn9NzbuO7gsvw7s21jmRN+gRwdsXdIzQlYoIiKz/qeBAwD4gAhp/1XMHXTJnA5ZqUTHg4DcibBLIRe9ukRkn9YcoiOY8n1hJqASMMOZ6BjV1oyfqEm+Syk7wI4+GYcWa4XuOBFk8VywAhg/YxaiPnL100AYM518Z9NWYhWh6CiIprGXDGFcmGoIFMaCPqbcnQgAQ4HAAPZQuIpzQEU0PLsTowwmWsKpSRNpTi2Ghcj4MO68ppGcmBgLXuJQNLzHANeMqpqE52mE2MFwdMPjxOUQMupaVJxdcBfDX8x0bBZjXqaJRmw+ZeJlnZWADj3zDrja+6Bj8zWmWy/CdGkcZpGOwuwIRTzTqh86aeBAjwgDg8rEfGolXOR2R+4ihCEAtRMfLRovWWttwoZ6fgwN2Y8LI7acd9Oxz4/zrsD9+Nh97R4n6/df36dbNrfvLoZcrpn8srfcSLIBP7YWOr7Azjtc2jzWcfHW1/eb9Zu7LbPl6o9Zvl5rCbGQZDLwwj5P9chkjgH2mnYtvkBYasJUJ19OMgvcG+koQ60XkyG5wEM3MVTYZhDj8xqDW7oc52jauCJgFMuzTyemqMqvQHYT/owmcFBi33uKQxP43ni8VMBD9iOWnGg2IOYGA2A4jFovQ8DmQDH3iTegACywHPyUjsjNja0pzS7MOUlKbrKk8qrjB2YVbUGKspRwFMn/+RzHYy6IxnztAAeFfnIMavqMKK5noBHRGNdJez8dAHcoLgi5PEM80BzGLCJF9Ipdoq3oLzw6UN/KGQKUFDsS0LAYVZ+2OGtCYjQzSRzAvvLaWjaH7JndP7wueMjYNLVs3gRNBPSlDJ+CVTkeYA8FGzAZlN0bgoyTpl3IwTL9lsLRA8Y4uCAFELmZ8EMB5+5trapEVJy2A0rC8lDJ+nuKNrBqainXLuxhRavs0BnHcCCeDSVZcNxyTR+DuBUPC4iaAXb5iC+4lxCmuo4ZjZOUk5l1r5qAlwFEcRILAoZbtRxk0N8066V/AyBxOp7N2cm347HsTfjIb9u54/2fh5gPZPhplPFQN78s0gs1NoH0w8qO/O7x2fnNvvnlw87DWuHnfr6yfd+my73y0Nev1MEAReHMcughk7r8iQqAWehe267PGFykjW6OMBfRzxSmpLfTR4+WpP3HTWkrua1KHKrldcCyUFPmS+yzC/dYRFF5jESH1ngy/pvxl+FT80ojGFaAXJGRmdtFnkOUYZAygJ/ouOg/aF8Gv6mC3Db3keDcOYWp1ePES5CVxQMtIx1hqXDUpYiiGlxRUal0AAkOC7yXIxlmWjSMf1RFogB6WPh5yAiNBIdpRMKojUDF91ThxMTc8YLr83TlISBpF+tcIgtPFGruvhtllxGEqaJkQ2vigobMW85HE0R0s9TrjFql6wJ07NFc+RWyAbAI5OZZmQIXAAE4dpxqX06gs+h2Ph8wyBXCkdgwOigHpJq1ZafZL58YUC81yNlBRzjTAryF1RpXbw6zscxJgIy/ZisqAgxoLjRccWP8+yUjoGpXCivjuHGc5IOYCCX4UxDmSX6E5zc0J8HXkh6c+5UHXBxmC+j7OWFcavJxsNDgXHxQKgMQIsdkzO6rSBLeUmVBe4mSZGKhrUVAEG9z+Io2jgkjVI2+4wZTunaXJ2MpZ7N+9l3immcu/bsfXQ6mRPft6lo4ktv9AAhiFvVB0P6/XcwGpU7jV3lrdODy8dtGtrB43jhVanNd3vDyYCPyjEUZQNo8jDlHyIIM8lCp5bB+mJbbhjwFv4ZBhCMZ7akocJHMQ3PIpxsdX+WB8xLaAFvZeunDLHYsnuOGaK0JeOBAqcZDKwJEBruSI7r15SRkqZ4iDYrG3FDnB0gXPiMAw48dLiMjZPHIKX+GRy0IwHAQIYRjVS1Bn4VD05pV4/INtFtw3zZ3hTE8SSXBDIOatLI2HAw+RaLl8L+G7iOjmOYztIZTiAyTU0axtPu1SSSbYoX8hDMHLH5fFDBGIhIZubgIfS5ghh2diEJIH0UCYiQmgbQdIKTh5tS0bhWYrkx8p9iNxoW9jcJxVM4mAm5WLI60BcgaTGkczPczjQW8jYcd64nzbXupJKmBweG4FkZHqafMt5YfAGwYx0vryi/27zJsNfW8gMg8jH37x7YNMTXTKJ5kK34/AKKR1+mQD3FdLbSsAThqHcP+kPSIBFictYIBNERwEMx8nny+RmbWIgQHJmKtgfnwkfI5fKEpp18J2lqyJsaML/lR4573Gap8rjIcRVUJtU9ki01WJ4PdpR3LeiuOXGVjvtuu2UZVediB6lYnsj5Trvl9LZ3fTgpPWHX//DT0yXeDIZ+mUFMLO1OYd0mHr38H7+4LRePmnXy/WwVRoMgykKrTmK4ukgDCthFGR9gPfqecJPnm1ZIcpL3jklK2MMWVcaZk4lXdMiyYrtKIzwMDfDOBoqsCaoMxYwiLTyC2NFEKMSfKujGA+gbdswdFT/LwRN3hmZeCw1AMOa/ODLU6iNOVEUEXiMBWdHpOkILwwWLzN5td2hKY4A22FsxcAkuM5wUlSrt+n+g4d02miiYSvvy00CFzFdlz/LAyNmh5GFpiO+jwqNZ0MA4chllOcaK92oqCl7SjZ+bityX5z/x/ku/xvvBgkBTmAo1h4QUj9v6xj6tZHzORzH+NIKlwGBk2+XTklIbST4vT7A45ic+ZwlyPnnuH8nxefY7/Ahcw2L18ftRGWDzC+dSqGItMMg5p3BcWzbQR2qAVfznDhEioTrJbZZcRjw6SKm4j7FWrLGYeBzmeu6DqAjafRKH8Ph5oWkuNx8cGzXsm2XK1kelYMVIIJ4jFYe1hDGzwIQPizLtS0bG2cUWTxbyOkxvBVFn0KTXM4Q5fvItIzlnnABpYOLd7PJdTmLB9weh1EUh4Dcwbfj0zMcP1ugQobnlN4tYVxqFQ7hgl1yRqYQhSN9JViltaw4OvFiq5ay3FPHjmsZco/xtZd361NBpztVm/q5gvZPBrJfaAY2/ubaneQY8B69l6pSKhM2mhPtXjDd7femer1+eRAMs9jZAtxUWL5iA4oiK4ggqca7DO/gXE1xAFNlKGBovOR588avDimwWrYdDyIpvPgjDiPLt9AMxkuY38EzB1TGtkM0iYOQP3dTru0i+wOOG8RWhJiIdYfSyJWyEE83FqqkKDaPenK1ix8HWICDx5rlhMOKHNtBDxqITWw5WF92HDl4DWNXqkvJ9mIEsP3DY+vGOzfpcK+qQQ3qDhJEJZCiVAmRsfKi1aqAMw7xYORJTEas2HEagQDgtfymZJYqSYrfx/fM3xEqDLwu885w6bgjkbyvubdhEHCwSuGYPM/yXM9yYtuCHRjen78GCRTPLd4TM7HIjjjdgGC3fugDxf+mgQJIogzY4R+QZCrLL4otBwEAAYM3GgQCqP46djqVRaC2Qx9wuWW7KYRVx3THEWjiKIjjYDjAVhVnUil+8IfDQIIYsArHjjzGtPDvAw7qjuvGDM9hPXmWnXJsB0FpwKVhHLuOZXlu2nIBeUQWJt/4PO3YRVjXYgGD1kOOkq7LIQslN/fesdaSLAxRNAoFDwa3zLUp5WW5rJXBdQk+IPcOBiATW3E6kwIcEQf4z48ivA9Iq5ygMtmWwywaQ2xGwSELSL1ZDoA5NMhL/S3lkx1w2MQDOLAjq+1Zds0L4zpFQcMbuK2V9KCzSIvDV155BXnG44jOT0qjPsG//9ICGK9XhU5ep9ftGZqxdyn0nFY/U2uEGT/qpoNg4EKwlUgyUP4UXw2G+i9EaWiYpomCYWBROo1PKRj6/Lkz9C3HDqxhaMOFcBi6FPqDoYXsgNIZcoe+BUM6x4LHThrcKyu2QzvL4Sy0sYQGPmKQbXk2Hoa0FQeRTQDU8aDqBxYzf4rF6zkAOPhLLOS0ayNwxX2cbBxEfhRESL6HkRNZnhO5CASDPgUpL/bwc/jFfp/GjfLcVDGmLNH2wyPr7bffp/39fShOEUHgNPmQL+KwgzQj7gfD2PL1uPCNbJYyesxx4Fn4Xcaj9CN2A2v8Ta0Av2uOYnQ0fahio+7BJ2PvnUa/HYeO3+FvZSiD93A960MOU37GHENafiIKO6PjCcYbC/I6uLfJ8eLY0zyJYKVC16JUmjwH55Om2A2FdkOWnXOyVowdxgktN3SQSgFOTD6s0I6xj3T7YWw5QZxKpQj/5g8xKBRHIba30I5TkMrFLQ7D2A/t2EnHkTmeMGXZnuNaeH+sTaxT/Hg6naLIzjHuh9uOf/XCkO+P7WJXxaIesmmibTsO1mXcR6sSBFgkzI7l4Dw9OU8sK772wGFsSCN6bK1hOZkkUISDfhzYduylUOY6cRDheMM44PMLYxyXHCE+UmOf8cGMLyj+Kg4dCOTrT8vfDu9yUeAOvaHjxb3QtwapvOs7W4Og8NWD4I9f/mPkCZ968MKx/FID2GNXayyg4bhu0S0nTWlrQIPHLsQ1uhbfoBv8qy/Siz/1It2gG3x++nMMpLym5zzzxLm/RIRXxcNm5YnsfLXqNhzHLk9G8QkRTVIc12RM1ZqkSarTKb92RJWYqEaTejI1IirTpB7XMcU0HR9RFXQB1r6cYvvZIG7Q+ehFovh1/b2qdgFefqLz8OQ1+p3XXrPotdee/Ofk62q1as3MzMTXrl2LX3nllQQVZKDk1Vet6/qTt27d4uPHz9NLOPuxD3NQ+k+ti3sfvk7kNuACU+9Urof5yFYqsd4m/v74R/HuXb4+rYsXf+x1zesM2+3Hv3f+fPISy61W8r1BpcKfT3dGwW8wMWENu13+94lCwfJ7PcvP5ZLfqYwdTCqbjXHPvG6XjymdbfPfmU4urhcKcabRiKulUjxoNKx0qRRnJyfjwslJXFlcjG/ckAtwdgHnfpXaU7UPuU4XqFerWTONRvK9fKkUH07KGsFZtWo1C/Gml89b/SfOe5DLWdNP3O3jJ76W78v/M4V+jPw8o+dT73TizMQEv1e+2Uyel4dPvMb48Y1/qz92Xc2/Z/L5uB0E0cpgEC0uLoY/T17XE4f1kV8+VQEMR6tZGT79icf2Kr3KJ/YKvfJTA9ir9Cq/xkf9nLlKr/6ognpFvnBPT0+zHcdxhmEY5ivDYI7mkFZFEhSfeCKTJ1V++cnAKvHgdXqJXopfo9foZXo5xhm88hHB6sPuHp/QOJP+p9/iJ6/Ph1/TJ6gmP3blr8t1/LEPEw3N30/+wE/6vnCBiK5f/1jr72UNvj/p1KvXrj32uq29xwPwh9294uLij62lmatX4yc3C2wM5n0/6vTNz5nNYvx4x1+Hv//yy1S9fftDr8cT2ws9sb+QfP9r+vL/5rHv8zmYj5+y8f30ZfTj3zXH//Pmdf2sx/GxFtDP+iZ/V36epbDv3fNqtaCQTtPUYNDLBkEYRinqltLp02w22z1//rxvAcP61cevrsCvrsAv/Qr8KoCN3YKNjY10FOWLrdbxQqfTuTAM/CmfcaOoVp6avTO1OL1vdzqtCxcufGpt4V/6ivjVAfzqCvwdugK/CmBjN2tvby8Xx+mp4+ODtdNG85luu7PcbLfycRydzMzOvr10ZvGu5fv7ly9f/thOwn+H1savDvWTX4Hx5+sXAmp/8kP+u/UKvwpgY/fr6OioEMfx3PFxfa3RaF6uVo/O7u3tr1AUdZZWFt9aXl58j4huv/DCC8BJf/XxqyvwE68AsNxXf9Q0MT/wKWJF5j3+fxkgf2EBTMF5ZuK/9957bq/Xc8CRKZVKQiJEp087M7VazWq32/ZqoRD5ExPhwsICbJeCTxt7QgaWTqenTk5OFuv11trh4cGF/d29qwDvz5xZeW9+cf7d4XD47uc///mD8ZVrFDcePnzoBkGQGg6Hrq3dpKhQiAthGEfFIp8jWGb4u9FoULbbDd25ueHDhw+Dl1566SN5M9evX3ePjo4y1UE65XZBG/LCVqE2aC0uDl9/5RXwy35Zi9h+6aWX7MFgxiuXU57dqjsdFwZxXpDNtv1CoRDv7ICbOXCj+sBz7E7ctHLDINjxb9++jXv7qWCKL7/8stNut90wDF2n4Th+sZCsd89Lxc1mK+7343C2EYSFzxaC1157TQcxf6bIbL388susxNRoNLxu10uFYc5Kp8H8Ss7/4772TzqQH3WTr1t/fPWWOztbBTPCRe97wo9Cf8IfFgof+1x+phN/Gn74FxLATPDa399P27ZdqNfred/3M8z3c5wQQ4+ul48oRcxT6QaBg0WXdZwg5brdOJ3uLC0ttUFU+TT5JTiearWa6Xa7xV6vN12tHpw7Pqx9znGszOzs9EZ5qvKB62ZuXbhw4bEMbPz3LN+v9AeD/GA4xFw2pW07dNLp0HXdCHyesA8JONB/hrFjWd1SPl+Lc7n2+++/P/jNn2LwiWv4u7/7jwtR1J/3ySpHYZyOyemTax12LbfePJPrvf4J7Kk+wWK0XnzxRTeTWcrkclS0A69CVpzm6U7X7lpW1LAsN4iiQSZqBIXecFAKrDCO3aBmWcNGu91u3b59+3EC0ic4mLFftV566aV0KpWaoH46H5GbSVHkEnheth0HPhM8/X7s972+1R2kjju/9Vu/BYsvptv8LQ/Bun79uvX666+nHKeS9/1gIh5ShSzHddLprm07Ldv266enle6NG4s/4oX+fGRkrtN1e+/FPedu8ShvDwdTlhPnZbzA6TthcNJzeq2ZmRn/tdc+vlnG3/L8f+k/9osKYLxD3b17t3R6erpYrVbnj4+Pp6MoSpVKhW65WO5WyuWu52UDJFqtVivdbLUKICanstl6KpU6rlQq+71er/Wnf/qnnxrvZGw6INPtHpce3dtbrdVqzxNF2VKl/KiYn3gYu+6D9fX1+hMZWKrVahW3NzfnT2q18+1Oa7bZamXACSmXy51ysdDL5YrCUfX7qU6rm2p1Oq5lWY2p2crDxcWZgzjOnq6vr4+zQx9bHDi2f/SPvj49jOKLwyBaCALKEVHbtuN7dsbdbxeo+Y0//PRmzn7KSuVAEYbZohVY8xRH6zZZRbJpYDnxKUW0E4eZQRAFpdAfTPv9wRIGbmzLfuh6/m436lbfe++9zs/zSXiZXnZ2lndS0VJuwvOieTvySinbSpEFfrwdx35kBaHvQcZ9GMTdiOJa5A4OWq1C8969L/yILvO3DjScfe3tDXKOH093o2AxHkSrsWOlUp57YlPqIEXOdva0ffqFH73u9b/9637Y5UhKRQSwN86/4fUqViWM+2cC2wYZznVju2U79pZ/2jrxFrze66+//rENY3+e9+PTfK1fVABD1uH99V//9WK32312b2/v6tbW1uU4jtKzs7MHc3OzB3PTUwe5XLE7HPbck1pj4uTkZB5qScVisVosFh4WCqX3r1y5sv9RmconvVgcxPb3s7U4nmr3erPtZnMpduI4ncvslMvFw37fOl1ZWek9EcAyx8fHlXfeeefS0cHeVxvN5vnayUkRszEzszNH05Wp41Jp4hTZZrPZKjbazYlWvVW2HOf0zMqZt89dXP8glRpunTv3a40PO34TWP+T//zri7128IIfBKsD7PahVfdS3g9tJ/3Q6veP/+RP/nn3k57/x/n9F1/87Vw+P5gKO+F5P/A/b5E9Y9sWRgJ2XMe+FVDcDYbxXDDorw6Gw0sYNHc95y3Hiz+w0sGjGzdufOh5f5xjwe+8tPZSppPrlJ2ss2hb3lkrpnJsO4FDThBjCmoYpQd+MBkGkRtbTpfI2gtDer8bpvYqldPujRs3ZJTioz84A/vLv/xu2ffD1WEvvhT64Wfi2Mp6KfeR47gbTmzfck9z+8s7NHyNPnZGhE2CM/fXX389fJletqtrVc/P+bNDx7roh/FcDJK9Hdcdx/tgwrX3W06r8zOcx0ef6VP6E7+oAIYMzPurv/qrM61W64tbW1ufu3///q9h0mZ5eenOwsL8xvT01EapNFEf9nyvXj+ZPKk1zkCyvDAxUc/lc1szk6X3rl5d2ymX1zqWZf1tF9jPdNmNWsa9e/dKg0F7iciq2LadtSyrm816j1ZXp46JpnuWZT22s+E8Dg8PS9/73refOz6u/r3T0/rz1WoVhO/uyvLixtzs3MNSobhrOe6w02qVGs3WTKPVWrZdp3PmzNqNtbW1W67rbly7dg2k8B/7MAHsH/yXvz/XqvefiwJ/pTeIC0RR002l389ZqW3HcU9ee+2fPhZYf6aT/wQ//NJLL2XCMP3/sfdmMZZd15Xg3me6980v5jFjjsiJOTGS85SUKFESRUtyFQUY5a+qggEbdqHRbqC6fhryT6O/GmjbMgzCBtoFVKNQhg1US6JkmRIpkckcmMlkTpGRkRGRkTHPEW+8wzlnn/YJiiqJJkuWoGJ1A/0A/jDfi/fuueeus4e11m4x9fRYas1nkegQQ95AxhaQiStIVLVAnWmcjOlUn/FGnkKICxjwGwZg9vbtCx973b/CT/L7GY8fP15WoA4hiAEUfIgBUxzFNkNeZ0hpamxeJ2bAEhSsVzs7tmIcXiPGFwB8FPbdfypN5gDAXnvtrRYT0ZBO6aTR7mlwkOeSz6Hkt9CIq7Iml0ZWw+RXADA2OTl5cPhnMplA1IWDfYhrbTVb2CnwSqBbkcOoJdthtFMObEU5Phuw1g1T2oz+fwD7FXbQf+0BfO211w7Fcfz4vXv3nrh79+5TXlU8Nj767uDw4NWWYulaT7l9y4Uo9/ej1lqtNoACi154K5XcbS21zvb09Kz19fXVEPG/Rc3EZ3xqZWWlsFPd6dnf3Z8ABmUhhZYMt4q53N3Dh09ueCmmT20/EoH5Tab+/f/1709Uq9V/VtnfP7u+vtHJEHYPj49fnBgdux7IcFblZN1Etri1v99XrVYPoxCsq71rtqWlbc6YaO7JJ5/8xAfZg9hX/tW/zUOt1mtSW3bkQsswZpjdCAH2OzubjVdfffW/CbD/om3gi+XxfBxspntHDbgvAdEoI0yBsUXOxEXGYZsMlBOdjGqdPuEd/pCzy4DshhYwMz192au1fh0vNjY2JoXI9wjrHmJMHEKEEkescSmnQ55dcwZjY5KyceawNrYnim1ek93hyK6GSt6vu0xlYeHNT0zlP+ZH4mNjjxWamUyvi+ikMfYzCKzMBL+PnN9mQO/mGvFi/3L/Lx2BTU5OSiFERqQiD1wVuBEUx7TL681m2pWasB6GNeDtwFjOWsO5drGU8U6FOmu/ZCr861j7/y5/41OJwD68sm9961t91tpHp6enn5yamnrWP5RHjx9+a2x84kIow8svv/yy7+6J27dvF+tJvdMYU3LkAjAQl8vltWKxuFur1RrHjx/3Dypehas8XU7FEB86uI5Go2GvXbtmvv71r3/spF/nHF9YWJDVapV3dXXB/Pw8LS8vpx++/8rqarbsXNv21trg3vau16OUhJQNFfKVIAimhnuHVzs6OuKPicAOTv4/ffXV49Ym/7yyt//YyupqL2Ns88Sx46+fPnn6cltbZrq1tb9KRNn5+fmura2tccdY2FZu3ywWs+uIuLKzs1MrFAq+KA5eXhIEH7gZGGPc2NiY/aM/+j/F1asX8kYGodBOOsesc9laoxFGHR23f1q0/cY3vsEuXbrkNz+v1UJWK8QEq6v65Zdf9vXDny1SH9RwPtRP+jW8fRt4Z+eW7yhiEGy5X1AMZseOHROZzKgQwgjXqE5YZ7+ADnzaZgDYIkh+QQLfsKDzOklHjTZPk2/eMHYFBbtFRt1rPaT8fT24h4VCwb35ZocD+LmOIAK8ws6d2/rpfvWp1EeL7efgnNjt2g1sYAcN4uOIcOjAQQdxDSR/N3ClBR2qKFOr5Clgo6k2h6Ik7TAEDeB4KyuCxY8A2EEEVKlUWKnUPEjhKpWs7e/vtz/7/ZOTk9lmM+hwiTvhjPscILZLqR5wxu9YZ65oZpeTROo2Hzn9/PX9w5/8xj+kh2+yD6//6tWrB3v3lVdewfn5+bxyqiM1vM1ZW0ZgqSC+LEVhe9dmG5nMvIO9liwxqbS3ZA/AtNSbzf4n+tOPdFQPrmNnZ4cb04NCrLm2tjZ79eoIfWSd/Vd/uMY/gw2v4LFjt3mapqiUcp1TnfQm/OP19032SZjklbEKM8b4vetKpRJ9wvf8WgDvUwWw733vez3GmIenp6cfv3PnznPew+nY0WM/Pnz48MUgCK5+7nOf8wCGHmT29/dD36m0UoZSSsog1ovFYtTf338gkp8FkGxvPtR1nVPeyuGDV8w5rw4NDfko6ec6SR4sl5eXQ9+VajabGa01I6J4d3d378knnzxIvW5tbuZZrdazt7U+vLu3f4ScK0kpI6nkamtr6VZXS9fKJ0WA/u//2V/8xRHn7Fd3d3cfXV5eHgDnNo8fOfbao2fPXpZSzk1OOVV/NwAAIABJREFUTu57qkUcx7mdnZ12EiIoZTJJLpdrcs5rmUxGSym9idaBixZrMr68vyuVMtaYUnTv3gP7/e9/W6yvV0SSkNSayNqgubNTTX+my4Vf/OIXlRDlQuRMlppaJszoDMSVlpaW6Pjx4+ZD8a2PnObn46CtLcE0TW2tVmCcNzNBIFSaelOXVDPWWr1w4T95D4p/1Jk7duyYKmEpTzzIBkxmYlcfsal5GhH6GOP+HjxAzi8CMxuUUs6kZlRr+9TB/GLk1zgXdwzh/YSLSiZpHABEFORso0Fmednf5w9rRq/woaEtmc1uCmtbMAhq1NramnwUxDyArbWvZayyY+TgOWBs4MA4DNkDyeAdCXI+UlGz1CxxlVctTdKdllifd3JDgw/S1GxCvladnZ09SCF9BFSpVDJZ58Igc2B0AibGOFEq6uzsjD8skg8NnQuz2UbZ1OG4MfbzDFlHEKoVoeSMcO59ILYWy4TCKLV1Wack6dELCx0a4LgbG7sklYqkUvu+I+8qlUrsQSKTyQhpZWfq8LDV0GdSXQRwdc7Cu5wHiyyb27p6dTL2n89mrcg0Od/nVWdtMT0zmzd//TMHgL+OnR2bQzSBlFzwJKUIg8iYTPLz6wwfdlXZ5uYm84BVmi3RRr8SztlsGMZca6fLCaatG63Jm/DzTYJJmJR7LXtZFjAVZkIW85gA2hJjMukH1/sr1wA/Eew+VQD7zne+080YO+UBbGp66py3Vj169OhbExPHLnLurr744ovrb74JvL9/ludyOe4f5roQvEhE1Wo1HRoasj8RxiqXzeYalUoxjaIWmyTZOI65McYDwaZSap9z3jh37txBpHbhwgVprQ0ZY8WQ8/am1oVmsykt2iYjtiGE2Mtms83W1lbhnGvb2N3tqVV2Bwy5vFIqFUput+aK82NjYxu+q/hJNbhXX311wiK+vLOz/djy8vIwgds6euTYd5585JFLAHA/l8vVhBCBT1WDIBCdnZ0H/oDb2w94YydWe/v7YbVWy3oD+UwYOm2MB7sAQaal9s6dvb1K/OabF/jS0oJMU6e8swvn4e72dq7R3798kFYfvB/zBY2mDYgVnbM5tNZopF1mon2/lI1GS1ooVFiaBhmK4hYIlDCGUmGNH02RScFmESH0jtaIsK612AP4L8Xtc+fOeYpI2GhAXhCU0bqCkDxj0nhAGz0JCO2IrMEA5xmwi4jphgWXixM7Spqe8jUdJtg15HKGaVrRoBOb8qLhKJzEVFnW0KK633O3J3oT3qShoSFV5MWiJp4hsszZOBWJqExtTfmD56fcLQ9gmx2bYVPpMSD7HCJ6IAsYwrqQ7FKGsVkp3Y4Ow8hHCLlmLg9SdpMgFiV6OwaotLSAL+L775S5XC7LfRaAmJcKcwe2bYzFJlV1bvmeaqqGTw2vjV0TBSgUazEcI+deFIx3BmG4KpSa5c7edGB3mnEjIEn+bCKtKVLK7DebnaYM+6FTLmcVL/pDV6lshXOVijjidU39Ds0jZNyQs5QDh7tMBNeDQM5yLVdjxWPOoyyRVFon3Dmmiaiez8exj+RegVdwvnc+gDxkE4KSoTQLBpRBb8bGI8upQaSqQtSjM7NnzO1jt3kmzmQSl4TNmAJveRQKSFMlhDO6rJkLuCXDnG3oVO/kK/nGFBzw+MCn7pk0kzXaFDnwrOFGcMYtC1nsdLZR0Kx6YfmCPxh+GZrKL4zSPlUAe/3117uI6NTt27efmJ6e/gwiiomxI+dHR4YvMsku5fNf3jh6FIJKZS3DuT+EDtwjIyFE3NHRkXjw6unpCVf39kqNSqWzsV/rbDQa7c16rVyvN/OILspmCsv5UnExnw8Wzx0+V92W23xraytf26l1RknUmaTNzkazWa43m96EKi7mihv5bH4lW8oujo2NVTyJ1pNF67ru62/+vCIZFKMcY9XJyUnf5fOE048lXv7pq69OcOde2t3Ze3xldWUMAXeOHjvy2sOnz14uFDJz+Xw+qVQqnVJK2dLSUi8UClHemPTWvRuF7UpzsFap9lZrtXZLJgxUJtVG82YzyiCXjf6+gYX9Wty4cOFSZmVxLaO1yxjnaozhLGOZdWOCmhALnLFcG5Hr8P8xwdoYgxbyOztu1tLUbDDGFoyhmjFMcbJtBDhI6HIHXcMD10UbGGdzZGwrADUZsDkl5ELi5MqlS9/1o+DxqaeeyhPJLkbQrrUtoYO8EBiStb2O6Dg5VyRLe87ZGUZ0QUmfQoqcNnpUp+mTjkgKqa5x5HOpTre1AUUMRpBBjgnZ5Mg2TWIWZNNuyw2Z2iGbs6E9ZAnLaZoyR7pumV0BAB/R+kPqw5IB98CDGAwy6x4H5x4iMsMIqINQTikh7zpmZyXAmpayChve6JaXKEMojKhXWCWenZ3VHjCzkC0zyVoCSW2OsbJxNs8FSMGVN1WukMEVE5uNbDO7uxVukQcwDfw4Ab7IkHX6qF1IMZc6O5WmUZMRdVo0uQMjSQb7APIBEW8oE2cMsnZkNMCUZFKG61KGVWtj22g0Big1zzlgoxxQMWQbyPkVAeKuCtQq8/MUCLotuUIUp8yCrSrAJVkyu4VCIa3N1BSE0E6CtwB3JWNNLkniUDvikjGDnFWdZashx10ZybpVVhFSV5pQW6rTskcPibJCnLi1psOD6E/sjvfQ4b3EJOsexNKxFF0tW5ICywxdCzDIAzp1YJUsWCwZejrNaqKSyq+buPypA1iapqfu3Lnz5MzMzAvOYTg6PPLuof6By9kgvNTRN7wdRdUyY1BQTGUdpzSXK60PDnbt3b9/P/L8sIIqdKUm7Yqt7rapKTWjKKzXay21Sq3bkkUl1WaYCee7y503BoYGdptxM7tf229r1KqHLFEL40zpNA0bcTOTpim32g/6Y5ulQmmqvZx/UCLamvzyl30RVywsLBz4NDcaDfKp1y9SAvz5n//5uAX2pb3t7SeWV1aOMMTq+Pj4D48fOfoeA7aQUOKiKBoKpcS2zs7lgY6OrSzntVtzt1sre/XJnf29I+sb6wNEFBZLpapSyqQpCRUG+729A7M7e9XkwtuXOtfWN8upthmysI1cXWVMLhC5mlJRyDkfcM61G+eyiK4kGbalaZpvNBpeJbDDOb+DKLb85kpT20XGnHAOyuioAoBNZKj9Rjdp2uuHATHO5gWDGWLiFmPJDttlwmZsG+d82CFrs95bzzvgekdkom5n7WkiKlprd8ADmMPzgZLrTPJcM4pHkyg+iMCElNeYkPOkaTdKTZmAHva1IwTWZAyWiOh9ZXHJp3weHKzCI9rY9jRJwaLe5dzNJ0my7WuYPwNgB3SD5eXlbu6Ch8imJ43VD4ODsuB8lyEsIcAdhnxOBWzJSlnhNe6iemT5Nk86oZOWx5Z5aMMyMtPvpGgTErPMuQCA/IDtLEdRJGLakFsnQ4uW2ftCiBpvlrIxxkfR0ReRse4gVKuS8zmNHsD8KCkzAuDaAKxCcNuAcEM4sWOcCVHIPodwkiGGQqhFJsUmEdTiRqOPrPmsAzfGUPhpCauI/KLg8i4TbpPZILROHyZL7dr4kQ9uEzifgoCtJwmZHGMFtGYQGLUQZ4zICq1jaawLuWB57jABwjUAXCfi61wmwmk+ZFLdb3Xa7a1bVRiseWPXJDFlIlvkgEV/cKDAW8KJBZER24lJfNmjBxFbOPAQGPiSjvfPPoigBOIeCLhfSSs7HzlwfmGE9Yve8N8FwKampp6anr77Be83d6jv0M3e3r7321s7rxTyhVq9Weuz5LtsEAjB91qKbXcmhoaX61CvPph6UIYATlhjB622ZeDMhiqzuV/Zz21trR+L47hNa2MFl4sDQ/0XRoZHdmuVvc7d/b2evf39fu/vXSqXVnzNyVqj1lZXux4sLh621lJvX9+tzs72m9yYG7/xW7+16SONv/bmgR8UVA/C3l+kAvjmN/9iDNF8cXt788nFxaUTvtg/OjpyeWhgaFpJtRpFkdzZ3hoTgun+/v6bg4cOzYWI6zMzM+21pP6Z5dXVydnZuQnnSPYf6l9ta+/YC4IwyuYK2+1tHYv3F9fE1UtXj2xs73YnUZoh51aEEm9JGc4hUiI9Q5/bwwAszxhW/OgTImqp1xu9ler+qLHOZGTmplKZRQTYT9KkI02TJ8lSmwO3wwC2pJRr1moVR/EokQulYNvI+Yzg7iKzbEOizGrQPeRowjHMCs62GbIKAkZJkvRaa551ZLuQYN+hm1Ec3xZZtcaI5+q1+mgSR08TopJSXgtkOGcJt6Jm2pmSPQfgDpEj7RzcR+5+DNLcs9ZWs9mOskR7ihy0p2mcWkObTNEsEW37iOkjUiScHJksxizuM9Ycs6SftMZOWGNbHbiEewIt5zNhNryZyQb3KRIbFarUfArlU0HGWEE40Y9AR5GxkuC8JjjUhRANA7ZkNB0horJzGCPAA2vh3RDCFcplsVmtTWidfllw1pvL5laDUM05R7esJTI6OWad63fka1mw5cC9o5ha9o0WgzB8ULNDKCHAPGf4AAVfBevaSNvPWAcjvgEFzq0wZO9w4LPAsWISajfGPOqc60HnZwnjsmBw2bLsmrApd2g6HYMjDiDjOG0iuBpZPzEBWjjQuKd7kDU1IlwJuLjDDKPURuOp1iMmNSPAGOWy4T0p5K6PfI01Lca6YYbM12pvBZLPMXDLWmihUzYOAHkhRVUgNAhsTM5PUIE8AUU+8t+NdndWV1d9GvmxTbZfBFYf9++fKoD5Gphz7tTU1PTTd+9OfxEIy719fXd7untv9nT3vVcs5HyUNZAkcSsRcCHlZmdHy/u9A6OLjCW1W1dvdTfj+FlkOCildGEQbuXyhTuNRp1vb26ciJpRXxRHGSmDzcHhQ1cLxUKyvroyUW80+tPUlDlje12dHVc7u3vWfTHi1o3ro3Pz9z5LzrW0t3UslMrl98N89kdPPPGEr3f90r5f3/zmN8cYY1/Y2Nh4anFx8ZT3HRwZGr5+6NChuVwut9FsNILtra0xBBYdGjz07ujw8J0M4tLNmzfbY9KfW1xaenz67vRDvs4zNDI83dvbu5DN5DaKpfJmoVzemZqabb1xferx/d3KcKMZZQ255UDKH4YqXDRgFEfodOgOH0wxQ1z0bQBNOlet1gaq1eoZIhCZMDulRDCPyJZ1GrWmSfo8OWpzjtYY4AMp+D3nDIui+Dg5bBOM+cLNAmPwY+EjN7Dt1lKPBRp0gFYqOSO5XCWgalxv9FurXwSAAQbQQAazXLG3slKua+K5qFkfi5rRM+ANoFX4XiCCe2DY6n6UtmsyzzugMU9uBsAljvwHKmBTUIM97M6VwdozANSidVIFsusJifuHDrXuflw3cmxsLCixUiE28bCh5KzVdEKb9Ag4LEp+UFZdlVJOC8FnkLF7zom1hCc+4hUioi7D3Cg6exLgwNp/ATlfCTNiK41tMdX6DBENEWIZHa4Ljj9GDGdZhjVqe/Ewpfo3OOd9uXxmzR8sHOE6WSLt7ENkzJAh3UlktxiINxDx/kGaJeUoEPoDvY0xN884zDOmfP2w5MieI3LDlix3hEsO8W0AMYdgG7oR9xLRM4BsgDFO3Hd9GbsQoNy0iHlHuleTOXLgbs9wmghXBYMmgWlnQJNkTL811kdL64qJK4CiYUkPmTQd1docQUATZoLrUqllnejE6LTdOnfGTwFQSs5wxueA031ttTKaTgLDgpT+QBNbjtst55y2xLIMWAwIa01ofjTl/1Uw6+c+86kDGACcvnVr6umZmbtfcAQtfb19M709vbd7+/reL5fKzUplvy9N0mJqDFdSbHZ29Nzs7u9dQ+TplYsXhje2Vr/EOe9qb+9YzhfLd8MwfC9ElsRxPJ7ESXccx3nkGHd3di+tb64U5+bnnzTG9CoVmkyYme1o63jjzKkzcxVdsW+98cbh7Z2dr5G1E1LyJAjC6Z6e3u8+9dxztxljv7Tv1wcABl/Y2th8amFx8aQHsKGh4RuHDvXPlQqljSRJ5M729iBzrtnT3391eGBgmoRYXl9YKCfGPLuwMP/Y7emph8laOz4xcWF4aPC6cTAjZWZrYGBAv/76myPLiysvVmvNY/VGM29SvS6E+DGXcoeIutFRPyIM+BNOCDbjHO0ZY1i9We9uNuMTjpwKZHZBSDmHAHM6Tkpk9fMIrsyZf5hghoO7lRIxsuaUc24IHHhC7hYHdp45rBqnhzwp1RrKIbodJoKrmUzmQYxxjXbrg+TgJUA3yhA1MrwvJJ4XQmw4y/JJFHki6zMOQQkp35Nc3QEH95sN56O6Rxy4I85hHwDscSF/BJJPQZTZMvlGQQGecpbyzsG6JbeeJbF6afaStzX6ON3iAR9MStkqtRy0Jj1MZE8j4DBD3ubHAgFiBRCXlGC3hBDTjmhWME4U8GGwZpzIHvUW+AzZe77ZEChcayZJxqSpt2R9yDl3AoHFgou3hWS3mRDrzZT6QJvf4Mj6pRTrTPBZcHDVCWGYc0fJ2JFEp71Edocx9gY4MUdBaFhifIT1BYbYIZTyh8g8D2CWaVa0Vp8jB0NEfigJPADHf8SUmo3qSeTSRi859gxHPiTlwVSTNeboCmOswkB2pdb0Jkl8yDjXQEFXuVPzDuOKtbaVcXaWtD6q02QAHVSklG9zJbecgxYiO2BT8xAAJQz5JWBsHqxraLLdiPQUIisjshVE9wAdm0ttFGpjJ5FjBxeygZxtcMn84bVpUxaToYaMZfXGxg1fmvlVBPP/7+lCIuIZD2B37858HsAVD/X13+7p6b3R09V7raWlWKnWGm1Jmvi5kIJzUWntaJ/v6emrcGvEjy6cP/pg4cFXBOctvf0+5et4zzl1aXi4qxK4oCvWccve/l7Oxwy5Yi55/9r7Q3fvTb/oyPWUW1q287n8jXKp/N3f/pe/fdd3xP/XP/qjIwT0z3VqTidRVOCCLQyNDH/7mXNPXUtTtnXq1KlfSqP353/+f4w7x7+4vbn95OLy0kO+eDw8Mnx5YODQdC7MrfqJPpW9vV5ETLq6u6f7h4YWnHMbKysrLUj0xNz8/GPT01NnyVFy5OjhHx47dvyytXj785///MEYov/5f/xfjlbj6leiRnyyUmuUtDa+g/q2QN4gdOPO2UPgXOdB8R3xtiPa0EabJImLUZIOg/NDeYJ1zsQyOVo0OmpDo30zpSgln+GC3ebO3Ui15pZg0jk6TER9/mEXDC/6MZVk6Kgl02aMMf5vCMR3OCvMe+lKpmGGibGXkcE4B/TuGItS8ncCARvWsnyUpOPW6GccgJJCXBNM3rLG3bMuxJTSI2TpKIE97ue+ohSXkfNZZuwWCsw4chPIUHhtZQrpGsuyratXr/7XpFP4RP8ToSmakiXb56yZQEcTCHzcOeqxZPMArunBXHB2i3F5WTAeE9pxRDsGCCNAWEeGbyGK24l0K7LZ9LOjRlPjzmgP/IwpKdUlpcRNEGIeU+qwjn4DEfs4F+uAMOMcXuHIUsfYUWP1qK8vka8PcvZDwcJZwUTaTLSvj32JM94RBmpRhvw+Rz5rtS2is89ZcsMHAObcAjL+Q674TFSNIh3rXkTxDOM4LISQDNkWWvc+MIg9qGlre2OdtJF124yz85LhPWjCblpIy2jxjEni01rHJ8G5RCr1VhiEKwQusMb0GG2OO6AYHZwXwGY1d3XmoJecew4cdjnAHUBYBAZ3kzQR1ugzgKyfKx4CZzUAvO9rjg7tGgvDrVqttr+8vOwB7J8qlP8nRWefagT2xhtvdKdpesbXwO7cuft5AAqGhkYuHeobuFwoZS91dHRsxPtxxgiWEY5nZVaZ1taO/WwW0TRNy5tvvXV6dnbmZc55YXhk5L2+Q/3vItKlTCaz3tHRERKR54+JLGYz2WK2+Oabb568NXXrNxChp6end6mlteWqYup7//r3/vWMPwm++c3/fdxq+HKjVpvc2drpBcT1sYnR1x578rGraQrLjz/+uO+6/ZNfvoiPSC/tbO88sba6dgQQKuNjY69PHJm4yjnM67pOHWK7kBLayuXtXGvrvrW2dvfuYqeU7rHFxQePzM3OTDqgaHx8/AcPPXTy3TAM7z722GM7voX/b/7N/3TUpPYrzTg+XTsAMLspZXA+ED5Ed8ettf2WdMla2gdH151zy4JjUxOxJNF5Mo4kqH3HsGY0NSip9Wsbf5YBKyjJprkQtx2ym5asBKMfQ4AjzkE/MKgFKnjXO0x8sOltizZpjYjuMQdvhajn09bWxOw1RzjZLzuEcf9eBLbIBV5UXG14OkeapGPW0rPIIGBcXlNC3XTG3SWZTaIo6jc+3THGR2KBA7yHHFeQodeQMg68y3kTCasXGWdrLMd2Lly48EnSqQM+07e+9S2uNpSot9RD1bAFplS/5PK4NfaYseaoT0kdYsIYzqhAva4C6e/HGKIbFFz0ocM9AvyRtfamB7BMLUMQJt2NuPawTtOXELEcZDI3g1DdtgBT3GIrMvD/v4cJsSY43gXnLjc1aubMcWNplIztd5a2QLDXcwGfFaysa1FtlAi+xBjrVKFaVFwsAMIsOlskgnOW7Ig1hpEHMOA/EIG4SxE1YhP3cOLPOofD4Ej6rrfg4iZDRhbcUSLbY6zJWqJVwdmPAxbchSbspzwtorDHI908ncTxI37yYyYTXlSZzIpNDSRx0p7o6AiRi4SU7/iSAzDV1NTsdUY/B8i7OZcVZLAIADcSSozVZtw3G5CxUccg5yxVHdAKMD4NSLNBPr/wyiuv7P+Sbh+/8Nn7VAHME1kZYwcANj09/YIfEjU+PvbW0NDoeQB78Td/8zd9a5wtL4Oq11ey5XKJGUM2SbZyjUqj7+Kli5PT09NfRob5kZGRK4f6D11yzJ3/6le/uvSzVzo9PV2QUna/9u1vP3Lr1q2vAUBPb1/fQktr6xUhxHd/93d/954/Cf7q1VdHjHMv7u/vTW5sbA46gK0jR8a/9+jko++lAItnz368uPqTVvXVV/90wjn+0v7e3uOrq2vjDmDn8OGJbz/88Fkfvdzr6OhoEFGhxDlTiEnLyIgvaOq//dvv9gDYx9fWVs4uLMydcQ6aExNjrz/88MPvaq1nP5QY/c7v/OERxuiraRyfqtabHsC2vKZQSp6io5OWTL/WOuus2STCS4y5OSZ5VQKkxngbBj+hHPxMOmusYYlujiS6+QIDKEjBpxjnU0K5W34iOqXuMQd4DBz1M8S6VMEVP1cwTfSktbaFjNkjomkg+6MkJ+c8wXh35sEoAXsJkMa9SgCRlhDFRcVxA4GyibFjJkmfc37erFTvcxnc5MbdiUq8Zmu2haJkLNHm8X84WzocuCowVuVC7ktkifPcXofVBJPFFNLNZrNZ+ZBw+tH74YmbXmZjygZbd1qTD72+nj7xdFkIN2qNfSjV6Vlydsw6amOMrWUymb8PQrVjyQ4CuX4E7AFA3y30tarrCtLlfcZ0BjKt9dru6TRNvsoQ2zPZzLQK1R1n7RQwVgbnXmLIu5UU3gFtmhFdrvuppEQP+e8j43oBnC/i/71i2Xt+sq1GPWadfYkx0RkGaklIcR/oJwAG9DxZO+JLAQRwnzl8nbJsOk3ThohED3PsWUc0Qs4eABgX8jZnHI01J42lXks2g84tSSl/EOSCOzZjK7Bay2shjiRJfDpJYq9YwEyYuZzNBMs2JRcnzdZGFE9YcM1AqnfCfOk+aIgiU+sjo59FzruFlHXOxSJYei8GWwUddZHDEYfuJIHzihtFDmrIYI4xPs053FT5/MpPCMi/NpeMTx3AAODhmZkZLyV6wYPV4cOHfzw+Pn7eOXfp5ZdfXvnQO8xLWkol4GG4LTY2NlqSpDF4+fJ7XobkT7jCwKFD17p7Oi8gijd+67d+66dTovzn7969mwdIen/wgx+dvX379lcAXE9HR/tysVi8KmX2tT/4gz/wEZh99dVXRwS6z9VqjdO7u7u9CLA1Nj7++mOTk+9jo7Ey/ktGYJ7Iyph7aXt77/Hl5eUxv1GPHDn6rUceecRHiXMnTpzwD508GBBWqRBMTvp6AP3H//if+xljT6yvLz+ytPzgNIJrHj488fenT59+N5PJ/FTk/fu/84dHHHdfSZL0VLVWPQAwyeVFxjyBUZ+0VvfrNMmSpSXO+A9YKG8jyp0wpDiKIgaQ5xg3FGpUwJRqxNUJY5IXnHNFJdkdLnDK0AcRGAI9CuSOwkFaCnXB5BU/WNVo40X4vqPnO4/TSPDDLJZnw5Ew2b+3MUKcvgQOxv0QWAS2RGQueM+yQIhsEqVjzah5DhyGQsn3wzC4KQxMRSW+p3ZVUKXtAbLuEedo1AG0+EG4Qqp9xnDTWrcKACtEtNKgxt7PMuE/AmB47NixnBCiQ5JkEIB3umiOjIx4HiH3ygGuuHfZ9et1MjXpKa+tzeUK72RzmT1nqUtr3ZMmuh+AtpgQPwhU9holtGQKJuERL9Ub+6e0MS8zxLZMNphWAZ8hxu6ZNPWzzV7iyDqFkItC8ikCuAIJGO3oJBCOGaIecuA7gt/Pqdy97dRal9bGGNqXBRddQSgXA6Hug+D3kJKiTuxnHLiRgwG24O5zh3/vwNzVSjVQYw+m7lkAGvGzhBFxR8rglqcwpEl60ho7YK31Xc8lxtnflbPqVlLgex7ArJSHY61PpXHzcb9+YRhcClVm1dfSGlHU1mjUJ6yjRhhmzudkeD/RENXjei+ifRYZ61EqaCDjD5izV1yabDQYKAa2Exg/YowZSVM9QEBZwTFGrwtFd0EAzGTiePvq6uqvzTXlUwcwRJycmpp6+s6dOy94tcyRI0d+NDY2fJ5ze/FLX/pny34xvZbvy1/+Ms/n8wfmgr7oCGC633vv2pmZmXtfsNa2tbSU5wuF4nulUv4Hg4Nj84VCweTz1tXr3M9TzxQKYen8+bdPTE/PvKSNPpTNZPcymfBGR0fHt5977oU7W1tb8czMzKAz5sVE6+ONRrPMOVsfHBp647HHHrtVrVZ/6RpJ6GWyAAAX5UlEQVTYn/3Znx1mjL28s7PzxNLS8hg4t3Xs+LH/+/HHH79gjPlEsfZf/dV/GpBSPrWxsfbo4uL9M4CuceTo4b879fCJy2jwnk8h/br8/u//oW/hfzWJ01PVaq1ktNkSQl7kDCNr9GFt0oE0idvJ2k3O8U1EeZM7txajagQmkUIJyS2Xnt7DiMlK0hjXOn4BwJW4wGlfN0Nub3iDRnDsEWvpGGk6hAA1IfllP1fcGvOwtdTpyGlHNIdM/jAIg7slV6ptpcuDSPglBBw/UCACLDmH74TygAeWqVXr481m8xwihjJU10IV3pDW3v7utbe2D3y1bsx2aYEnnKMTRPYhT7PhQu45xPtA7rpFmA1csJGGae0nmsGPEooPNJNnzsy2WstGuGNhqMRuRmV2I4h2L1y4cCDSfubMM+2B4ofjJJlMdPIMY0xms5krmSDrR38W0yTtiZrRmAVXDWX4ZpDNvwdGz1ahGgUUtCU6eUgn+nOcY0EpNZUJxZzvEGqXdJOhl4Fhl1LqvuA+JXfvYgrGIp40xo0bYw85B9vI+OtS4GzDW5MljTFr9cuMsa7Qp5CBmlMCp0lrv/efJ6JR+wGNYgERXw+D4A4pVTV7DQ+GzzrAUfREV4bbXAbXyR9nWh81Ro9obXrAwYYS/O9kIbwexuFmKtOM0+5orBsn4zg+49P9UKhL2TCzwaTKJGnUWW80JoylRkaFb2UK+bmknkSRifqssc95zhcPeINx+QCRrhLReuhCtMzmUpd2pGnaF8exj8b6OMdWRNxGBhcYk7djipcWFhb8ofJrqYV9qgD2/e9/v1dr/YgXck9PT3/eF6aPHDn85tjYyFta0/mvf/3rPqeGK1eueKZ6tlqttjQajW7GqIRI6s6d2bG5ufnPNhqNQQBKM5lgdmho6M2JieP3crmgqZQ0jYaf5ihcNpvR711/f2j23uxnm83GqE61r7jODA0NfPtzn/vM9d3deO/dd9/tJyIf0Y2jN0iQ8kFvZ/ePH33y0ZlfxfXiT/7kT44YQ1/b29t7anl5aYIxtnXqxMn//PSTT5+3aO+ePXv2ozNJD4KH//Af/maQMfbsysry4/Pz9x4mcI0Tx4985+zZsxcBYOZDAPu93/sfjjqHX4ub0ZlqrVbWiU8h+duc830E25MmyUicREc9r40hvg+A054NzlDUwbosIPAAuaeHGJ2CjZLGUGybn/PNFMbZtBB4Cxx/HxlyJHrUEh0zWg8iYDUIwncYspSsOZmk6aEoigpk7VogwjeDXPa2FHK9Vq/1Oqu/BICHwQFHxpdDod6WKlwFgqDWqIynSXzOp5C5XHglyITXneO3v//O9w94d0+fOFG2NhjSoM8YY15wDno8P40YTguGP5I8M52wZPfGjRu+9vUxkpRvsA+0gTu9zNlTjLNyoML9kIk1Rmz29cuv7yIgvPT002Vj1HBq0tOJ1s8DQqDC4Googw0EJuM07Y/j+GEH4MJM5rIKgqsC8ZqLXFMHui+N7FFjk8f8eoaBvK6UvK+t2zU6HiRnv8aQdwkl70vGbzqki0YzjY4e0haO6NSMk8OqZOwNJcJ5UGiqjT2/P7+IDDvDIFhSoZiRHG/6g5iMOWeIxsnaHBAtSaVezwlxWxuzk6aeNgPPknNjzo8AR9gQXF3mzDW0NcM6obEkTY4CYE1K8UYmk7nmUvdAkVKa6xNREh2LosaEIxcpGV7OZrO7jLvWJE77G1HkCbJ1JdWPMjJzj0verNVq/RrcZwCo12uOGWOLQrDrQopdAsqh8bPnTaNhGjI11EnWDvvrBuat1OVNIXBag5p9+OHDO7+iffc/qt58qgD22muv+RqNlxF5APMppJyYmDg/NDR0PpeT5zs7+5e8+0Kz2cxaG7UlietA57q8oCcMg+rS0lL7wsKDxyp7+4er9UoXAvPWude6u7oWisVCJVcoNMIwjEUQVMut5c256butD5YePF7dr0xUq7UO394dHhn+4ZmTp24KkdmYmprqrNfrn2GM9WYyuWo2COeLLcV3JycnF3t6ev6Rbc4n1b4+9Ov64z/+42MewHZ3d59aW1sdZ4ztnHzoxLcnH5l822vFn3rqKf+g/qPX3/zNdwa11s+trCw+Pjc397Bz1Dh69PD3zpw55SO36eeff/4A+H7nd37/iLXua/7UrNfqLVbTppDybSXZGhKFURIPR1H0OJFptZb8WPAVRDbPmdj3DxsHEYdK7TBgDQtomlFlMEni5x24ohT8LhNsCjVe90Vzw81ZZ9xRa/TAAYCp4LxUvO43ZTOKhxv1xqC1rhmq4L0gUNPA+ANK0tbE6s+Ccz4iEIzhchhkzkvlu1sko2Y0kiTRMz5aCDPheyoIbxDRrR9c+oFfF3fy5MlclmU70rj+sLb0MhENOAQffd4WjP2QUzBdg/8itv7HK/kK7+9fVq2t2lNJHhM+opHKUwHWAhS3IQ8bHrylkQXrqQI6PZqm+qxnKEsu3/MkXq+2SBLTn+j4SYeQV0EwHwh120t4YtINabHfOjNorRlBcqlQ4roK1UpCSQKpHSWirwCybsG454/dAgcXSVBTWDERx+mxJDUnfQdcCXVFSLnoU6xa0uyPougcoGvLKLkihZgRUrwnAIR29glrvPWPbnfktoIg+FEYqluU8jWTNlstge/qjjnALCJuMC7fYcLtosO2JEpGk1g/7DnYnrYSKjWlHZ/3rA7UeMRoM9hMmh3OuppU8v1smG0QUG+apMPNZjxOjupS8h9LlZvlZBuxNn3GmHMOoIcLVuGIy1zIO8hZw6sMHB6QZFcMI29ZlLVNPaDJPOytpqQQs4zxWQVstvUT+Hu/sGL/MW/41ADMP+R/+7d/62Uuz8zOzj47MzPjRwkHo6Oj1wYHD11pa2u52N/fu8opwzf3Nlv293cOpbHucIg5JVSt3Fq+521lNjY2xpYeLDy0uPTgkSiKWzjy7Ww2u9Pe2b7b1tq63tLWulgqlRZyLcV5G1m2u7V+dGNz68jq+sZhAKLe3u5bfX2H5trb21ZrtVp2dXXzpD/pSqXW1Vwufz+XC+6cO3fO0xboFzHvP1zPnxghyr/8y7881mw2D1LItbW1cUS2d+zI0b87fuK4j5Lef/75539uGIj//Afr8tqAM+aZlfWVRxcW7nspTjwxMfbDsbGRyx74XnzxxQPg++3f/peHidzLaZqcbjYiD1JbUgVvS8nnhDP1ejPujePkeWvMkVSbMn3QCdzgyLYYsj3O+IpSajaQmT0PaFFUH0zi5lPgKC8Un+OM30WHtzm3zDh22lk7Tpb6nXNVJeUFVGIbyJbiZjzUaDR9hJJTKlhRUi0yxu5bnWa0MR6A+3wE5r9PSnkxyGR9N5HpJD6UJMmjRE4JpW4pqW6xlN0uj5U3/Ik8NvZFVSjUi2lz9yFrrE9F+znje0ywGSL+tsi4WS/S/2Sjvg9cK4rF+iBz9ATjbIgjV4KLPRUG05lArROnCA1myeKgMabfaN0DjmpCBu8JpVYYch01G57F/6SnQwguUi74qkO8hchqDqgdnfWdXq+l3ReAvoi/69PuVKcTltwXAFync7ACQHeI84t5EfiUqT+K06NJkjzmAPKSqwdSiQ0mVCVK4nKjWT8NzuWl4JtSsntCqHdDIYwFeyJNzZEkjke81Esq+a4KgtuC4QMd6bwl+4TvQvp7AYgbQvALXKoVlyYySW2/NvoR72zOudyUUqwggwVOzjpwPdZAwdrUY8AucryHGDjG3HASx6NRMx4l5+qSiwsqDOctunoS6y6jE88D6xKS17gQawzZHOdgtHWHvLsM47hGDGpg0FmbtuhUj/pHiQu8Lzgu8pgvvb/wvu/u/1pE3Z8KgH0YoXhDwzRNH3vw4MGjc3NzfsJ7ODg4ONfT03O3tbV0u6utc9txLur1enl3d9e/t8iAOSXVRrlUvt1SytUqtVrb9ds3j96fm3u2Vq8PG0M8VGHc2dm+1dLasthSbpkut7XNFAqF+ZYg0LG13fcWFkaXlpZO+Cp2S0vLdltH62Zra8uGMRa2t/c6nXOmvb19sbW1dSVJktWnn376l5r7+MYbb4ijR48G77zzztjW1tbz+/v7pzc2Noa8Rc7o6Og7w8PDVzjnN1544QVviPjT14fr8v3vf78vjvUj25s7JxYWHxzxfKuhoaErQ0OD1zl3d3wE5t/7L/7FvxomrZ9PdXo0jqOyMbCrpLgqAj7rHN+Mq3utsbFPGm1OpsaMA7kcAKsjsi0vT2GczXkdXS4T7jOOmTiK+5MoOgXkslyw5YCLBe5g3nLLtMWJgwjI2U5fxGdcXJdCbgBoaDQj/3vPImA3lzwVTOwKIZaALKZaDzuyLegRC/mGFPJ6qNQGDzjGSdKZJvo4uAOO3zzIYFYmOLPLdj2ny/rJRmtrOoNYnQBjP8eQ9QgudpGxOeJ4BVEv/YIu1oE/mRD5Ps7pYQboAazAOU+CUC4pqXYQMQafSVvqNpYKWvvsDrYDkZlihXCj2YwMpGkHkj3jEAc5wyJy3gRkCxyh4ThmDu6b9Rwp2vaWQUqopmMulxjj5VdPemUDONp2AHM+9RRZsScoW44bzbEobj7mwHVIIWvoGxRCbFtjVDNqDnnvO8GxIjhfEFJcCySLiNhQotPRJE4O++KuDIM7QrI5DuoBmDTURCcdUT8QZh1j24Kza1KFy9JQWo2jjtSkJ4GxLsEYMM7qgrF1xyBhFrNeug+MauRoR5FaN84oYjQax9ZH5v3WOO/zcyNQaski1eOmbtUmPs0Za+VSNAVju4hi2QmHjmy/BeZ9d3aBeztxlmpDyoJtc85qTnzJCbcuhN65ceOGL+L/f6cG9pMIhV+/fr2zWvXzFrfGVldXR7zFTUtLy165WNzO54obmUwmYpJxTwWo1+stRIQcec3XV0q50lyhvVCpVCpibnq6f7dWm2w2m6P1arUDGYf2ltatUktpsVxsvVNsLS7mcrnNrjRNlwAy6+vrXbVabUII0R56uYhSOgxlVcqw6QmZiFgtFosbSqk9a23j7Nmzv5Szqa/ZDQ8PZ+7evdu7s7NztFqtDlUqlR7v3trX13e3t7d35mfpEB+J3Pj58+c7iNj4/n51YGtrw8utTG9vz/3u7g4vNXlw+vRpf4KzP/iDf9tV29t+KIqb/Y1m7Cc7NQKp5niglgGSnVqNAjDpSJKacWO1j9bayC++wx2UYk5Kdl8puZQFHsfMFdFSJyXmEDrflaR9ZLgTctyIDqr1rtsa2waWSoAQy5AvcBFsk6VmvVkvgQVPPO31+jfGmfXgwNDZ1KRF50AJwS0g3xMgFoQSFY9mlqy3P+r1t1UFaptzvgYES8v7y/sfuBR8A3wNK5PZHAbtPF+snSFuemtqSM1Uqae0+XHSoZ85Ew6MJScnJ1sR1YgA1824LApvash5JKVMPUfK64sZl543qK2zu2RgSwGu7Zt8vVyuU71eL6IJ+jnaXudYN0NUQrAq4zJy4Kxj0HRW7znhdo3J72aihCADRa9JjI2eYAyL3lJbcNww3NwLgmCPqiTSNO1JjH6IgLqBc3EAjI5tOgYWnfPuD96CJmY+FSR2T3JqWrTlRNtendCI8+bETG5wIXxUvQnohHU0QMa0GWsUOE87wfv5MNikhJrVps4gswOOYZefCyAYcMZ5AzlGHmAIWA2TZItxth+LuClTmUtSO6AddZs09RF+qmS4KBnf4aQaVdPIOkoHHGKBSW6EwwaT4KNPtOTaiSDDODfOgXFkDDEkzjkC8Lox0VqaVvZLpdKv1er604rADqYSTU9PF5Mk6a7Vah2VSqXVc0W8a57gPAnDfFNKaR13fqSatEkSAggv/6nIrNzxJNeBgQE/Wo0uX75cjqJoZGdnp399Zb2TiHi5XKgUCoWN7vb2B4cHTm6Vhz7w7fKLe+nSJX8K9zSbzTbf1fTPNAdIZBg2SqVSNZ/PV1taWiodHR0H/lL/1NTxZ4DoYBzb3t5eqVqtdlYqFf89JW893dbWtul/l69PPPTQQ/73//T1Ybc1k8kUosh2JknUUqlUCkKAbWlp2W1tbd3JZDLbPT09/nexf/fv/rfixsZCTxQ1yrVaNdDaJkKo7VxO7NXr9WoURRjYoCUytltbM+g1nobIuxjURCCWOM+sCyF3M5mEjDF51FgUKEoOnLDaxsQO7HMOfiOllLfOZp1JM15RwDLBXi7IVaq22uBNHlhPkgTTbrVt8eAklGgKLoxNPxgbJwJhGGNNh27Xa+G44IwSChOT+PVHJVSkmKoaa/arUIzSNMYwRE6UyDSN+ihJTgO4HDBaJe8igeb++++//3PToD6pZuIdUnO5XJvWUGaM5bhjSggA7rhHMnScoxC+qYdNlGLLGLZfLEL9r//6r72zxYEhJNShGFPcSpp1Mo5ZFXDLGU+t1/U5bGh0+0Fgaw8e5OPBwTrm6f9p72qWGrmBsP41mrEZA8uSVG2qcvcDcOA1yPMs+zx5Fo7mtLWXEIpgjLHHntHoN+mB2WJTa4wpQm1gfKKM/vprqdWWWl/3stKXg6p27xiOCU848P4XxJG/nHSLoiiCMGKr9PaXgPAuQlGhhrU2XBMhjSBc3o4teupR4Qi7oOOlLjIsOY+5c/4nErBkVCwQpwvO8RxIOVnA2z6g1OmKxYC0SPCVImq+ZMtKXAvqMjcIlm17bHcRRgnoiJJYI8qXSJCZc8vry8vLcjgcesiLauZ4LxKfOxdTGpFLmLrhKC499XWpEQvEbIfoJUZw7ZWYyGkJjkao635kQTYxxxYh74OHJ1ScJ4YQvBBiOVVKlWs2oI2PwV7KgDU742g0YlLKBPJDzmYz4b0nlNIAjKuw2JVSEZQIL9/BKEHC2x2+Y3o/92rnXA2UNuB6jkYjfnZ2BhQx6XQ6hZ0UsheZra0tnef58vDwEK7Lv/J2gYektQaGV0mB29daQno9oPd1eZ6bJEmAHaLhldrUeLXnWGCgz87O+NXVlZxMJiAfb+h337/XWZbVELbxnbyPTcT40dERA6JDwKQoCkjECvXM/v6+aS8TYNEfHx/zz5+vE0pn/OKioN4jn2XeWGvNwcGBBb608XjM4ad5XZMMWC28d3AHZDHm5WBA9WTyq0HoBMHD5T2yx+pezUUtIG4oeOO9QqrxPh1zrOAFZRUQhZZxgbGFeDMppd273CNTNVWlLWXEkUNQbL/fD5TQiEq4cdKxhr8z5FjBrOs7Dz/VlFYk0tjky/Sp96pSoVK9gJBl3leKe5JCjkNt7G6tK3hyEyMEwwb/p4764vT09JsNYNVsv2Wa/SIR2uaURialaWiReqjXVPHK49sjI+ZiTOo81/Y+U21LyT2fzwXXXKI+YtJL7IQD7w08dgekkMZ8cScnQNMNVNwjBjrHBZaEETjWCAwzt+ALDYlmoV9IsgvnrtZK8Ogo0TqWiFohZEjTFHgnMdygC6EhGbAej8fh8nKPfPgw45OJUVIKEiN2IRBHSK/RU5ZNRZxHmDPYGedTnJrc5RYNkQeqcHh/m5lMEEtkxXGzuSgZPSfc2tSayWRi7kJSIuT3rKq+xLgWiTUE9MkjN2EnuMF4EG70DQlJ4KW6pdcWSxFsb7eRjS8mTCtBk0QCbQ9eLsvIuQhJknnUzKlze3Jy0qzfja3UAxVexIA9ZcB350NAaLhS4Ht5HEGOttxK2pt75WFIbZ21NDlPGf8PVKfV8YMTBw5gb0FZifeqdprvwRCDAR3+Powf0ccI4QorPl/H0TK70morC8wMIvJ95GPPRp/WplbIhRJh98e6yPsXwLrNvo3urv+bfeuZ+n2Ufu5x1bfdtv3/G+jvjgv0+wl9wqPf/tHRcBgfeNKzrr2H/t9syLfzoR3mRomCN4b0hzVgj5WkNXRt+XUe1KblHzuOrtw3FutRixue/PR9PyMpySNh74L1W7rW4B9FzkgZPJpS5y/O5+fz5ybCe4K+HmtontD0i1W5v94fpaMnjGydAXxCk6ur/O8N2LOi0TX2ogiAB2atVSlK+w6RbRdsVlUlRxFbztCcpWzmnLu5i6D/rxbci8rcdfa8CHQG7Hnx7FrbDIGGAhrOaQZhwG8I3NRdEaFFIIOG9dOuSeu2WW9d6VeHQGfAXp1KO4E6BN4OAp0Bezu67iTtEHh1CHQG7NWptBOoQ+DtINAZsLej607SDoFXh0BnwF6dSjuBOgTeDgJ/A8T4mDs0MnQ2AAAAAElFTkSuQmCC" id="570" name="Google Shape;570;p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ata:image/png;base64,iVBORw0KGgoAAAANSUhEUgAAATAAAACOCAYAAAC2TFRCAAAAAXNSR0IArs4c6QAAIABJREFUeF7svVmMZdl1JbbufN8Y8WIec87KmoslUaJEUSItW2y7DfjDQAlq2EJDsiG1G7Dalt0G2v5Q6s9AQ/Ag2JZkd0PdsNEwCcuGDUgW4AYINktVFFlkFWvKqpwjI2Oe4813stfe59z3oliUOKjUVUZEMRmZES9e3HvuOeusvfba+zg4/zgfgfMROB+BT+gIOJ/Q6z6/7PMROB+B8xHAOYCdT4LzETgfgU/sCJwD2Cf20Z1f+PkInI/AOYCdz4HzETgfgU/sCJwD2Cf20Z1f+PkInI/AOYCdz4HzETgfgU/sCJwD2Cf20Z1f+PkInI/AOYCdz4HzETgfgU/sCJwD2Cf20Z1f+PkInI/AOYCdz4HzETgfgU/sCJwD2Cf20Z1f+PkInI/AOYCdz4HzETgfgU/sCPz/AsCKouB9uK/hNTdG7ESInPUHfnlvs5c6+TN4JnUcJ/8Bn5Rz8+ZN5yv4inu6+IQz99Yjtzc9L+87OO6U7785USs+7H39/W35enqqP3Pp0g/42z/wcvs7V1ZX8NM/9dN48ad/4szvjdZH98wfba6sZM8AP8x929/svPTSS+69VsudiyK3N33qDJotZ3ii957Uet/X/AmalbPjs6lvv908O26rP9rw/KU/PayNntlf+uIf6AVL8mr9//GPje/rXb7nq8w4fa83CT8wfn/ZL7PPDYt/8SuXPuROPuwn9lrHRdSZKHZqRf4M3sm+/NKXcjjOh66Fv+zaftjvf18T8Id987+unyuKwnsNm1ELvWB4OvSHTuC5jlveW1Hzhi5OO886zw5/kGu6efOm+3bxtn/ciYNh3QuAge8FNW8I182Hqbx/t9dF3/cLdLvy1k7gyQN0A79wh335e57E8tpajX+Pzox5Huj7oPbhV1ZFVb7R7XSRp6lTrQCrFy7gF37mX8P1G0+cmSxu13X01QCvJqi6gxqWT591nB/ovu2VvPTSS976CsJa2ArTCoIsQOD5uZcUrlukgZN7WXkvvLbxO3A5JgD6ZkwGflKOi3yR3zNjpf/qmTutfGAgeubfZ7/upPp+9qPwz/5+++rxn9brPfs+FcRnfl9m3sdL9frtvz/86divVlB4qXPmneQezY1+yA+7qc4TvfPRhxfo75Wf/d4/jh56cGX8PjheH36lfFWe8P5j+Z/9sPdXmGfpZF5RQQW5p+MZl9dgfijWuT3M0iL1kDtBkXa7vQRN9KJ3JpKv/NZvZX+dIPbxBLCX4GH3UjBRa1ScyG9WJ73YrzR8P/Rc3/HcIAgQIsBkrYa5yTnMTjaCibgRh04Qwc9Dz/F8N/S9vHC8wnGcwnd3/dR/5z//m796iHlEWFqoxkvNhj9Vj2qtplet1D2v5rp+ELkIAiAgvQByOK7rOIHvIgz9IPLcMHQC34eb+0XhuEWRO47jFhmftDvaebzxCenpv7w8dwAPRS5sUT88ILMv9iDfs//MMnlXePLf2EeROnEcY2F6rqhVRqhnX1fw92Q5cr5Zlu9kRf7m7/2Nv79zZlr/G9ciZKcTmIhrYWsmClq1oBpHXlCLXc8P3SDyHQQ+XM/z/dyNvMKJPDiR57ih5/u+48vK8VyOLe+H9yj3Z24KGeDquDi+I59zV66oyBJu0k6BwIyXvc/yJjkoeu/8f891ZUF7cOVreVEUMjZFbha6J79efiJPHf0L5GvyHvylTuGEnjv6on1z80LXjvD4symcQt7CKRz5zeX9jZ6dPEDze4p8tGHK1YxdR/kEzdcy+3173Rw++wN2HmWjYMH8mLkhwHEdGQN+tj8mL3eKD2U/8jqZX245PnLdee7YceLD4etce92O63BcOO5mBsuv4rXzGaROlhdukTqBN8h9/zRLBvt5XhzVe1knm5rtYWMjee3Xfj/9qMHs4wlgX7gUw+tOVOOplagWPRVVoqW4Wqn5cRi5ru8HfuD4cDFZq2Jpag71qBoEjhMjL6IizyM4TsSVCN8PctfxC8/5jgv3D//73/wvbqOCWX929oI/07oRthrztamJOKxXYq/ix0EU+G4QuHBcFCiKHIQ/13N9L/TDIPKJcIEXuZ4TFHA8x3EcuHDg6CKTj4Lrk3NLvslPfIbywvIj58tyFC6QOwU0AAYc/j7+hb85K4BC38wbbxqS82tA4PrwXf0OL8F3XRASCoJXnqFIcxR59q08x//0p7/8X3/rDIB9cX4OXvqsV69f9mamZoKJ+kSlWq2EcRT5URi4XuA5get6ruvD8wPXdQK4Tuh5bhj4ge/6XuC4rgdw/o8vXLlx3gjHjytK/se1lTtFkeYFASUHKbOnUy/LU/nse27BJcMRJDZlvAfem+txFOEQ2ouiyLO8yDIuIQUw1/MEYfKMyzfjS+T9OOz8lGc5F6YTBj6fmIwrL0E/XMjv5DXnHHf+dgVYJ+OzsA+Uj6bgRZTDKO9vHrT9OkEg52UV5u65ZbkEAD4hDoJ8S3+/fe68Jv56/lvv/syjsu819kUqJvLigjcrv0uGgz8pfy0czkKdb/J7+W+Zmvbt5YflbghOo1BFL523ZiY3YYwTXV6Vo0BWFHlS5HnKB+G7Az/0O3Dc7TzL7qCfPozd+FE1d3bSYeWosozuV77w0TKyjxeA/TQq6Famqktzc83pmSU3DK7kDp5yfG8piKNGEIWxHwRh4HFfdooYDiq550SykBAiR1hkWei4XugS5VwvKDz4wzx/Y7d9+o8f7W/djQtnOXPcy6njPIHYWwhrldivhLEX+5Hje4FHvuW6yPO8IMAUDue4R9QMhZ74XuB6jk8Ag8snayY2WYVocYJpXBJcGwQknetmBvKzzDt+5o/o75C/6zThPwoUuaCcAJhigqCCEA/OR8FN/lfo3+U18qY6SwlkRYGv/H/z9Ldf/YPf+zpctMKVxQn/iZV6kbgXnNPu80UQXHZr1VkvjifCOKp4QSBj4PquR9yW2evy764Px/EFyn3f9zwBL1++q4Mg606u3+CZhQhePy+JC1R2bqJYAbi+I7jNbYIXbZmWrkmDTwIQHEQdGf4SeS7mJYpBrg4cmZZZzPy3SAgOASzjUiZplPchc+HrZDz5vrLQ+YdjqYjlEMRIrokDemP6nAWzzHOWS5LdSf5nYUdRRG5Mnrs+ffMhA6F/102Lz58AJiCkX/sQACvBS96bv8oAmL6TQhmHRRBNh0/gyc4bMy1k/vCmdI7INn0GwHRq2pmlj9/uBY5LACuyPCejzjPk5KtD+H7XcbGLrLjvwHlYcby1Su6tBb73MOoXO7UsOd7pDHqvbS5luHnzB9Wgz4L5h/zr4wVgL1SW4WWfaS4sPD994eI1rxYtDZE3cwc1x/MiLwqjuBKFvuN7DJOGh8dor61jeHRKpkSi7KLglHBcx2fMACKRk/n+9qBeeT2amWq3Wq0FP/CnB3naSJHHWQC38B1hHPD4xDzhS4UjVMHMQ8dxuIxd13U8z5UtSrCDrzJP3Wx3dmOW+WNm0Th42b+XE1YmsGFk5W5IANOVYNeJYuVogltQ5AIj2OVZLq8NPA/EF1lbcL6CDL996w//5/fh4dP+4vxz4fWL1716fTXw/BnHc5u558Zkqi5/0HVdwrZZIcIhyV6IN2axCmbJN5DL0nWI0gaUdQj0Di3Lke+axSRMLCe1JO4o9Cmp0Xvgn4yfGfMJ6+JWwGXGn+P3Davjb/FkIQsrMNylRAm+r+t5XOYOf45r3BWCVYwATJiXBa8RW+F4Gogwnwl2gmZnP+zjkJvnMCgYWrA1WKibjsKKPk/BQY6r2cDM9RPEDPR9gIF98NfKz4/RNLkAwokhZOT2hrdZ4P+Qtn+6CSqAKe81wCpDbGBLFoIdVrvpapxauIT5Ik+LPHNddxCGUSfyg5OKExzGrv+gWvjfruTeOxFw2+/Xtnc6G73Xfv0Pkr8UkX7AF3w8AOyllQoG/Zbf9550s+zztanWi62lpSt+rTqT+66XefAzQEKXIIwC33NdIkdv/wgHd++je3BUspMi1SBeF4AGbl610vPnZg+rszOYnJxs+VFQSYsMCTKkbo6MS5YRimzE+vBy2W84GRRgdDbr5FPyrQsnI6GQUE9HnovOYJl5FMqSZO9USUXfw+648n7cmJWJ2I8PTlELFKNgQF8uAFZwYSqAScjCP+SkjvN6XhT/5GTt8U66tftpJw6f8+Znrwe1ypwXBMK0ZGlyIXuuXAdDN4ZBMl0VonSfN9cm/5b1qJupISGlJKXf12sS4FDWomGaASIBMIdE1wTWshQY+uZICTgMYQhAvC6y4QJIs1Q+yzgYZibjpqxrjOPqsyBAGiTVsZfL0t8h18bvy3NQ9jUa94LE6LtATFlwCUv6NwtiimHldakEYX69mR+WWblmLzCTQYUKE1J+cO0abB9dm90MzPXK982lG1pqcFJAzHxPx8Fe7+hH9M49YaN2YzRM1zDTMqS192BiBI4d1xe/nzB2d1yEQYjQD9LICQaxG2zU/fjtahG+EeTOa5Vh8b7j9Db/5N/93dMPR+kP3vn3/++PB4D9WzNLXur9RBBFL4SV+Om4VrsYT0zMhLXqRFCrVAvfDVMyKRUtHOJX4PlIewOc7O1j0O4gTzNmWZAlidlxPfiBjzCK4MdR5lbiYVCrIIzj0PM9L+VkJkp4pPHFSIMwm44h9bI0FH6412sEoIBmlrVGegbb9BsanpgpLN83elbJUKxOpD/Ld+ZCFMpgFvz4lq9samzqWYCQ91UQ8QhARYE0SeWzAbCjAniQDZNB1u+1AEy4YdhwfD8S7FCUL8Ge1yLak9HeDAPTBWC1JQNmZHwCREbL0rBMr0Ven+cCrgpwGkrp13VcbGhVqHglr+GvIAMjAHi+JyyKwMCx4UIRaJMNglq0Po8y8CbCcMOR6zLfMSEUNRzPaHMKYAZ8GFKa99AvkbJJZCePr/xsZsE4oNg5INen2pCZB9wIlI1ZuNOhU0apAGYgRUCe46TX/N2ANbaQx+eAXbWKMGPbnr5eGb2ZL/J3Gzea79t5Y0JkmeGW3IqkS3A3AG8Yvo0IVK5QZmx/Ozdx3fScwnW8rOJH/clq87jmVe5Ew+KVIPG+nhfpaz+/1nx88+bN70E1v3/QGn/lvxQA+8LNL/gH7TAq/CD0ndzf2l2/0On0PuMG4VNhrbISVCszYbXaiBq1ybhRn/LDoJo5jkv5hxOQgxcGgeg8vU4Xw8EQeZLSZgBhYLLBugJgURzDCwI4nlv+IRsouPBE2RD4MIxI93IZ4ZICWQAzr7IahxVdLbQIsSqRbbTRCJ8fPTMNuMYAzIQYAmAlozGgUu75+sh04utkLJmEkEYXvu/LAh4miXxPwzPze8owV2fpGUAxWGyZlYRcEuIZRqFk8wzjUuapgYrBk5KFjpiP+b5q3YzOVari87MwL4CTyR0RcDn2XAz8AcvAGKhybFIDYBT1+Tr9N19LQNBwVDaDlABsAMEIkfweAUxuxYC/CudAJgBkBoGM0bBafrZ/NFg1ADO2eixj58/L9ZidTABMFriCsoEvZY82mSPAxd+nOptldzrtRkzc/jrdFE2IPrZqCSwya82zVlY5Ylw2561f08lrP1toG/0+/R12TGV9mGcv2quAuwj8uiGZTYnPLMkySN7J8RD6ERpxDbEbrodD9+th6nwVRf7/hAftu585mE5u/hVqYf9SAOz5//SLtSLL5ws4U06MWpGl08MiW8x9Zw6+P+PF0WRQqTTjem2u0misRFFlKogiivKeLDCHWStfJmMyTJGl/JOBYWU5uAbEuBD4xw08mfDDLBXhNIgCCRnTNDGZMBVRS6ptdzwT4tkpZQV4Gz7YuW/TXqNwxPzEuAYy4me6wxlpxOoj5WQ1rEgXwLjGo8AmoS1DLrJIWcOMAq3+MkoSlJuwZT/m5zjZAz+QuZqmqQKRDcIso1MNvAwHS1CgJsXFTyYjAGK0EQbboj3pdWgSYpRwKMVsm5zgxXHxEdAIML7KyaqB8Z4kBBbwkh1ec8JMisozSsm4GQAyS2kZgbzWpPrMZjAS0ZXtWCbJDYquAvljJXoBLQMqqrGXf8rnbMFF6aZYMwhgiVhXRjKDRXa7d9kkzGhMc3lv1aB0l7AymGxRH8Awu3npHsl3MeOuORGbhxjbHK1mNYInxUbzepN1EWJaPkPDXU0qanQJTJ0qK6V/RsaljCY0fC4Y6jsuUmGeLtzCg5dhxxviTS8rvuYmxZ8UG/m7O9FfrRb21w1gDm7edD519JXmMIqWPTefCQK/6fhOww39WhF69Tzwmn4UTQeV6ny11liuN5qX4rgyHUUxE/ueFasliy87sQrYwjqYjueENtk53YrIEhx4oQLYIEtkwrqBLwsxzRlyGfPLGIDZHW9M3DKUeYyGf7+s1+6qRpQv8zyGBqhKbrfNERPTlLsJZg2wkEnK2s8zXdhmQQmAGdYkt21CNfma6E8GDLnzG42J76OeqjF9ThV7w1g0mSDakfk5AhSBX0Mmgr7+EQ3PMCcRzE14RJASqZzgJhRpFE4rgI8YF9cxn6XAqSwER4FaQhQCHUPLQACPAKZSljIwq70JgJUMcpRg0NCYrMewLXqveB8CYjaCKmSBavZRn0mph5XPuqRUZajI38jxUPVOmYnk75jyk3s2mprNdJqwjE+FRhgjqY5CSHVHlB+jBIJ5rSE/srlZiUIQZUxzNxqrRhMGfs1qtyDOm1SiqL9MLlWSrMq87NcsYxbzHwG+vB8TdfBZeS5y10PiukgL5Okwy7Jhtlv009sYZt90h/k/d0/Td9J+cBA1vtn98ktfFnn5+11C3+t1f70AdvOme23/60E0ndeCNJh2a37TC9xaGPt1+EHDi/26F0U1P4yXg7jyVKPevNyanFquxtWm7/qSMM9TnYQMmbg0EmEiJjSSSaeTj0yMu3tKTYy+yTDgF5E6BVLkGJLyU3MiYzCLfBQCGhHaPHyr41iWpbhoHvr4TLO7m1kjJfjZ0TdAplkuLmgXXu7C42fChmFI44JsprlQJVNGG5KFbljJKPQUI5mCyhjT8s2CJ+AJwJDpUBRPKYrnJXOTiSBpQqP/CClQcV2FZmV6/HkFMGqI3DHIYKgBZbJQRLsSwBxlFuV5GJIgOoClhkb/KxMjdsOhedLz5TnK5pTlkqQgKAR+KDqSAquJ58cWmzA/IUYmCWDAPmFoLdlIV1gi50Lusc4qQ2YYCK+rNFXYDHCZfDEPsdSXVLs0dr0y4SHGEpVq5Rlzb2TopZqa+i0EL2SDGUepUror59aIkZd/M/PAhryjDU7lEMOgTJioG4zNeo42MjtPVEDlxmA1QZ0/lvWWuqeRAHwR/QHVcky0aZJaYnIleHkekhzJMMs6SX+4O+wM7g+7w1voFa87g/wWTou1Wn6y36m9nXz5F798xqP7w4DZRw1gwrhm3/5SNQWmEPtNr9qI/apbC2teI4jDWqUW14IorPlxVPd8v4YwiKMwno+iyvV6pbEy1ZicqkaVCo2bAZ3BOY2dnCAq8CaGQotfSCaGMjGJ0QXAhvJQPJ+7hIPMBwZFhu5wgISzy2NK3uhj1rFFABgXykXYNJqQofsKMiNkOkvPDZMfC0PtdqZSJ535DvzCQ1QECJ0Akce7G/mULIiplUMnFhefEecNKxoJuDao0NBOP2SxWrHVZEo935d7Gw6H8pn/ltco3RsBmGzMBsAMhNII6nIcHWBosrhc/MzmJnkqQCYhpAUw8aMpw+O9CYjZDJ8sOGvi5EuUrdjNx6PNTtKi1tbgiHk38kPwewq2er3lUzDAzUckNgqjexFsEwFsHUNeJzexFCmGAmAMT3XUbGikC8MmJkZYMxLIFTwkC23GWkV6qlzckJxyY6Lp2ocHXzaqEYgZclY+r5IHGSDXTevsErVal9kizO9XtFVI1Lkr8oINM224W2IkgVfgF3mJrlYTtvc1CrclxHcc+PwsDMywaG7Cko10kIJj6ggDS4oiSbK8MxwkR4PucDvtJxsYFo+cJH+v6CbfztvZ/W7VOfrKr9z8C4qlvj84+2gBjIzr618PjqubFwon+0nE/hW3ETZQCerwi2pQCWpxvVIL47Dmh2EVvhfnjkMzaRz6cSP2okrshGHFj72aH6MWVFALYoSOLxOXm20yFoJY0Bolx1Ug5cOkbSJ1cgy9Av0iRSfpo5cO0KcGxkfgGyZmQi3rO7K70EgUt+zCZp2MOGwFUpuNGhPkrfhqQc4CWIwADbeKul9BPayw0LBkFeO5JcEWI9QKsyg1KGNjsNdsbAJcpEEQyuvItHgP40DGMEuzRjSUqmdMs0xGqLU2BwFPgxCSc6f4yMmao5cO0U0H6KQDGUf+4dcJciUbkBCHtsdCXBS6qK3mI79EQjgBBRPrqO7kSJjiCsg7iNwAlTBGNeCfCL4BMIfgJkzAZM5KbVCzytZuIVqaGmPk6/1kiJNuG920j6GbipVGMtI2Czy+dmwyZ4x5lUxH90v5/aVd+QPXXfUj8E/FC+U+AuVnJqGgCQSbRLAbzwctNONMXqNBzXKLfcZkjdWypaG8zHfjqePf5Xmbz2mWiWzCDSct+CdDLmKcsbpQIpBrUgDTtJYV7lUjVK/cKGOumVhdi0Pq0qZgoijcoZM7Aw9+L3KCrlc472KY/3F2mn5j6Ob3v/Z3/8vD7w+mvverPlIAW3nppys1z2113eS53Mv/9SL2nnYbcROxV838InRDJ6YD3A+D2PG9qPDcIJO54Dm+4wtDCVIXjaCG2eYU5uotzNZbqHoR8kSNjSrAKmUXAd+6p7lo5Zno5B3kCXp5gnYxxNGgg732EY56p2gP+hgWafkArcgqDMx4htQCNvJEyd48njW0kup4tm+MfX1wF+Xi9HMHE34Ni7UZzNZaaFWbqATRmDRqxFojkEiJiilN4V9sNk+AiWNQenUUrCjS8xqHw4GAA0s4OfEldDSZPt3NlVFZ57+I2KKBmfIXo3NJhZMJuziWp8MeDrqn2D7ex0H3BO2kj2GeSFgm1QUm2SAAZp/FBwCMrxENygCYZLj4GoZdSYGgcFF1Q0xU6pidmEKr1kST2S0vgIAXXyfeGpO1FEBRdsGFyfsSJmZ0O1pnkizFUecUm/s72O8eoZ330Ecii3iUeR5jdSa8kmss9SSb8NEvMlSULKukIwth1xE8NMIKpmuTmKo2MFlpoB6yV4ovAKwlY6wt1MX/QTHILswxH79NXn8XgGnywNhxWFWZZxCgylL5zAwhGWiSJhgmQwySIfrZUDadTtLDoEjl/kULNM9D4d5og7ZKRHDTZEzN7xTF0ISpDKeZJKO4xeIN4ZuFh9ALUQkqCFzvPSdz/i8/db7iJM7rP7cdbP6otoqPFMCe+Fs/PoPUfzKrBp8pYueLTi244TUq1aLihamTublXuA65teN4uetww3VzVpQacTvIXFSKAPONaTyxcgVXF1ZxaXoZE2ENxYDZM52gIvammYBXyAnLgc+0xo4+JU4+hgrHSRfb3SOsHWzj/ccPsHm0h5NhV8CNC4+IZ8X0Mttondljm8Bo0M5ML52EZ9RXq5ucHWavcMAmFIv1GTy3/AQuz65gvjGFelwbOdStH8yEQeooV3sDP1sAU9e9LTEy2o/4uXLJztIXRhAPw1A+i/jNcFSqeDXLN36vwoDEdmBzY8pOWNmcuUDi5sK8DvsdPNrfxrtrd7G+v42jQRu9bAg2WZACdanxU3+Q+ryMvmS0E44Mn0vKBWOGjb8xZKiVAs4wQ9UJMBU3pN716vJFrMzMY7Y+iXoQC0g4KcW8XCSFUEJhz4R1eRnSsmhDTLqeI4urM+hh+2AXt9cf4OHeBrY6+zhJO0hlAdsgbpSR1jIvvdYSxIxAbqmm1KJy0VLRSXKEuYeaH2G2NomLM0tYmZ7HUmsG09Umar4yMV4z5zlta99LCLJaoQ1nVTxUIX8ULo5qEUr2lRGsUgFrgtYgSTAYDjEYDtDr99Ed9iUC4Qa+0znA8aAjIMY/CZkat3xzv8bzYoNRo1qOAaaIfNxAuGFC3ACUd6IwhpO7SHqJAFk1qiIOo4dBEH01CqKvOm7x1cV3wwfPOE76o9gqPlIAe/FXf2Epc7If9+vxz7qN8BecavAEamGUR64nDngdKtEgpGMBHwx9PpIeBILcQyX3sTIxj+eu3MCTS1dwdWYVU1GdUK/pXIq9/FkuVACh/Fv9RXzMBDAuvIGT4TDp4nF7H3d2HuGth7exdrCF42EXvXwobnzZsc9yoLF0jElzj/umVCb5nh/f9S0zAcm+wszBanMen770DG4sXMbSxJwwDQKHNX1K5s44+4Uh2bB0rHypDF0scxJgKkprCQVwATB64chGyyydtUMwxB7diGhUhs2qrqIAxt2ZCZChk6OdDbA/OMX9nQ28cfdd3Nt5jAOy2ayPxCt0M6BWxiJr4yOwmT1aXaR6QJ43hXQ1kxLoCOyxEyAgqxpkqLsR5mqTuDS7hKcvXcOl2WXM1SfRCCrCYF1u+WQ8oC1EtTwBBTIto8kRvMTN7zkYZCm6/R42D7Zx69Fd3N5ew4PDDewPTuS6dQ6MwMsWWNvFLJ/HdSVjPiEYCd/IChSDDFHuouFXsNScxrWFi7gyt4wL0wuYq02g7kcCYHw9JxwB7MMYmIEquwPqRBtfrWMJGxXrNSpgMkUZGMFLPw+FeSXoE8AGCmDttI+D3gk2T/ew3zsRRt0Z9kQbHuRpCWIEfgVwDU/L+l0hkMr2+EFbk+iwaSY9LCKfAOZg2Etob0UlqiAMonXfj77u++FXvcz958292TufOTj4kXxhHymA/cJ/9ktLqYdPx636z8XTtb9RxP71xCuC1C/c3NfWHIzHSToVvLTliUNalrsIMg9R6mKpPoNnLlzH9dkLuNhYQCusweXCFLZARWFksDMSzEi7ESws0HdSHKU9bA2O8eBoE+8+vof1ox0cDjvoZkMkrvqKbMrYakbC5sZKY8bDSRm87wlg1sQ4rmYpOHDxxZmH5fo0nl+onJljAAAgAElEQVS6jidmLmJ1Yh6TccOU3gg/kWuxzUxMcYjRT2z18GhSi+BdCs8ECfNvY5EQu0FprLT7t5WpRxhsIiYjHqsGotqRjmPiFGjnAxxkbTw83MZbj+7iwd4GdnvHsiiG1JMo9ofMVpqSKRuMELxok7DhLh9W4Ot7J6mwKoaMITOzwxwNAlh1EpemF/HkhStYnZzHlN+Q14wyYhp2ivHW5OWtM17AZow9iUaTpdhrH+LezkPc2XuE23uPsNs/xtDPFXxLxmXvfWQvUACzTIxjKOqXhI8hQyYCWD8Rdt1wIiwycphfxeWZJVyYnMdsPIGqG0h4acw+rEEvQ7Xv3gnt0zBP1ky40dMbTUD7NbG8GB1MM9UaUnPjIqj380TCR7JoRiT7/RPsd0+w3z7C4ekxjtonAmRDMjGClrGbkKGSCGSsXJHElylCLyUCtcnw+RK4mGHnZ+58HsNmP+RsfpSkeDnJi696Lr7SWj++96MaWz9SAPu3/6tfW3Ty4MV4duJztbnmF53QvzF0Uq5dnzNQMlhEe2ZExB2vNXmkoF7uIzQANldp4frCRVyaWMRSNI0Jv4LApOZ1kRsKb2ofx2+K4EOA7DsZTvI+drM2HrV3cXd3HRun+/IQO8UQibBAtWhYvavUrmyYZfDCCvoKbqNJVP5eU2dyNjNpslwEMLgCYAuVSTw5fQFXJpewXJuV0Fg1KJ2OKg4rJ9RaSf7N5rlMMmG8xtKI7vbnFLLU16QfdpGbZkEmMTDCPrsojVBsLBkCYkwIUuJBgW6R4LDoYL29j/d31/HoaAe7vRN0sr6EkFLlIAyMIaqqKSrlKYCJgdX480CgY8ibKoCRgRHA2P+w6VYwX21hdXJOWMxCbQoNhy0IA7Dtn+QVjLfdJuusbqNCtAFf+azgwwCaIdPjk208PNrEnYPH2O4foeemGDKMFMZuxfCzdhoBQwl5be2GiBRSPM8MKbVNDFIECVCj9FGZwNWZJVycnMdyfQZTYR0V+Ahp8jRPcsyDXzIsew/2edsZZu/JBrp2w9LX2X8Zf94YLNr34/wmMDFU7OdDdPOhbDon/TYO2gpeJ+0TtAc9BToTVnJcUg9IfCjIs/GvlJCJz0Wy1ZI4owOAdJ5ALv4SglfArkt0jw/SHPc63eHL3d7wzwq3eOV4UKy9846T/ihdKj5SAPs7//TmXO45z9TmJj5TmZ74eSfyns7dYgpuUeEEp+YgRlQK3iK0qqeI4+LlHsLcRyUPMBU2sTwxj4VKCzNeA002jRbaPvJ92VIPcYNbX7mYr5kuz4UZtDHEQdHDVv8Ij453sNs/EVG/56QCYCPH1dm9sBwkY7MoM5KyJk262QKZgFzJY8oQ1NYK8mepgMSFh5mgjouNWSxXpjEfTEjI5OSZZOqYstZ+PFpbV9b+ye9RkC+1kTHjoVaUmP9MWcxZVmXKQ0zgwlZmolWZ+7CefBu6ihdMAMyU6jiOTOyjoo/t4QnW2nvY7B7hkBpYkUg2l3qZSdJjyPY1Yq8w0Msd2hp3RTQ2u4L4iwA2BvUzaoQuJvwqlmszWKi1JJScCGqoFqHoZJrN1KUt92c6W1i+K164kj9ak6eGq5QMjpMOtntHeHi6je3+MY4p5rs5isBTrY8hqK3TtJsaQ1T63kwRs6iJ8ntddhrQ5n9pIQwsShxMB1VcaMxgsdrCXNxE06/Ic1cA08hBk0G2Y4fJLpYb45ih1zhGbFhrn72YcwkeZm6O+L41Jxu4M3WfbAdBEEtAvUvJwzBL0E8HGCQDDBNm5g1DG3ZxMGijXSRIQhcDH+j7heqF6lmCm2cCXJ6YhFkNoxuUSgce09zIc7eTpPnOoJ/eOmn3/uzktP+ah/DNXuVg60ftF/aRAtjf/T9+ZxWe91m/6n3GrYU/4YbuVc93W7J+pZmkaShJ3UcMktQvjG8ocxEWPqqIMBVNYmWSADaN2aCJJjvfU/ewxtWx3cY+SJkexggpO49XKIBlHWz1DrF2tI2d3jFO8gF6fJgmlW69keqosbzFOo5tfaDJSBrL8rjxdJReNvzHvKFNR/OrTKXH8DETNXBpYg4rVQUwhkxengu7IEuz3Zhk5x/5TA0Psy1zbIiroU4JrtZvZZMQY32p7B6tPWe5CG1Z0ugqBTw1vakjod2xJCTrEcCyHjb7x7h/uo2N7iEORAhOxoyumfjspHRLjKXcjVW3kjYuNrtqHJFSEsSbHOYCXnERYKYyiUutRSzVpzEdNVH3YkTMTEupijWQlzc6phHZxMTIBmKLwLnch8jQQ4Kd/jHuHW1ivb2H3QE3swR55CGl4VkqNHK5Xu25Znqdea5EDsxocv4S2JnJVSmDxmQHoQGwmaCmG1R9StjYRED2OGJgslfbbLbNJhsvlx7zYBo5SvG6YZFGwB9tXlpLanPGlo2VpZFmYxUrDn2T9GwJm7bbtTIpiT+YjcwyySYzIUPwenx6gL3+KY7zIU6RoO1mGBDotawCXsYNlyBGTVo5Lpm26HrcfN0AWe50BoNsZzDIbnc7w2/22/1vpX3nW+toP/5YM7Bf/aPfecH1il8e5MOfbRf9lRzZVBB6AYOMYTrUujfTyoUAJkXWUhuhKfKo8FFzqlhozuL6wiVcnl7Ban0OrbCOqKBHiA9OW3CXbVvMo9S6MtPhgCY7N8dx1sf24BAPj7bx/tYDYWHUAKjpJOWuMpK1SgArpYiRmbX0F1rX85grXK/FTCm5DjWJWr+SZWCLjSk8vXQF16aXsVKbxVRYI7IjEJe+Jg3UI6Sp6lF7Jhs4ayNDScfbhgJm5sol244KYyGGchazwMWFbYTZ0jCruo5cv1y7anF6DcqsqBnuDdu4f7SNNzbuCgjs907RywdqbKReQqMod3raGaTFs9EqxwCMlyphuy1ByhwjgvtiMVmZmMNTy1dxeXpZ7CYMsVnBKV3jLYDZZoC2hKAkz0YVsu1ixoLphD42pFg/3cOb67fx/t46Hp3s4TDtIQlpduY9aOjtiabDDrlGamdiQjrpmnDSMGRjnpJMZJi5qOU+FquTeGp2FVenl3ChtYCZSlM1PrEX6PO126R48azeasJ9YdqmZE48u1bPK7Va3Qy0pZIChz4qy94N2plqCpEAxMhrC7EtVzf9Kijn0HpBk7KTY7/fxv3DLTzY38L9g21sdo5wkA/QdzM4ISsuOD4JPIKXMYRIgC2CvwEwL0BeeGmaFoM88zad3HsXufdKkSR/WjvGrbj19ODLv/iLP7Qj/6NjYEXh/O0/+oefdVznN9tJ9/M7p3uNftYPfSnazSEAxgGnuMzMmdmBSodqWggDq7tVrLQW8czFG3hy8QqutlYwW5lAaOqyuDdJJ0ProjfMy+idEofzwfOBHCYdPGrv4M7uI7y59j4e7D/Gbu8Ip2lPtBtNo5u97YMjY/4tj/zM98zrDRvTAE/d2LaAt3S5G8MlAYxMYmVyDi9efgpPLV7G5clFFXnBEIN+Eo0LxeYgxd1a3GxT6ZqUGnnTtP+h6eo5xhxthHZWJzGsTRY9J1y5b5f3L+8tlSame4RxsDPkoG6y0z/Be7uP8Or9t/H+7iMR8amBERDFU2Tc7kzLc0JLdpXvnjHc0FIv3o+YiNlNQ0Rwie9QcyPMV6dwdW4VL1x8EtfmLmJRNMIqgrJjxNhNCoOgOmfKlMpnZdQjG6aZZ5swqYMMa8c7+NbaLby9eQ/v71ILO0bXy2UuUOKQVvJMFjHxIJ1c1QNS+txE9mCnUjOexr9GG0WjCCR8fGHpKp5auCT3stCYQs2LRELQIkaFL46/hMDmfTQBM7aRlMkJ1Y31eY36ecn7nGmnbYr77Vy29axS7mN9W6OaAzGq8i1ZXpfR2K2JmMNBBw+Od3B7Zx3vPH6Ae/tb2Oqf4DQfogi1k7qbM8tIyxKZIPv0K6PX8JpRFQ+YYKcUD74bHVWD+sPQi17GIPmSdzp8/RCH3R+l0eFHA2BF4bz05S+7gXf75wrH+wcnvdPPPz7c9NuDjuvT8W4yGLopmv5JhhlIJ09aIBhK0E/jVrE6vYQXrz6DZ1eewI3Zy5ivToI5DW3Gpic56f51xm1oFjgnmCMAttc/wb3jDby7eQ/fvvsW7u8+khR6p6D4rAvPCveWfdnN8Ew4qdb60YdhWRb+dOpZCX1UwGxFWaolZJerUwv49NXn8czKdVydXsFCdRJ1BApghrVZAKNvawTSo6x6eb0GwFQjGYW/Y936S+xT6WiUYZTUgGn1UlYqWre16cHPshyyLzKqE/rp+kd4Z/shXr77Hby7/RA7vSO00y4yR8tTctoSDIhJu2xaVEyWSo3ffO4Mx5TtMa/jpbRPFJgK6rg8s4ynlq7gxctP4+rMBcyFk6IR8pl7UltoGK2knek3I4ApGCsY6EZje12Zugm5dS63PnKx1LyxdQdvbNzBd9bv4OHxDo6KgSR8uOb48wEBTHQd7VtW2hk4hw2AiROdFJh/kgJR5qKJCJeac3hx5TqeXbqKG4uXsTgxg7pXQeB4em6BtT+Ya5aNz1QqyPyR2slRCYBYGQyAKcSNXPEjLqfhvq3r1WmqkUiZ2LBlXPJ1HSsx4nLtUfvjSLqO2GV2BifCwt56dA/vbz/CvYNt0Y7JwjIZSS0iYkEZP/MG+PzF/S8bNu07rGv1Efu17nRjercW1v7MGST/NDrp/Hmz2Wx/+Rd/+4c6NWt8Ux5bjX8FfzUA5kS3fw659w/afQLYlgCYdPI1NXWlrmJDGts6hrQ9JYD5qDoxVqeW8KkrTwuAPUkAq7UEwCjiC4BZDUyekn1ktiuAJ8ItdQ8C2P3jTby7eRffvve2AbBjcWOnvsb14675MjtnwFUHzLy/BTB50aiw2C6eMpEgO5vtzmBsFASwnAC2hE9fewHPLCuAEZhr8BEze2NmnC31s+1ySkZlHRTmOkzApKnvMQAz7lrzUM3kHv3LaDA2KWC6mBqAK/tVCUsaA7C0i+3BEd7ZeYiX73wHt3YUwE4JYEgVxGh85UQ23Sq0+kWzkNLNgOVAAmBa5u1xh6buOXQwx+zs4mU8vXwNL1y4gUuTi2h5zOAF8FiWZFiYADqBRPqjMTDUjhgaQunCLC2f5Y6kQv7AKbDVO8I7hw/x5uZdfOvhe7h3sIm9pIMunfkCYAV8CtRSX2v649u5Ji1kzB+p7TIiZQLEwsAiXGzO4lPLBLAruLF4CYvNWQNgLBkzdgdj2zB8y9SMGmuIxOylNiD3acdTZ+IYgJXzYMTCLY9Te/YoRB1ZQWzqS72HqiuKK0/CTIbZx3lfgP79rUd4b/sRbm2t4fHpHk7SPvrFEIXDGlj6xoaQlqOMZMQfZruK0B/mwy0CVINad6Yxu1sLq684Sf5PvI3db0zNzZx+/ABMF4Dzi//nP/ys6zm/2Rv2Pr/XPWz0km5IkV52Y19LYKxX5UzlO3cEiqGFD8qeNHk+c+EJMXxem76AOQkhKYZrNtdWgek2Y3dfG+czOi8EwA6GbTzq7OLO3hreXruNB/vr2Ont4zTrCgMT3WMsPhwB2Chx/aGU1epcZreTyVBmQk0bG9vj3too8gArk4t48erzeHLhKi5OLGAmbqDKAm8R+vU9TBBkiWDZzcCeBSQJBKPRqVdLTcHjDFK9XKrhlABcUkirp2ngqx8Kh9pFYpTl45SkrkXA381O8N7+I7x69y3cNky2nfaQMbNF4GJShFqYObhkHMBs/aIomHLakAJYlPmoZr6I9k+vXMWTC1fwxCzDx2k0HBXwCYLCwgxIqYGTSQgV3bWVzUirLPmoDIh+ncEOS/z3kjbudzbx7u5DvLH2vgDYbtJGpxiIbYADQH1HCwv4vqplSua5tGYo75YNpmAiwpXNqV4EWKlN4dn5y7gxfwHXZlexUGcISQYWGKGb4zNWfC+ZdVNOJSG8KbA3upb14mlFgD4X3dDs9mWfnj5v0fAKTS5oyGBXivkJe6CJmfP8KnVlAphk7kUr5Lrp4HHnAHf3N/DW+j08PNjCHm0zfN4en3WK1GE5lgKYZrV1XBS89E/kxscT0eTDihe/jGT4pfTB0eun1W7n4xdCmmXwS3/8Oy96wK8kSL7Qx/BCUqQTtg+HtEsyJTFSm2c++HXSWVbu80ihuAgxV5suRfyLzUVMhw3RwBTAdGJZo6fQ7lIbGon4BLDjrKci/vEWbm89xKOjTewODtHOVAMbBzCrTZRQMNYq50M5atkU0PbiNwzAZJrKQzoIYIVm2Rbrs3h6+QauzKxipcbkhIr4AmASVo1xCAFnTVGLcdcgmNgFJLTgUZbq8REuYnUt02/fZp0sL7FWD/2s4KV7un0WVmOxtgwdCS64bjHEQd6RcfzO47uS0T0edtDLBgJgwi1EC9Pyo9IlILUmpuGgqdFhEzw6tb3MlbC6UYRiXH5y6TKuTK9gpTEnNhr6p1gbaZvp2UaFunQVwAR07eZhdhrtp1bOLglXRVJAgZOsh63kAPdpbN68h4f0syW0DQyQilCvAj6HmsfWSRWXEcSlGF5YlBHNqeFJBw0Xfu6iknmYjydwY3oZV6eWcLG1gNnqBCqOaUZgLsq28rHsXu0VhjOVZV7KnLkR08Jijd+lhcRWO1gLjUbV8j7SwUXWhDWd6E8J/Mmuoj48njVElhmYZokkGmpcBjp5goO0K0kPMrCHh1vYaSvjTqQYnmdLsJ5SQ28LYFIuqTVouZN5iZsH27EbveMVwStFL/mT/tajd7E71//KzZta9/dDfHw0Gpi5kL/9x//tVdfLvuhVws97Ve+zXuSvhmEgi4/nAWqzutL0YjcJfYDc/TO68X1MRRNYnVrEcn0OizSychcrCnVjl+dFaKO+8f9EBJczRnPJQnYwxH7ewVb3AA8PNuXzcdZB10nUvKhtwMv9bMzcPh6UfWCYbZhim9YZ9WvctmAEeSu8E8DYRmc6nMCFiUUBL1pEJv0KQk4iw8BG50EaMV+0GOPQ13b2MlmEYTqZFKufktqzUYwpzBWWK69RbWMcwEbB9miXtgvewprtwGmZKYGR7099hFoIJ7VkILOBpN854KboZKyezrQjEgTUFj2SaTasSLpPpIV4pMi0KOBfnl3GQn0GLb8uoj6Lb8RaIovRsEQDAqVNtcxG61RSAqO9zGyfegtgnBMMgcgmd3oHuH/4GJudA+wnXbFTSE2ncbTLWEjjRI0Y7OEgvAptWURLi8KOdKfICjHiTgU1scms0gtWm8JkWEPFoQnX3odmq6VbhokUpZ1zKVWM2uJIF408Nc9Xi8+tZ1LG0njBCLTs1hKxRRPU9c/fZ5+18j1D2YV5aT0sQ3ACWCQdbpXhWZvToKB5OcP+sC2WE47TXvdYtFAWwlsQKyhO+iphaKNRGlrZE80ZFIl7kie4l/eLb2aD4s+HWfpq/27+8GNdSvTv/+nvXi4c518Nqt4X/Eb0s37kX4giBTC2chYhc4zay6RTc4x2GaAmkvloRU3JRC7VZ7EQTmHCi40T33ScKPeU7xbPOYgyoF6BrhhZuwpg3EW6hzgp+ug5nLD2VCKTGfoAZJVdLM/A15iYbxkYF6NhgLLobRmS7ZAq9g8V8aeCpthClquzWKxMi09IAYwbmYK45Q+y1ytl1QyUaUPDexsWCdrpAEfDDnY5sdI+BhRZTQscjqlWt41OT1Jx32QarefMdBblcrCcjHPSgoaSJrIXLv5EQOwo6aGTaW81e0AHr9F2M7ApezkEQrd6ZWECxJo9lt+R5qBJYipsYKE+jYvTS+IDq4K2A8KXJ8xcxnasU63G1hr2CNCUG4f2URsd4mEPqtCsNK9P+oEhweHgBI9Pt7HVOcA2PU9ZXzYEVdWM/D92qpLtVCLX7pl+akYol57+WQEvKdAKqrhIn19jGgvVFibDqvjAGFkok1TtUZVcOdrSMGdldYL37LVGP12RSt3uTvdIgIO1vfxP149qYcz0sqid3VoafhUNryJZzwqtGzTalgeN2G1M54ACMmuJC4Rk/lZPk3HSXl9U2Zl93EtPJeO8dXogNZQ0BPco0HjUPZm9NetNmlASwIS2D5zUP0Hq3Et7+TeSbv7nSPDq9v3TtY81gP17f/rfPIsCv5R6xReyML8BDzNsLMhhydja2RyhJSZANsIz4YDUyiXUHzSEnK1N4crcBVyYJFuZlVCLfTnHRXzLGCwDK6UctqNiroRG1ryPneQYj052cGdHxcijtCshEQFMbBTy8GwTwRGAjEUhYxBWKvlaGmPDV9sfygCYLZ0ZMTAPce5jPm5JHeTlySUJlVpRDWyoIxUGxkWvmapRWKe7rS5a7pAEpvawJzvixskeHuxvyySXwmqq5YFpAS2VBiac44WIRWIUavAZEKDE2mKyqGLMNF1E7eER0sNLmhjmGCATNsa/S6ZRWDM/m1ZHHEmpWTan2FhRWgCMIYuGZmKrSDJx3q80ZnGxtYjLc6vSZoiQzspHcbmb1tElszIGW+3pbgOjsTPQhVkYe5QxnNr2QYRzstIEQxwPTrFxsiO+wAeHmmVjuRRlB/Uz2W6nphGgaU2tXTt45q9KFWRnPLeX48pyqNlKE9dmlnFpch4rE7PShKDqqA9MWOeYPmV7M9r6TV6nWlHIrIc4TXrYOt3Hvf3H2Gofyr/JeO354QQwHoUaByEaURWtShPTlSZmqhNoRQ1MBHXpSWZPCbcVANa+IeVAhU1YGInCeP8UwMjCUjF+c3493NvEo6NtbLIcL+0g8TJk6sBW9mbP8cz4fP08dOPEy4OtfOi8XQyLP3OT7P/OTzu3Ht3rDD5+IWQB56Uvv+R64U9+2vHw68Mi+Xwn786nyGplhRpFV9k5zHFTFsA4+RlmJMwAeag6FTGyPrl8FdfmLohfaiZuatuVsSykIcVjQrTVotWnw04KDBc3evu4d/AY71C7OdwSYV8BzBbyWsF+JNyPVBQTvowH3rarcdl2x2bBxoyspv2zAhi1PWokPlbqs3hh6QZuzF4Ux/l03EAkIr8Cy8jooEK9CuFGqLWtsYsMx/02Nk52cW9/A+9sPMD60S6Ohm0pYGetoXZ8MBYD0y9IukKMtTqWTg6WgRkjpAUwfmN0iIeaPMUi4TA0N108TBbLp0Ynh3UY+XzMdyTQKytVmSQXMQGMFRVBCszGTVyfXcX1uQvSxWG+NnUGwKxup4qnMYuYQdGDdEenPJYtnUsxc1SuI3yN124gTADs1Izf5gOsn+ziJO1JaZR01DD2BbEXGMNoqRwyfJT+bNrVg6yDwjkzpkv1KTw1fxHXZ1ZwaZoa2CRqLINzKGobpm6OZldyajs+SGyKTHRNDRtp93lwsInvPL6DBwdbOOifSlG2dNuQcDkXBhb7IepxBVOVprTzofdssT4tRuCpuCmMjGzMboQ2ZpHDPciKU/ZVVYYvB8iYY+NYxM8Nq1Ok2Gwf4P2th5K8uUsvZf8YA49RTI5CNDBz/qb0a3MROCEzkIjc6NgvwjW/8F/20/x/9Y/wejisdv7g13/9hz7w9iPRwF760kse1lfC3uLkZ93Q/Y1u0v3Z/d5RrZv0QpkAzO6wot30sdKw3ICD+MCk1arUQhLAGD4+f+lJSas/MceJPYlYAEymjvH6jKRaocVGxKZALOUjTo6D4SketDfx3s4DvHH/Fu7vPcb+8ASdfCDhljS1U5QpCdwIxgzdLlmMec14qZABKJvClzsS7X1UFMy3ptGR2bbLE4v4qUvP4/nF67gyvSwib0RTp+GiqkMYo6mVLcqck1o3mSniZF473sSt7Yf49sP3cW9vQywjBOZiDMBIebTNMsHLdF+VpAATIWzRze40CuT2qDIyMNXe1VEvPmFzqjRBzHAUOQREIgj255KWOUZLFAAYmV2sC0GN89oenGy6kntYofFz+Tqeoe1g4ZIsPJaSRZLJ0tDRZl0tLml1QC7JA9s9Vs6BlFBIEwTqpRrpPgKA5tqH7FKStLHZ3cd7Ow/xjXtvy8KU4vR8gIIhkS3uljDetGmyGV1zupQ+Z36blRQ+6k6EC805fGrxGp5ZuITr8xew0FAfWETB39zPKMNgOneYnv6M4zi+BI2jpIvN7gFu7a7h6/ffFgPxTvdYKiLcQAHMtrUJXE9AjC2HpuOmdMS4MLmAa7Mr0hFjsUqpomokCh0XPn9tyMh1x3NVWWJmeujbU6iklVKGDjI8PtnDmxt38NbmPby9fR+PO7touwPpbivjZdvssOqCyRknQi2ooR7WB82gcRL78Stemv8j79h7pd2un/zJb/zG4IfQ71U9+GF/8C/6uS/cvOnPzhZxp+V8zgmd/6g97H5u53Qvag87PgFMSn9KADOmSptJkap2aiKF+sAQY7VFH9gzeG71CTy1cAUL9RYiZntEa1IAsz2mFHBGAMYVpz6wHHs05Z1u4Nb2fbx+7x3c212X3YMOchXxz/ZcGmUiR4A2HkpaodiaQm0IOfIgqT9ID58wYRub9hUualmAq5NL+NyVF/HC8hO4OrMiO2bsKjDzQ7Q7SbOPrBIKP8rONNVdSDnUg+MNvLN5H6/dv4U7u7SHHKOTD4FoxMCIANp2RrUogpiMtdgAxgBMhlDtCMIjbUsW/mbxPmkRtmUkfD8SAabgPQKYlAvpe2j3htGpPfp0CEYGXNi91PGlQP9yawGfvvAUnlu6qraDWgvVggBGe8JITxQsMhqgMMGcXUd5aIepo6UW5GnnUymblgs2seBYSCgtxtmlJOthd3CMWzsP8PLt1/HO5j0Rqk/SrjAKWkJEb6IBg4vbGKetMF6+t8TgDsI8QN2Jcakxhx9bUiPrkwuXsEQfWFCVfmBapjXqMae7+UjjFABzFcBYQbLe2cdbvD4ah3fWsC2VDwOxI0mnkFwbfNrWPuzq0fSrUt1xYXIONxYu4omZVVxtLYnPjroYM5Q0sloAE+bMY/bktG3NfLK9lbYuY0YyB51+G+19Aa/vbNzGtzbex4PTbZyAxfBD0cGUgTF7VsBNXUQIUfWrmIyb2aRUYzEAACAASURBVExjdlAPa686Cf4H73DwtRqcoz/8EXrjf2QAtnqlHZ1WJn6m8J2/1xn2PrfbOaj00l4gpQaC0Jr2FhGTC0QaECoNFi+M7QeWhdKJ4oXLamR9ev6KGD7LdjqSeRo1JZGlU2YS1WnMlDkn6v7wFGvtLby/u4a31t7HfS70DvWErvY5KgFsJM4rWIw+bGZy5KeyxdRjvcSETRrzoAUvU0rH7xDAqnmAKxOL+OylF6Qn2JWZZdErmAXyTRNDATArJBttzl4Jr0kBLBMAWzvawrtbD/HtB+/h7t5j7A1ORcdhzRo7KLC+Tcd7BGAcdzWVUsvRdLowMMl/6+u4IPhz9hQiaXBXslXtxCHF2TQo0/SZagG0LX4mgEkNnryvXr0yPrqztQ1zxWXBfh3XppbxE5eewtNzl0QLmw7rqBaBiN5kgirdmXDaHIcmFsosRT8ZSB0f74lH60VhiNBjD3r+rCleLLOWepQaLSGSvUUi2s6d/XW8fOfbeGvrroSRFKgzXxtusn+8AJiEqZoMEc5kalx1Hsubws991PIAq7UZw8AuC4AogNUkSzgOYNra26RNbc2lrwDGEFIacfYO8DaNw/ffxHt769jl880JGCbLTNARTZHAzew9rTo+qBazi8vVmWXcmFvF0/OXpMZ0MqgjdiPBzBLAlMoJgCnTlCLWEsAI+Kxg4OZ452Adb27dw5+vvYO7x5s4KjroOUMR8Qlg8rA4DxImrXzEbozJymS6MDnfb8SNV51h/nvxgfe1dHB0/LEDMBtC+tcWf9Lx3b/TTwc/ezQ8nUryYYXMiwCWZEOZ/Fw4Qgiks6N2D5UBFQDzEechFhqzeHrlGm7MX8a1qVWphbQARg+YlotoFkoBTHUoKTRi006eBwk2NOzgcW8PDw428N7mfazRuNg5BA2Ytif4yN+p2D4OXhYYLXe1uRzFKNPy2Xhx9KmPWURElFdQ4IJkm6AL3KGXn8KT85fEJ8T2yZoFstev/atKvae8IhXaGb6xco2tbB4fs8fZY7y9cR9rh9ui7dEzxAN9bXsbXhDDPBkuc1iHeubMYbSl9UBBWRariG/G22N8XdrkzoTbOsrmtdxxtSeURvDKwKjlCHxaU7kI8jSl6jeoyzB8vjK1hBeWrglLoIdqkuEWHfqStRsDMD12qhS5eTBLd9CTzDbvLfA8xFGM2A+E3dEkK4X9hg1LayD7804mGT26zpnc+db6LWFiFKipI1Ibpc+JrWf4JOTYVtO510xc0xNfmztxHxYfWOFjqTqFp2cv4YnZVVyZXsJ8vYWaXy0BTPfLM1thmWWWZ8Z2UxTOU/oXj/H+4WN849F7uHO4iYO0IxKBSB/G7sFBt219XHY0ToAwddEKalidmMPV6WU8OX9RG0NGE6h4UekXsyen6yDR/2YAjNljKxkYyYLZbjLC9/bW8M3193D/eAtHuQEw6mA2KywaGNcyTxQLUY/q/en69FE1rL6CQfGPnZ3Oq9FeePq7H7cQkrSHtZCLM8efglP8curkn++7g0uFW0xS++KopcygqA3QnB6j8MNdlCI+bzxk+YFTxVxtCpdmVrA6sSCTgg+EhyOwrYpQXabwpdjW+JzKrKZpMSwMjBmUHnaTExFsH+xvYItZSO5kmaW+GlSPy/gjN/6H1D+aGjYrcgujMUYyExGXCFjW50mihtlVNrybEkC+OLmApcYMmmHFNOpTTUJLrQwOmr9pDaD1qylDaw+72G0fYeN4T8yYO50jSbmz179oGQzXTb9/KRIfO+na5fmaNEkaI5JsKNKGiGPK58BwwgF7y5O1sGuHeKSkpYrNNjDbZ49PMwkIsVKYjg16uoryZKNFiSFCQpZc+sdT11xpzuBKc1GeMdlXnYXPBrzY3dO66stTtU2Izf5V7V4HPPuRH2wvXY1iVPwQsbRvVgDTU6yM+ZTMgjqY2CVYCKNMlqZWGnMfs1vvoC1tmBg6kelJptWwWO0CbM5IZBjGrGHhYCjJCVcaM3KjvdpaxGpzFvP1SbSiuoroTiCMUg2m5vzIET3VE4ekJIwtbjJ0s4GYsB919vD23kOstfelfxmZo5SOmX5uWkJlMpw8pyYF/CFQd2PMVCZUD2vNY6ExjcloQk5LEr+lrEHj6DfZSBuaKTscjT03VK4XuvMfnu7inb2HWO/sydoaUHN1jQ9QPItqZOUp3VytgRMdBV7lYYDg5TwZfqmz1Xsdh+h+7ER8JQqFc/Pr/+y5wsXfyrzi80M3eaLwimm2VZFHQ8e2qe4X1sV+YDxNhv4wA2AMAFjMPV1pYXliQUpKZqMmJryqGAJD4xqWKnqzgCTPRwCTFso8AFW1JLaMboOtkDvY7h7g0dGWsC8x47EPlMTuY6Gi8f9Y6cQyCmuxUFgx5+KZLJ0AmLVZfqD+seyvJTYJT7qKikG3MS/Oc5o3G+wjzh5UJnRTdmTzqwqr0mbHnF8oRcwo5Igz6arZa4t4fzToSsvgRLQMcyAtRXZhtubgWzmY1kFBYGKIZywtgRvIpFYAo45hio5d7aN1mg1kvDieXDx8sTxPkQA05NRoSK+N7Eu8YPLcTfHw+CGvaS6C82JzCku1KSzFU5gN62h6PMGH16KmTw0flQmKebdscZ1Lj/fj9rGEkfyIghDNKkXjihpHpX0Ne81ZAHP0UBN5Wz2XgSDGLhvUwmgNWD/YxkG/jZ6bSQKI4ZMe1WZsoHIPWlguGUXWdUo7M44mhesA05WG+MAWay0JkZtBRQ4qYQipJT60UowBmHlWco8cPTHhZtJnrV30sdk7xHuHj7HRO8QptI+dtvZRw6uSXh0vmuLJwlzKoIUvehhtFQSx2foUpioTckQhSYA60SyA6XMc+enOqky8MlZ7cB6wlvTO8SY2aAhPO+gz6SG95djVgoTCAKoE8lIPuecifM/JvK8lSfq/J7dP3qrfuze4+TF04js3b950on/z2RcQOP/O0Mk+38fgauHkLd3gc6QUXUnJCTTlDm3EPxGXmV4PwNaFrXhSAEwWejQpTvzIYWM7PnylvGq5G/eZm5AlM45iD+g6WgJDIyvDRxpZWUbECSLHgY0DmG11YrKS1m9T8iGjcdq+oHpqEBmYWcACFGZimIZ3wmQMA+MEb4VN8X8xxU02xoZ90tVSQjfTVcEcGWdVNSvTlYUhkjnM0OeBFdlQzKW9PJWDZ6llGb1bDyY1JytLyE7d0fS4Jxfm4ubkZ6cEPTHHhBLmKDI67Y/6HWx3jsQwS2+SnKg51hBRxXz2iTJ1rqaFs4SPRqOWMeHhxIaB0FLSiuvSNpo1kAthEy2PnUu1dMgmRrQeyWZARWqSxAx9aLSR7B7to9vvyv1W4wqmJ1qYiGuo8ZAQ1lBKFRbDWbUGaNhsdCzhOoVoSrTabHcOsLa3pX3+kUp3CnuCt+1ZxwVKBknrkxhsXZ4U70i3U1JTJh5oi1EAm8I0AcxXQJUjjMtTum0R16jkSgCsnNMEjASnLKpmpnR/HRt9AthQzMoSzgshIHAYACMwSiJMsleih9HWMRnVJbM7V5/CXKOFJn2HNpIpdWQFQlsPYDfqcesrTbXsoSedKk538Lizj/0es6I9ATAamnmcm2xo3BAJ2E4Izw33Aqdyy3WCfzEc5H/kvPH4rbdrteRj1w/s5s2bblEUfvrzFz/tVKNfHWTDn2snncW0SOuc22IhzDSEFId2KSrogxNDpACYj6iIMFOdxqWZVVN2MyNGVmYhqedQfxGjRFkHNhLPWbJSOvF9R2rc9tITrLMn/s4jbNLvk3QMA9OGceMBpGo2JQqVoaW+yoarGubZY8+UgWgBt5WsZFc0pw1x4kpPfDDEmMSVqRWsNhewWJ2RHVo7LdjOB2RPqk/ZYh+9Z1u2pFciRb5iLqXWp/YK5U3aclvCHW3wa7xzepdiwyDrNfI0r1vPLLQ1kaq+9dI+DnsMvfdxf39TjZSpDRm0fYo8N4IkGxcaEFNbBhfX2Enn0utMi/XpSmd4M19n768VsR0sRBOYcFlpoQ790gJRdn8wx7GZnl58pjunB1jbWhcWxmGfqDewurCE+UYLEw63wEC7vXK2mPZNuiHYO9WiajJLVmbQMHpnew2Pj/dEa+JiHbDjAsHaRhBs3yPhIsdVAYzvnwgzI2D4mK9Mip53oTkrGdVJtsR21JZrxVXen3iwLLMT+ir5XXm2lEjYv/4gaePhyQ6+s30fawzZigEGtC2Yrh9SuiPH1+ldiWFV0+/w2SG28KQn/3JjVvrQrU7NY7o6IWVawggNA7Mtqi3zN3UIZ5Q6bo4cd7Zmv320gYfH23h8soPTYVsBjCcjCYCp0ZdjQ7oRePFRJWw88N3wa3ma/rPD7YPXD3utj19Dw5s3b/prlW4leHb5Z9zQ/3ung+7ndtt7cW/YlfSLMDC2PzHN7ri6bK2ZepT0wNIgD1BFBUsTC3jmwg3tRjG1LKnhUHZxA2DWHlCGWyZmN05sYRpuIa77x/09Md+9s34bD/c3sNs9RCftl6evjAqJTHZR571+GC3ABprCqAjAMudUzxu1Yh4HMO1WIN+TLhp63uVqcw4vrNzAE7OXcGFiQcIMskrVRkxDQ3NPkiksv2cMrVKmZE90UrGcKpCmQxRkbYZWAUyZneyuEj5pmcjo9brPWqOoutVznAzb2CDo7z/Gmxv35TSiw6HWPxbUwqQpohY98z6ZBeQJ4vwdZAZyRqUp4pawKXNlUTXcCmajSVyeWsKzq9elM+1ydRqTPDZNnOoWwPRaRfPXRJ+ANQ9jkaJydkm4fQvb+zuykcy2pvHs9RtyGtC830RDAFEFc3OKgv5d3t+YWsUikIilghoYs9R3dtfw6GRXvILUmxK/gBNqz3+5J9FeybjGDl9hFxXQFhJjtTaL5+Yu48bMqhiVecKSdqMwJ7CbuWU1Tbk6w7zkQGCxMkCSTJu9A9zaW8Ora+/ifR4FZ0p4EJhkhmHcqinrQSOMYjgh2KOfSQXKLywsp1mY7X2WJ+bQ9GqoUCcUOwXnvGarJQk2dozcaBFoa6rTYoC1zi7e2L6Dd3ce4O7OGva7h2UIWXryBLy4Zfs0s/anmjPHtaj+cpFk/2N2Onw1XK12/uDTHzMj66/9/u8Hw+5mDZcqX8gD/++f9tufXT/YxGnvVAVKJb0aK3OpGQDT8xBNrZwYWemnqWJ1ahkvXn1W+4HRyFptCYCRvtuGhvKzJYCNwkHG4cI0xEbRxsP2thpZH/A8w0dio5A2MOb4KL2+sdNoSrTS2TYeZnJy2ePX9KDZMQAzOpDaaUy7FQNgYqMoAlyaXMBPXnkezy5exeUWa/8mRgZdE8La1ji2y4KW9pjMlQEw0YbkAF/e69hx9SYsUBZmmJg5DKOstZO21QpiNkzWf2uCgH8OB6d4eKJtZ7619r4A2Z6EDH1pn2Jat6q/zxyKSxDTImULYBT5la0wS+cnjvT4Wq3P48bcRXzq0lOysCjgsybULihbx6PmU1sBIMRCTpnayY5xe/shXnv7Daxvb8rJ4wszc/iJZ56XnmKr0RRaHisq9XeP1QUZhmwAwGXrGIZqA6nQeOPhu9KhgkevbXX3RXMa8shw8dVpgwCZvebAYQVEV4ysZHyTTgWX6/P4sYXr0lKH9yZGVr8K6ozSaMBWutqTryVLbEqxjOGb4SR12vXOLt7cuY9/ce9NvEMj6+BYspAEMGnhLSHkiC9JgTlDcAr5KW07PhYqE3hiegVPL1zG8xeekJKtVsBj6uJyw5CEmPj9zIG+JRc0e7g5U+AEA9w/3cI3N27hOxvv49bGPey093XGmPeQTbf04vloVJrpQmth0Kw0Xwlz778Lh9WvRd7g9Hf/5sfMyPrSb/1W2Jxw6sPVyheK2PtPTvqnn320v4HT/qnBmJH4q4OlDfOUyWSSmSoGPOGYjuYqLkyv4MeuPofnVm+I5YCFsTw89ExDw7Je0IjeZfZE25DQEKhG1k28u3Ufr99/W4ysLEgVJ/4YgFmh/oMWCr348UylLbpVP5CKnyYEs/6v8qANDQWFgYkPzJdGfT915Tk8t3RN0uw0GEqxrwSMOhltnzzNVhkrxnj63WZNmUnU84BNPzDNX45CSAtgplZQwIVp+kyPtTOF2jbzqbZNDS8PeIjt6Rbe2XmA19bew236kLpHAmBuQHDWjcTqg2RZLBGyAMYyGzIW0f/oc8s9BEMHM8EErrWWxZzMxoWsRpiLJyT7yIWsFg5bKmM6fUoJEwHMwWHWw0ZyIJaYb779Bta2HssBrgszs/ip517Es8tXcakyixnfSA7qB5EY1Eb4AuSmvpObHL1zLMt6a+M23tm8g1tb97F+uoPjvCtF/1ngiGeQ1gqpWDDyt6ErAmDsBzbpxLhSn8ePL1zHc/Pa14x2oBoL9qXNsuqQ2iPEnlyuACYSghXyDYA97u4JgH31LgHsIbYGRzJvaWQVn24Zqmv3DW0kIEefqwaWuViIJ3FjegXPLF6WVt2Xp5ekoUDNizWpIFPGwKr5caUYNsGlDJ0MjAkxHujyjY1beEMA7C62T3c1suIMlMmqdhmmCfhfM55IF6cWBhOV5qt+7v5ePa18rVutHv3hv/IrfcsTftDPZ1MMP+hPf4/XWwbmXG1+3ov8//h02P3sxtG21xl2lLCUp03YYMUgPncQA2CkvsLA2FJ6chHPXXxKeuJfn7kgJ7yw9crZUiLbGG5cTFAwUwampURrnW28v7OGN9feEysFU+WdjNX0KhDbFjWl/mVDyBK8lCWeMbeWvqoRA1P3/WjXUnapICQ+sMLDhYl5cZ4/PX9ZXOg89IH3pQCmH/Y4M7kMk43TyEIfnWVSlu7bEFKjxJH+ZXUwmwQo3fwmGyz6n7GFqLPLsrACh6YR5K39dbz++LY0tiOAMYT0A4YrvBrT49348coTxW2NnwC8GmYJYGHiYi5iv6wL4k16evGqCPk887Ni+uPLcjE+QYY24neijcMBmG9kj6pH/T28v/MQ37n9Lh7vbmOYDDE3NY0ff/JZPWsgnsEsTZumrYwe9GLtHCNHv7I7ZiNzkRXu7q3hvZ37eHfzPtZPdsTn1CELc3kArmYlCXy8H2VfpuqClQW59jW7WJvFp2av4OnZi3KivNR28kxTc4q1bRBpZ5MYgm2QK49XT4ui0Xqrf4B39x7hlbV38d4BjaystBiIRUangjnEVjq86FiTgXFSi6k1czEbNnB1chE35i5IyC4MLGygagBMzbWl41pDdgNgZd8z6aXGIwoHWGvv4ts7d/H2zj3c3nqA3fY+ksyosOpkls670i6cemdUG8zWZ07rcf3VIHP/UaWTvXJ88DE0slID25kt4spzF3/Gr4T/YTfpf+6gd1jtp/1AGvGZ1LuGkvqQtCmdEYMlPGRn0lBsFPO1GVydu4BLrWUxf05HDYnpJQup0mxpJC2d8mN+LNXAcvGqbA+PsHa8LQ0Naf487OvJ3GcAbMx7VXaCsAA2JvNb/LZtW747hDSCuyKDcV+bY9UKT2wDzxhdjwefsv1KoC2VjDeH7MCgqszRssSgLMa1upwUEkuBtz3qS1PhopuNeELpAC/tsVKqZJrflIzCMj9lYSwmppHy/sm2hC88DOOgd4phNhTRXlz4cn3cgJQBGHQ1xcDK9qwBRJ6tafj3xMwKrk0t4XJrUbo3sBKBAj7ToiKz86R2AQjjLxIGVkhLaEoCDzrsILGFe9vr2D89RpqlaDWaeGLlEq60FnAhnhIGxiCSGVYL6bZ2wwJ/2TiHmtOwi+3OHtYON+XAEpbOHGUU8/tiXSBTk06qLpmmtiDUrJ1uE7JBZT4Wo0k82VoW0ODJ6yywjr1IzKblzDXdSxVybF2q/p33zIqVTtITHe7+8Tbe2LmPh+1dHGVdyQRrG23rP2T/O22xozYI9vbSfmA86o3GYIboNE1fm1vFYpOJo4Zc06g2cwzAxrrOqp9ZN2h64hi+bvaP8N7xY9w92pCxOuweCYBJ1YLpQsKGicxC+m6I2ItP60FtM0b0CrL0f8k3Dl9r4rj92x+3nvgvfelL3grWw6nrq59B6P8Hg2L4ueNBuzUs1IkvJ9eIBmb6Rkn8PgIwTgcKnbEToQr6VyaFhS3X2TdrCi2/ph067TQQtmNDGOPy1E1JQjsBMDkXso+DrI2Nzj4e7NHIeoDjYU8aAYqNQgv4lPlY26QJTUc2ClPb+AH2eUYDM+ApLzFmRcEwA0BkWMwKsTU2Fy9BeakyhQk/hp/puZBqLiTYm9OIVFo156zZTddabm2PDxW4lU1pLaM9AVozl8oKVeNT4V13AH0OGnLqUtTQVQGM9gKKxnRf3z7axOP2AY4GHQUwshDbBVUAzPjMlB5KVwWqg7RpaF9H7RLKbBzd9tcmF6R3/HJ9WrKw2kDRJHKkDY+efymitoQyWh/a5yEtUpy/g0dssneyj5N+F0mWSTeGldasnAp0IW5h1q9LtpPZNgmqGT6b3lg2BuD8syZVVokwccH+YGwzzflymLRF4Jc2O6bnv5qDTT95C2BkHATo1MVcUMfV5jwu0ipTp3m0LuGjVCHYNs/SoMO2YFbgkaykeUbs08Us8FHalvF/9/AxHncPcFqwJ71akfhaZcE8k4N92TRDrgcjaymVn0LOHZ2LmnJK+MXpRcxKZQC7RITyGjXQG9FiRCrH2jCpwZqyAwFsNznF/e6uMLHNkz0c9U+QUI4RAFNNVjruEsDYRsiJDuIiuhvm3stpkvxvJwdb3xk8inofOyPrzeL/Ze/NYi09ryux/Q9nPufO871VdWtksYqkBtqiLEsWO0/xQ5A4AQUkgY1O2giQQQqkAG6kX1R+yYuNbkB+yIMRt9FDEIRIgCCJHSNATNgaSNkUTYqkSBZrrrrzfOZ/jNfa+/vPKUqUGVKkqh1dirqsuuee8w/fv7+91157rWv+/p/OlJZPn/klrxL8p4M8/hJpFF7SVBUK3DBVby/GZJyUCGkUkFQOmYHVpEZjW8xDYpJ+sTQlUwE0CpQHpsROE0FkW2lkNaaMcn0IkfaTyJp1ZKt3KHcPQGQ9kk4WER9ji5w4nAtgbk8eBYmHy0bt1BRKpQbiY5bT6UMpA8NKPSsKlQeGtnbItvYptLXrswxgUxBqBLcoQylhzBvLwPSzFbuxnzwUQh3hFgHMdezc2TjahUUvDQSuA+wCmG0AIyKqBUV057KYRrYbgyO5cbItm31j+sMTEMoiFiitkjESqwtgqqqPNj/Y/vgYPDCgFOBhOl2blpXaFJn4zRDO5MZwL7hzKvND2zDDihDAkAlB/vl2b5fGuiDwtqM+5yKh9oByfK0+Lefqc+SWQdwPDHhmy3ywdABK9zklguJvgKsChAb3Csx8UBc2ugeyMziSY2jHoRuJPaUcKG5bqO3q1Yb2Gbp/5diT+bAh51uLcqoJRdZZmShDBcKJRhuk4LBIEoZFQrpP2e5rWRhoFMcp5iEP5e3jDd4HBLCIiCfwY2CLYwGMNnDGQ6TKhLLyW15Z5ist8u2gcDxXnyKAXwFHCxgY9zCXgSnuRVYij0fXOl5HjbIc4oYduTs4kPu9fdns7MvJsC1xjqwQ/EDDZFGuc3QMfLzyTi0v/zBMS9/2hun/WTs8erNbvjm89g8eMUlpZGDTh29WZj9z6ZeDaum3h1n0xeOkMx/nccONEmXcPZRs6YoL/S/VicKF4hS71GWuNiNnYP6KTKUC6eU6B6LV+EIb45zsNwzHBQ1NzBQoBXMcN3030VGiW3sbst05kHaKsgCS0i4D0+FlLW2NVEFA9eEvgxkMLHWzhcBENIAZbdzCDr6N9MHQYUMAm6tOUt/szATcuedkJqxLhRgZmnuO0uAoDy47HC18XecOaLO2tyVpRRVnhduornMZZAHQKbvdsCvOYVoHVZn0OVUPkO3cw/zb8SYNHg4jMK+j0Wyg4+FZic3uHLKJAJQBEPpNYjgTaZZq5H6tNWblbH1eVmvTamgSlHX8pMgenJmv6XApZGUYTERG+ttHD5iBYXidIn9pImUvYDl+qj4rV6ZW5Ay0sMoolcom3awBzI3f62VUArEpxEvswcyiLXfbu3L3ZEfuYHKjfyztPFI6RSUUD5wwjsyYAKY1HQIA+Ykvi6UJeWxqWc5OLnE4farSMlVZpdM45V6uUQtgoJ9wisxWIS5ILxvKYdKVO919eePgntzr7TOgIQOzJFflqfD8oAGWggnv5No9EodLqScTYZWbxanJeVmfX5OF+ow0vRonHlDWc07WKUDSuFczeq4Uc3kCx82VkNvRsdzsbLOkfXCyK0fDE+jHFuU16S4cW8PzHEIXbK8utbcrWek7YZr9b7Wj9PWNe91HLwNzIH7p0twXpR58rZf0v7DbPaj04n6IEpJmqnlMHg11phB8TONdpXF0FAIBrOk1ZWVyUR5fvSAX5s9QQwumHiXgZNQxUuRBJU6cI7bbWfUBp2qDl3IRbPT35NbBA7Z978FGC87ckNOBjpHtNAaJ/vQAZg8qY5WVTlh1I9VQy7z07o91q8DeVqWA1daCfOoUBA3XZX1yiTydOgO3ccHGxBIdpmSPt+l6Oake46i5oevxNkPhTO0C8Ni1cWWe5SG6Geij40orLFYMNUP7/p2DB/LK9k25ebzFji5pFLSi05aAPkxOnVTzG2QUCEppYvIquS8z9QkadlyeOyNPzZ+TM61FhQW88lg8VoVYh9AVgoWer4P5eU9uHG3K9++8Je/s3ZPt/pGcRH3KLyMDmy01WJ5+bvmiPD67JiuNOWmW64U3k4YIJT1bblsoTWBjHUos+8Njud3ekrehXgLeIIbkgT2Bm1AJaX6rmxWwJ9wshl66aTUgWFmbkU8tnJXHCeJDLmmajkQkC5ukNGdeMRVhemua1btOtyqygjSMriP4X3+1cZ3k0d0I1x+tDL3upN2xhlRBUApQqnK34cmBzFdbcnZqUS7Or8njy+dkbWJRJj2oxOJJ85U4zJE8/Xw3iO+gV/wlANDCbQAAIABJREFU1ge7kPmQDl9/s32TQ90QSDgYHEkKmzVwAwM0z0QiC6QY6K4Ftd5cZXq/FdReDPPgX8x25fvDanz86NEo/udvlms7UStbnX42r4T/TXvY+ZX7B1vSHnZECcvqIkMeGP3jXPakDxBvrg1zk0YxvSJPnb0iV1YuUIIZQ7IhbwwyHsUMdCkaF6wga2mWQdkUyVROp7vFrtUPb78lN7HwIaeTggemrkTsUr33n2IXGmVh+sjal2EYfCTGZI9d11EfkZE6hXMlWp9ekc9d+LQ8CTmd6VV2Vxuck3RSzrqzj76sGeDwMcvAXDZYGJ8WIch1QsffZDyAuatmA/UsT11/0th66N4O2nL7aFNe374l37//NlUR2AVjANP7SSaZBTAcFkdtKO9iYzxxwhIFOBT4UFdXL1BG6LOLl+RMa0kmfag0wIbeimViVIpfsph3nqGexwcX0uDgpX37XTXWBSxwEkPsJZdKEHIc6bHpFfnSmavy1NI5Ngmmqi27Z6PgpcauBtdZNg+paRRoAM7vdLepD/bS9dfk+s5dtV1DDghCK927DXJgAMPlUL+DZlaS9caCPL18UZ5cPk9OGs4b5XNIRVa8Vn9fhRrHMVwLILSLzeQI+GN/T17fvSPfufMGu5FwEQcBG7+sG4cpgDgnI4dFWgADZgzj5MfmVuXKsvHAJldk2mtRfJEzkbj/YNBrF0CH/A1TtXfntULpCl4cNrLv3/2RvLb5Lkm/+70jyeBOBHXjwCY9kBFy8iJEBhqvTS71J0vN71dS/w+n8slvl4bHh//sK9/ov6fA+cB/1Kv/M/769W99tdKU5oS/3HjWr1a+ftRv/8rt3fty0j8RP1RLcmcFrwWbdq8IIlOa2NcARkHDCgPYp89D0PCyXIYeWGO6ALp1jNJ12pzo3diCsBuAzhUCGHhgb23elB/ceJ26+HSUdgHMrWQjsvK4DMy0dqel06PKTUHxEbDvPAlVdcGRqS0Do6SLZmCQ01mfXZUvXPqsPLn2GKVOMHrSFGB/amyrph76u260w92w0aiS8cVMlQDnOZLfGQUw93oXnF0GUsD8rmtrrkJ8V43IVOy4efiA+k8v3nmTmRhKyl4+ZLlDK3k4EqEEQ0vS6bsB74PpBcqIOGV3seGX5fTMsnz23BMUcrw6e1bWavMUAAQ+RE4aA4rTdbMyfiwrPBp25O7JNgPqi7fflLdMoRTGJkjJUUK2pCyXppbkS+tX5bOrF0gknW1MGUHFccsUwtLbrrZpKCEhXogM7DDpyIPhgbyxeUO+88bL5A/uRG21XQuFUt0OLiiUUNigCaWRIIDNyy+vPEaJIMhBLU/OUxcLAUyzGWeYYgKQtnlwRZmNGiYO0EC4092R13Zuyl/eeE3exLoFkRWKrKbuwg4wqSxjm6zpI4aZJ0DfluvTcnnhlDy5ek4+s/64rE9pAIMTA6k7BAgtgNnMKA1Qxprf2OCQAYOJjwz4xTtvyKv335G3Nm/JXvdQ8hBUF3hFgmOYs4RELYrNaaY+Fa/PrvanqxPfL6X+Hza78p2ayMEjGcCmonIrOL/4Zb9W/sZJv/Mrd3bve8eDtiqxkkahZDd2XMbUHIibYF4QjkRYCHlZVqeW5Kmzj8uVtYtyaeGspuJsErudU2e/ila+tfMdwKmzgkKNrNsIYFu35JWbP5IbTpE1U0VW8sCsqNAwMEbcdj8Yk9spXs2RJcscikaABZ7xEpIYA0ak1NRjfWZZPnfhU/LE6kWO06AriYVWZgmpYDYX+phRayGr7DIScsWsUWECh44c6R59Lm4VwzIGm9YI2kNzHTHLeACWj5nl4gE9HnbkztGmvLV7R165f11uHMFLoM02Ps2GnAKndcMU8zJVA3CeEEejlPOr6LSCQPn0hSflieULcmFiVRYqUywfcd8xO4mjJCG42F4dqTdniYjB4Vv7G/LG9m15Gby0w03ZHyodBr8ETTUYy56bmJdnTiGAnJNLi6dkARsfsh9kd8XGYyV+oUCrGR8CGGg3O8kJpbq/+6MfyFtbtznAjL8HHwwYUTFP6bhXGIhnAAvJAyORFRnYyjlZnJiTcqABzLRurZQ0e0Btm2sEIoCu862Yg7zX25XXd2/Ld2++TklplPB9BDBnEG0UpBH2aVLg6GpnPh3foYrx+PwpOoU/deYSzZSx4mCcwtlJrmMH4puMzjhzxzYRZmD5kNJDf3XnR9TpBy0JGZgGMMVOcS9jKMtg9jeoyFR9cnhqeqk9VW295CfeH5V78r1oZurwkSOygolfWhw25i6u/5pfq3yjM+x+4cHRTtAednXAbRw3MfBYAWnbEZn2qvlry6vQkv0ijE7hTDSzTCkQ6KQDcLblZ7uZteALzSxNfHExIw87GagAu1QsfePeDWIa4BKBJoAAxhJIe0kjHMjNgxUBzMk7u8zIZRwu77Eyz4ZqSZ3guSkLHw8pHGsQwFZhPX/6Mbm0eIakVggaIvvC5BgJjdZx1BLZMfEV11N3aBMBNedxgLog5WKBqeOzKyvUNstZmdmRG3/JDb8bbcLAW8x4En9KU2kPu7LdPpD7xzty4wA0in05hKlEogGsGER2wb+wPfMkD1S2WKJUalCeCGsM3J9avywX50/Lan2OHUmcM75cBqbNBFMb0QvIbjKUEPa6Jxwqf2fvvry+c1fuQ/45HcqQXqMp8ZyWp87YVzH3N78qF+ZXSRvAg0R7MTd2Y+7UDqWEQCbll4jzRHKY9eTWwYa8cutH8u7efWY+6EZCBQPXF90/yg+xS4rbDB5bwEmLtdqsPDWPWcjT1LObaU5LCZ9PHpiGPlfM0v2bs6oGTji/TxgyJz3ZHB7K9YMN+Zv71+XWwaaaemADwfUF2O5Gidxys6QgReab+dL0yrLSmGYJeXnhtFxaVs8BJAgIX2wBYONxA04GhRTyULb14dpgfREDO9mRV+9dl3e278q9wy05GrQLR3YcEzrPmIxAdluv1KRZbXSnq63delj7XpDk/8o/8v5KmnLyyGFg1/78Wnj3Zq228vjKrwb12n/ZS4a/utc7bPTiQVmHf50/oZNscTpaRhMw70QA3dhJkXGdmV+VteklWW7NyWQZDoKWczmCnUnF0KLLHiQXiFwAOzYwFETM69v35MHJvhya+wx2U2aErqtZlCzOlUa1qIoUjXHKNCKc6QWpIBbATI+Mq7roTCs4XybRMeBMJ+YAgc+s4rwqeJBH3K2CPe+CGaVoXIdKOVHAKQCqwkEHHVXgJchEIMLHAWvrsGWUW7aBa3t8RgRMBXsp/ewMcalljwCWSD8ayvGgKweDE8oJQyerPexJlMaFbhTj+xhthJUDKALoQuL8o1TqGCguNeT05II8vnKWJhMzpZY0AoQcxR7dA+QyahVwNCyTASyVg15b7h7uyO3jHbl5siu7UUf6ECYEppokgpKp4WF4uSHr4DxNzsmpmQWZa0xKDVw7EFoLrE15Zm7IFddL7cxyNfDNh7LROZC3t+/QiRwKDFD2dRwsp0mHwMnbTEf1gMz3pcqUPD51Ss6Bwzi5KJO1CQkClZcZBTAtJV3woiGK2dQxYHsZs529WDuib23fLeSuEbDZCbVsR0d+rHMLDAzejFHKDXMiqMhyfUouoCs6vUhhQ5h+UPHWAhh14Qw2GXUdjZNmmC/2IpSQ3XxAgu9bW3eYCDhpduqmGSWJOmtxguckLwdhXglKhzW/fLvih9/NI/lf8uPhq71HcZjb0SjWP//pp6utxm8Os/iLx3F3NcrjCdRGqjZphDnyvszwgqWSzk0pW9uXSuRRPmeVSpJzMl/FRD90s0ayxVgCKhWj1AonCMOcAvwjGhKIdCSmoCF4Q2Bvb8MEFrIkICa+J4A5KJ9HSXxJv481rooiTDNHGwB3elNK7lAQnm41auCgFApISqNT1iTJcbUxJ0sQNCzVih3Zjfy4xM8SV9Wwxz8m845zQ/CC7DBKDbjp4L8hOgcsR5NUy8DgOeBKJZPoofs3xf50oBtIFjEPlvna1cIcI8xzQfiFa/Ugi5kJkTvlTpKqDApMczqA0IcvKbT2cREHiTSlLMvlCTkN+sT0CpsxdT9kyecCGJVPbfCa0uI2z6lnodr6J1GP0j5bgxPZTXrShrujDVjjoYWsdSkVaUkoCyUYW7RkvjFJfbBayZjwVmsRa3PyRyZtw1tm8kRoCxzEWDP71ON60N/nn4ee0oBCI526AJZCdQQwQSwyFzTlYmNJTjfnZbExK81yg8HLle1jvWmlo0AHD6U3giFwRRwDdewSOYbMT/9IbhxuEMAHkRSNKVdqglyKY84d8ZkXC/aEKN0DsvCXqnrtl+uTMldpceYUmymJtSYzRGZZAbRiUzJjTcIKOhkCdeO2DNj5vX0EQ+BDBnW3cbKbrxdGS/UszXK4rqSyGab5D4NUvpem6Z/lJydvN8vdR48HBleiU+calceeOPd0qV79raEkX2zH/ZVI4hYCGPXnWQIBMNQxIBXfU/0gYATAETD+UBmKEj5nIbs8T+G/RlgtsAKXBeFBxL5W4g5o9SiVEFKtxX1h9+gg6zGA3TpAADuUY4yHYDFauuMyMHU5GgUuPtTMeIrOu5U4TtpmDD9l1BgFMN5EBDDrnKJMhKnHQnlC1ltLNOsF0dEFsFE2U8AhDNjUnnJZjpOV8XIqiQIT2ewdcnfeG7TNLRuSnBbATN1A5df00VHNWg1gbmg8MfDYjVApDmc4G0wmEChoa6/XmG8P93O62WgXFiu3yMDYhfQkiEVmg7qcby3IenNeTjXnZQa6bkXGaS5MloM5dI7NDMOlXTILsB6crIO4JyfoGAJzoawMMtRcPOjyx6lUM08mIG0TVGWyWpdGuSpVF8DGKMZakuuHFFJDTvFVhKXkftomYfPdo03Z7h9yrAi2uI50yo66qc/ifMuxyHzYkkuNJVlvgokPyfCmScuMMneDu3TjwoZgphoMYHa9XQCD8ul1GNv2j7iWabxrWBmd1x2fglHNXYdcmgGmHiZktTEt63iGKhN0gaqBIQ9dPTZM4Eql1IdiHE9n5GwX1gCW+h6nEQ7SNpVYbyER6B+pQmyeyBDPnMOTA5VW8tIsSwZR7MXZVjX33ijl3nfTQfx/eb3uW49kAHM8sMkrK18sNav/VT8dfmG/d1TrpYOQ4ncAQG18RUeIxgTQAkgAh9wZqmkgtdinGNzF5TNybn5Nzkwty2SlpcJ/5m5DCWlj9Whyrmkv3hvCiSgthn4uJ+mAXSToxr+zfYdOzLvRMRcjaBTEwJxhg2ERGrj0AXYBTLtkllMDpDSJZHvODBQyJS57HQIYdmYEWgxsN/MyA9cTixfkwuwpmi5MVrDATWq4eGgtO7VSiu48dkxqNoph667ch87/4RaVIuDbdxT1iJGoYqqJDo6XwIapFW1VN/Zj2vWOtV8YNZkTUUH4ZaKl2S6cbNIEXga6CXHdMyignAk4VdHIQzLSP7N0Xh6bWWUmAN17BHN0wCzMmma9UQPcWJFleVoeifTTmKNMoE0gI8RcZA5/RGQ/pODow1vOROoYW/JLUi9VpFquSLkEZVBkQbYTOczJjEjGA5j6Xgp1xw7THmkDrzx4R24cqO9m3+SEXEXhAhiqh3oWyGp1Wp6aPiOPTa+xSTNXmyp8xnmdxvxCC1FDBlJ19oHvALBbVAkgYN883JRX778rd2A4QugDIovaoMKxgv3O0StrmgQJJKk8ma025ezMklycXZHLc2uyWp+hXhn7vm5DhKa/Kei6LjCrHAP1lVIBLFmIJT/o7jEbfANqHZ19aXsRgyrVgG3oHsoN2DBKuZ/7wzivSng8W6k/aPrl7/mR/E/hSfKDR7KEBI1iKpptNS5MPhvUyt/oRL1f2TrelZNhhyYKaLMiTeIuQzKrZkp4MiFBi5oc5q8IYODTrE3MyxNnLpJLcx7t8PqkZSNunzYwlG1w4/XYuEySYZ9ULAE3/UEXSgMP1FbtYEN2IM+b9dVV2B8N02ovXzMuxRaMUuEwAgYA1S6jv2LRBXUkfOviGLFTfRg1g0JKjwC2PrEsv3T6qlxZOi/rMysyU5/kw+76gq6V4NIDF7RdQIUmFkocZFy3Djc4ePzGxk1tTgzUrISGPPS8tEkD0tGsP6kDDNoIcSNQDpWndI8JIDqU3tmpWYmBb8x2QZMAk9wUJ9wEhFJJfBprTPk1uTizIl9YvypX58/I6caMzMCchduVZoQKnqu8Mz/SApjWIaPmCbT+u/FAekks/TwVBHJwsjQbt+YHu28eAyRoFeUwlFJQkiAsUTHWVUkOYytgDJeB2EQDghLwLmTq7x48kO/dfF3e3IZCxR7VfLGW8W9hf4cqQAIBSnumPidPL16QJxfOUXEDZWTNY/uJa0FPS++yGg5bPsZgpIoXQ6zbVEF8dB//+sab8u7eAzkYdun7mdA/0gKYk8pGZRmnnFZp+hVZac3I5eXT8vjiaSpjoLmBrQPjeCPc0hy8TFrJJQVFAPM9XudenjDjggUdhAxfhcN9e1fafixdD/LbquiBJhLeoxKU2H0uJTmUdgcrrenDqXL1RX8o/7zeiV+UZvPRA/H/4bVr1eFUNFlenvhyXvG/fjzofh6Chke9E0k8DHrmdBTGd9buhQYRuDhqeADFTnRyJvKqrE8vyafPX5araxfk4sI6DWDZpSPTWBnQmo0ZtcJlSK70ISgLGkVP7rV3KZHyg+uvy43du5SYBiCZBKbvVEzdu51wbLAb72d8VC66wpVmpOvnyhHtEKrWFEsfZySbY1cMaGx7dmpFnjn7lDy5+picXzhFswW66JgGFkeaLMI4yqlybRVkBl4FLjZcmq/v35M3t26xK4QOHXTO0F0FW5x4RIiOoB2PU0Ag3cSI1y4FcAWbkVqVqqLXVhnZNiPKERoEb30SRw+fjehYMw0XrO6XZa7UlMfnTsmvXXhKnlw8K2t1BDCMhKleJ7XDCvkWFVfUskpBfDfMhb9Fxw0jQ3AYQsnrMp9ROeY2C5XvxvXUES8A3iPfUB0dMljTMEw32qYnpNkupjjIezrYkO+++xppA9j8QOfAyBHAHUUcVZceem8NCFa2FuRzq5fls2uX5InVC7I6sSBVr8wupQmfFk0h16hg7WDEYDRioMeP7A++kADMX3rndTagCBNAjSL0mYExgGrqy0YRsNZmWJX5+oSszy7J1VUE0dNyaXpVlqqTJoZgo/4kb2vWHEMqm1r2RrI1p3AF7/U6QKX2jfvvyg83bsjrm7fkHuYg/VgG8NAs+aqtZxMqmKgBHolyfrpUj05PzHenK/WX/Cj9o7Adfbdf6x08/5V/9mgRWRHAwqlocrDc+LJUwv+6jQB2uOkd9dqeBrCMhFZt/6pdlXY9tBCkl1wsDGBQtoQc76fPXZarpxDAzshCY8oMPXRYWzmXVno5eSSuP8ugyAPz5HDYlbsnu/LWxi15+Z3XGMAOkrYFMPOzG5vpY6lmHTCjCf5YAHN8LabiNtirjjw6iqFKqW7kR4HaMgXmEMCW5Znzn5InQGSdP802P1yb8cAVktL2+S5Au8xBOUJjAWzvHomWr969LrfHApiH0gqidwhezpRWYX2lEjjCrQ6SusrRrqnxk1iauCEjbYxQt82ZoJK3pd4Gqo2gDz9pI5kvraDKwe0r86fkS+eekqsLZ2S5NkWLe7T4FfjX0SEGAVsPjuxpOa3LT5Qoa9eYZaUjvhSTBC74jbmLFxLJmukpRRgbj5nw2j1Ck2AULBUvhKEHyiOU6C/del1+eB/M83uy0zvi0DeCmP6jvwk/B3Rcz7Tm5enVx+TTaxflibWLsjKxQL4bFehJg7QJCMIMjv+lAQzvhkyGASzpyUb/QN7euiPfRwDbuid72KDgK1GCM7caFxNHznJmgLWgLDP1lqxOzcu5+RV5fHldzs+u0Gx3Gqqw5s2AppkBpQq52EgTRsJ0SkCPC/eGBio5JLe35LXb7zDbf2vnrmxgmsWLZQhT20pII2VuKsjMo0TCVBgwZ8q1aK05154s118K4uyPJ3rBd2u1+qNHZP3qt75a6Uhzwjs1/WtBtfLVbtz7le3OQdiOOj4CWObZrTZcSecg1cORJXecixdnpBoggKHd/uTpi/LYyrrOlNWn6KaCXcb5DLrCUbFlJQSas54aq/oepXPQvXp36668dvMtub1/n9ruzMCIy1k9VQC8BapVAPrEGixIqqGDZl90gXHKBAXo7UmKmwm2NDM2LclUYC6Q01NL8vTZJ+XxlQtyZmaVelEod1iWWWmhDG8FxxV01+CAY0BWCQxsr9/mfOf17bvy5gM1tj2EJRgyMAYuzRzZTTWjXDeoznd108Pu0tmD6DIvn5pfbhpAMy8dYjYajElrky1hUsnaGfbpygyJaAQs4C/PrD0mF2dWZa6qSqAAvMmV80cBTKcA3NjU6B64rFdvk4UZu2VcB8XtG/X33FwhGwtjrHKN1LqhUC+BozPa5SR6wGutRGsEEzy8D9p78uqDd7lRwBRmp3OgFnNYzyT06jFTiCD1SByFGitUhC8ur8siR4mqhAm0q+xokRaCCcuNMlENYBl5YJiFxOTIK++8KTe3H8hB/0QGKQTvQ5WucRhp5tEPc6LWlMWJWVmfX5b1uRVicMCSp2FXh6KdBFNsTOGYsbGObo1nssWIk+fJAN6qeZ+mv2/cVf7XncMtUmvQ6IiAtyKAoawFnkYaR0IDF1BlJku13kK5udcMqy/6sfyrStv/q570jh5BZ+5vlidOvGZ1de7zYa3824M8+sJx0pkcZMNqCj9B/APNIHRdXKSn35oZrCawJM9J9oRK/GpjVi4unZZzc6vkEMGuCkiCMyx1wUvz8VEA446SwxJLZ7M6aSS7vRO5v78t1zduy8bRjpzEeNCHkrCzVnDXRzfRMhSHO9FI1BqRyt/BjqvBS00otBnAFrif0xiV3CrjmOH1yDpAEVluzsvV1YtyYe60rLQWlQc2xtRQTSj3MGmHzNmtcdSEaX1OQBtqAJAIgjv31skBddTBE1Ks0fDGMZdvLU1HCrJOFughrr6bAMA9Ghu25+ZgwavIV3xVvh2QD6XuOLg/GKtBpoUAdn5yUZ4C/tWck8mS6lBp69BlYKrt7vhtmpWPfZlbkyJr9jNXqhYBzMB5R+O3hodSI0ZjMawODaRmoKJ+FfbO0f1VcqmWzSgj0fkE6//m/gO5CVJr95BKEQhg2sWGACPGwBTzQdZ5cWaNUtmQr5nBxutXONBNoWW6b43KZGb8dhxUUDEnbOj0H8RtuXewJW/dvSEPDnbkZKjGxWQSq4CYTrBgTK1UkalaUxYmZ9m9X50EjQOuSHWpAp5hqqurGE0Wh39qxeH2AZsKMHiHGZgFsAftXXln4zatCbd7ZrMHnTRwPOHvOh7A4hSfl9X8clrNw4OmlG5UM//FIMn+9/wk/uFcbdh+5AQNHZF18eLiU6VW5T9Iw/xXB0FyIQ3yGTyhTI/hhg3jVdOMB7DKMoIPqcngQhM/K8lcuUV3Y/jrQQRvAtpOtFVTZJo7+GjupFjxGsDASlcQe8DJ/qEc9E5k62hfjvroJA3JcQJgqoOrroBwILI+EA8FMHsNMgGUIJqBORKsos/EL0D4k4Q8MxwDDrHkqSZ+JQtI4jwzuUwe2EJ15AvJwOiCB87PgrLL4HTn1NIBzYkuzmnQkb3ekWy2DwWzguBsAZfBBlGUZkYLUfKWA5EtQI7rqI1dS5fUGOGrwKN0EkD9CMcfNggK41zRmieXDwHMRwnZkrXqlJyrzcp8qcVSCg8yp/sLF3IzpyjIlOwu2LEaG5jXeVyo0UWosQyMKcQo9LlGDAOYlUNFX4IlpGq7sSw3bXlkvkCIKvZClJHwZgRpFvSBu8fIPI4oBID7rE0SuKAjg/akFOcyEzbkbBN+l3OyUJ+WFicO4AsJaRlwHU3PzkpfBllQQswQWHHOXAZ5yiphv3fMTRdYMjYnNDPwD77Q8dOg6BGGgKnvVA38tymZqjaphwbaBIPmuIsS76g5c79nbEizVMU8yTeUWI6lR2PoO2iAUU9vQB4iKB1IAgohQ8PUyA3M/DjM/b6f5LflZPiS9OKXgjh5qdELb3vzu4NHTg8MktKdc41K7eLaE6Va8O+lpfyLw1J2OS/lc5hjRQkZJxHpE1oWuTLGBOHQhQSNAsPcaSgzpaasNGdkqTZNXW/YZJGA54JXQY+3MRuTJFGlS+2IqMMUZtwyulZDvbMfDxjgaGxBt2dz57EQqCCyBTAbSXJW7lrF6OhHQTJl4FEchx6DSV/24i4Z8hHAUQ+jJz5HXSCpDAmZtcYcVWZhLwbbeRjb4pEFDqZlo9rDqF+mYhwE9FlyAZ+B8WlK3lc7HpA+QVdux6diE0EZ7izcHbHL6B2K0Y7mLR3nyu0CBajt9mbjf2m5GPOzwEMDN6ubxdwk8EjhvgLtwQgLHmQ44qyUJ2Q1bBEW0F5zwABGYN0RaNlttElUK8mURcHH2675mAqsYW1F6jBWRjogXrMv57SoeM54AHN4vRJlNSjj/Zgtc22qbyRkdE68mPOQd9tbdMrGfC18IyFZDsyTGRg6nwmIrA0524De2azMVSakFcJtCRxHpZaow5SWwziGoolhzuMsw6wzi/GdXjLgXOogwSrWYK+YFRRZ9XOxXhEcq0GJfMlWuS71AMPaqvdFnpx5E+AujWlgFBs/s2rDfym7AONkrOe0L/vJCTv3m21QdeASkPDcHTeQ25qNBHKuGZLbuRcHqdfPo+xGejz4y7w7eDFL4le87cG95s3uo+fMjQysd7NWy09Nf9avBf9x5Kdf7PvRahqkE9h0QZ8APws3Dhd7xB3CzzSkYYFjlAgBDKzh09NLpFOA8InZOR2BMCqmCzJOmtfGfFSqSUtD9wADN8IuizEYNhBM1lp3GefoY505swHTJabibvh9hyMpkVOxLS1rtIiNsphW62g3o2kAjABqoVhs0JDXAOZTHfP89LJRfc6eAAAgAElEQVScai3IUmOGCxwBEbQCds5sTm+8LPbAJzMDU1dusFzN1fK9lyU6E2hPNGb7NFPSIK34kmVgWrMUM3nFOTjagsPhbEGzaLNuJRY+tPJhNgFJIpStaJJ0kV0bQx+y0dBuW6lPy5nJeTlVn5aVUksm/JoEmXbAnHOlUzwoUIBiukczqfHBdN1SXMvHRpgsvil2ODpOh0sZRD6qRxnAx3kkWoYRxjSCrnaZ9dORZw78VE68RLYg5He8oUJ+/QM5jHvm3q0yNFiXtSzg1MHliRU5hyyMUujougK7Vdlph9Q5vGLUhVXSqI40mW8Es8OUMt4IXLb/WAd/JGqguKwaFJf9kGU6nzErsRXT0okXl6W6DcJdOtfBcZ8PiOU46cju4Ejud/aYgVHcMe5xIgPVCxs4WF8A7iliaDBCWAbTHyo7qRfnD7xu8tfBIPlekKR/kR947/aieveRk5TGMPfcYrXhrVae8UrBPxpI9IWTpDM9lAhbkJJYMZeHYVgLYFCQTMkI12wM+zMDWF5i+n1h6RSxhNNTyzrDxaFnztCr+4qNg6A7pet3JPfMDAQPMB9EZcjrKJPrv1jXkF6IykrXXdGZzD4cwEyd3V6jAKwrWPAdOyVuNmYu39q9qyYY3RMZJhHlZjA6A1u45fqMPLGExsQqB7unKmAPqbIGM7DxzJJN1VwQwDRgOkKrp+WLsahBInTha1xhlMHa8dlGaLdjcum1sGyyGA8aMcaM74rS1YHMHrlIkCe6ebAhN3buy1bnSLooJ/CAZULsa605S//LSwurZIEvlVrkJnlGTOOD6q65IxEXHUMNJjqWrv89kozRTLQYeh+BNwX9wc0FKq1ZNxdHR3Homr7n+N0zXXq8nsxOG5z3MzphI4DBzOKdw/vy7tEDuX60paM9ZvaBX0HWBuLuWm1aPjVzRi5Prci5CRWshEABAhg9G93nWjrIgEGjYn34kYkqOcNRSUZd8fHphFHrSa3otJev64dS0bZCue65oWtprpm3bfI4T6u8GevMewAZ1nHUke3evtw73pYb+/fZCDuCLhoyfYyU4XgNhyMnkLxAOLUHEoI4jH8gqZMH+7U0uF7OghfDKPk/0n7/h6W5mUdP0NDRKGS++atxKfvPu0n/8zvdg2on6YYZaBQ8YV1M6kWnMkSQnkWAobMwCJBSkjrldBbkKoisK2epyoq6HlkMdjq6qRRWFNoi1xsxAnldANMHeGROO8JSdDPmMPOYJDOOTc1zNYBxh7Qsze3oI2HiAi2SdtSVjc6eXN+7J6/cQ8v9vmyf7Esv6jOAYdypmvnsrv4yhRrP0UV6tj5BZQClUdjnWrByjt9UK7BSoADcTXyOskHOYcgeVvK4CvUKN4zuAoL7FKxYmyjg64tPf2hOip9HjEY4W7rTP5G3wT/bvCmv3n5H7h3uMoAhA8ODA136C3Mr5B89sQbz3kVZwPA2wHtCNwiGGGHRUgafSoURw2LoZYCSzoiRyrMyvpNlvcXwu9FfXCPHBTywbFz30t1vZLacRzTip8MD9YhGZiikxST2ToHIMEjJOIepxtu7dyjn8yqUfTv70pGIWBiuP7At8sAac/LLi+dVlXXhDLXo6wDx81CDo7vOeuJK5KV9nEIEeh003yf++dC6NqyWNBINbK65oZu6XkQ43JOZXzQIdNgb+CleD2UyBB1IWvM6cThcWfcAIoC9oVlxa+8+JXPe2LghD453FPszUxGW5DaixmCJBjXmMG1SJuBoYAAp8cFCY/qoVaq/5MXpv2wO0hflUaRR/MN/fq1ajkrTST39UlKW/6I97D2z2dkpnQw7QZLH5Llo99FSdO3Ga+JOH0ANTCgTIWi4NrMkT527LFdOXZDHFpXICh6LAy1V2dLAXgs2xZ5qJYGWipri65dTAdAbqVkZMKXC+IfB1VncO4yGPy9eY53HAjPWRYWJA+xWb+/ckZfvviPv7NyTzeNd6UR9drtcAANB95kLMOy9KOdAZG0YPaQ4IkvFLUTreVrpw8xAAxLLpAKsH+UUugMr4dbRMlxkdK0Kl32QruE6oG5F8jLZDmP8KN2ZdaRkq3dEk1Xwov7m5lty92CHnV7IqOC6LTWn5erKWbm6elaunjrPgA2temiwuwcYw8fUp7fYWmjyWzDmGFieUPsKpTlKFmJURiQu1MyKrHuUjasruB4/76WH7DdkaVUOyhRbxMPFleBGEmw+lEPv9Koz4bBQJPJT6XgxZyHBygeJ86+h7Hu4LSf5QAes85TYVlNKcrY5L59bviCfXj4vV5fPyWprnh6MgEfMfXgMjEMA04CtGJ2J0xXBa9Qk0vVqm1DBgxsFMG4/ritrx69ZFSg95spUjN4h08yo38YgGPjM6NFAgO/kYdKW+1jLD27RQPitzduy1dmTAcxN8CobT3OUGz5NCGAwFmGAxrA4NO5CjMrFKxNz/Val8X0/yf6HehJ+OyyX9h85QUMGsKPStLca/mpa8v6zbtL9/Fb3oNaOuiECGFUSoAlGHo6aDuCGsS5XzWkuHNANanlJVqYW5Mlzl+Xx1fM0tp2FLInDisZcXoiljVCOkWKFlYS87dadGk+72bZnhuWImBrkyNkyro4rQzC2oZunHj+B/Icyh0yOBx1qZ2G05zXY0+/Dwm2fAQzrEmViNQs4//jZ9StyZfU85zznLIAVo0QkbGqu57JMZigcDlftck3d9V8NrLq0HWeMeFkRwEYXR7GwIpYXDzDuRfGDYuBzFMjY0TRfRhfAfrR1W35076Y8ONyTDhojacoxnpWJWfn0qYtyZfWsXFg+LYutaakZJsMOMkFkK+/scLQPrQ8bsT3J+Z4Hg2M5iboMZACVEbDVP2F0HzjLbBsgcxeWM3qdcN3AHYRxSKMMbaq61Eo1GE0QxtBsSCcTmJk4PTITqixKKi+ht8ImmPE7d+X7HO3ZoBJImx1tbUy1/LKcac7JZxfPcfLgscXTstick5oJGhrYNuqWWgdcVcaKKthmfkcb5ajJ4oQGRkRe+zXN1Ex/zik3cgnYMLY+A7puYSCDIXIQk5nrgQJB45RcjuOubPX3mX396N4NOtnD5Bd/Tw8JijJoF5RmJHiGqIGv11G797pJsKETVvtz1cnDRlh9KUjyfxmeeC9G5fjwkeOBffVb36qIdCZktfa5rO7/Vj+PnjmITmb62aCeeKmf4ynBBmMpOiWkLYCpE7PH1BcPATqRULJ8bO0cx23WJ5dlutKS0AIYuytjyMboqRyB6+7Gsh9nD61mXIaqFHOO+DtHFVXOlQYwCxou+xrVd9y9GMAMwcd7QgBwo70nt462qF8O3SqAnpjfQ0eL7XnywGbl6vJ5ubRwpiCyIjtjaWydt5Frk1OPUERDeVi6Uzs5K1fm4nsxE2hDyg9FdvcHN9zt/vwQl2psJ3CZmL0eWSiGjHcGJzSYgNDfu1v3ZefkQHrxkARGbD7LrRl5alXVUE/NLMpUXV15VDBJ77PLvDRr0G1CHzYLlJLJcdSV7c4+RfzQ8UQWppmkC15OMQF0gtGcIxs4GHcyFQ+MacG6bbLalOnmpLQqDal6IJYqL4sbgwUs53Xp4jzRN8z5gZWfD2U/7vD+vnrvXXpH7kKpNR5w3AZ3qOGVZLU+LU/OnpJLszbMjQ0KAQwZmO2gXI62Jgm5FTQe2xhd6WjXZsS11gAGIlLRACnmgHXNjq6p7k/YoFPb6EjeBQZtNBJEHNUfg2Ahuo5q5rLR3ZU7h5tyY+suqwjIW4M2kZd0ttYp/WphoNdbk1ndoDislftJkMiwIuHRhF/drHrh94NI/tfgJH61Mtxv/8HX/gATcR/qy+3BH+qX3++XoEYhclivn518IqxX/93ITz/f94dnEz+bIwUmhCAAUhkdNeCGauA9Mw0scrgJg0cEvlS1xTJypTVHEUCAwygvAZY6YUMXdsbWw0MZmJ7oKD9zrXr2eIoW+9gYjAH4roQsyswxYiQxBye4Z6UW3gsgPtQKIL9yo71DH0V2qrJIDRhQziQisyW4xKzImYllWTMiq3PSdmAzZyvHEiW3MIvztB+62KMyNzbQbMTaYtGPXxx7MjUTsyxN69HxyzR2i/V1HP+yAAYxyPvDA3Za7+5vyX4XxqYpA4Ya94LIuSKnJucoJlgvVx3KZJpY2odz3VtiNcWmAvMIBItIDgEit/fp0wiqCPTIIArgGi0OBRpfj4VgoYHxKAcxvNwIKzJTa8ni5JxM1Sak4dXoi8iGUK5KrTrJNAoAmgKPVD3giXgMl3dIWx9vy4PuPvFABjAel7BJQ2Pb5gIzMazdyWpLyjCRRdnqbNXsnlihXjDhXYakQocuXjuPAw16TrPM4ETL0/Waun/c7zqIhFxHexa0B6x2cghEqI16XswZy046pOrEXv9IdntH9FBlBozS0QdxV5WVce8wyB8NwesENOTrJsJKyidfNkvybtKLdyXKHtRT/2Y5lVfSKPvz0kb33YVdb3Dt2iPqCzn5+OnLQaX660kp/0IUJleykiyBv0ifS6o0ZDR7AB6gGlVKTGUXruCC+TJVbsjSxBw1zdHJmQhrZOID8KYZgWUs47jXeHU0il1jBaaJKroApgvovQEMTGmnnanPtRJa9b91F8OXy+WUsoEyZz9us1t1q7sn25AhTgfEcgh2QpUizmUqbMqZ5pKcQpu9Pi8TpboRC7QVPiI4WPfJGBA6Fzla+QUW5nDhIpsx3s9YTaJYyCiYj8P5zHxt5y6iZnHJLIBZIwPKBEf5QDbjY8qp3N3flqN+mzOKwJgmSlW6LFF/qj4pE+UalQkUvXJn9rB0kMOhHHESw+hHaVd2B8d0fsaA+kmCAEbRbC2VHeHX8ZYy5/Du+E7mOJ2YOkNQoZrJ6uyizGMzDJpq7oqt0LlTF0nRqFepgLpeA3w6AutB0uWID/TlNkAjgVcmcCEGcF9mQWStz1L9YRE0mXKDBq8QEDQCkK4fp89fNJBGne2RtLiDAka7Ga4TSk56N9p60OJgLIAVOIEJQpowpG4UyLkSGrJgiBuBC36TUC4Gh/EYemtRTzpJnw5UvOpBrnpfCmKS9wg38OEQmTegoYAy1z48PsWXhFpxWScbZNv5ILld6mdvBlHyAy/LvuvfKN2ZPTiIr1279mMslw+aUX0sGdi1a9f8/ZmZUukzjcu5H/w7Wcn7YlzKn8zCfDEPcwwTeRBoRBlEFyLLunjZOQCs7V9K6mQ+M7DV6QUqssK5ZzKEDQECmGZgZNQYAO2SjIeyjvdkX1p7WfloD8IIG9MlUJBTXQlpwUEzt3HVSr2RyuDHd0+NYOMTcoRuHquT9VHSYwBD5EFQhFbTbHlCzk+tyenWkqxaAAusiHV8HpaI7m6yDrCRImJALlsa4Sbj2RoziRHtqwi+LgDra/X/XVXsHiyH3WvUHnsTK+3oMZD25R4ysOMdub2zIYfdNjOYRqUmS5MzstaalXWo6FZUNhrido4yYUQQZj36pcw1/pfx7U4wA9jfZ0f3/tGu7IF7lAzZ/Up8FQGgD6fNaZLvlkAXXwfV8fclMxXJ4qRwRUKz5Mz8iqxMzMt8aUomA/WkpDY8T3W0/Y3+0+VI+tijVDxO++SEQeHk5t6G7HSOqACCV9b8EkeJLkwsymnQR1qzDGDAeXUkzAVvl/26stkC5fiw+XvuY7EczLvRJc3uCDVhNBzXXqx0FS05lSALq8FYBmg+IGBFPTkYtqlSfDDscBQN6xhrVrcLzboULjSTGCj8miQQsjDIYlEdBlnYWAADfa2UhR0/ltteJ/prrzd8yU+Dbx8lJ7evvuklj1wAy/Pc+90XXgg2h29fDUrebwy97Ms9L76a+uk8ZiHBfo/IxFcGMefs7B/cWD7gkOEAiJ8FMteckrOLp2joQYdjauIrVoQARj2ph9We9aEvOkujB1WfVr3VLoSNAG0bq7CX6EJzbGnrVNpu5+garrtXDEp7RvAcHsnd9jaNJ+6d7HFRDOCaw1k5jyUkyKtXli7I+ZlTstZYoNZ/aNgEA+j4rKI7H6dca6YL49jWQwvYBaUxGgj33DGdK80iR9dmnFbiHuSiAeB2hLEAthd15GZ7S27ub8iNjXtycHLMwDHdbMm55TU5O7sk6xPzJCLXLfMgZmPhSktwxfSsR6zNCHoPZiwZbx09kNuHm3Jnf5NlDEobZDkp9NvG+H7qDwuCdKIdNWA7vi+lUOnOaRwTUwW5dqE5JevzK9RgQ/mOKQjYugHkLxzRXbVW0G5GOToZ+8DmEMDiI7l1uMkmxv3DHZrrYl3XwzJH3zDAfg5l9PQSsTfbro2vZVRei9xuVtOFcmb4Y6KODtNyO47SIawqKO6kwxTc1qTdamTGGFQHRy+mRHgqvbQvJ3FbDocnzG4RvDY7BxxLw3Vmx5ewgZbPrB7YHMV7qv2ao/WwpMVnoGakI3tJ8twXWDH4qZ9V/Upcyfw75X76YhjLt/3M+4u29G49kgEM/dPnnn/eb5QePJn78h+2o/6X9/vti/1sMBOzCzlyzXHlDGINFhr1m1C2JQhgUC8NZXlqXq6evySXVs7J+RntQio8qOJxDvR2WUSBiYwFsPFsw6LbeDO6yFgN+TBODebGRhmQPniORmFZj30GQWem9BlHLOB+BNG31++/q7tz+1BBfGRgGDUBD2x6WX750qfkyvJFWlzNVFoju7gxXs+I56YPKR9853o01kp0GYwrb3FShSS0myBwAczx5UYVic0YjsiejhTpgpxr3VOZU3IO8r65d0fe3rglb9+9KXuHB3xY5qdm5InzF+XSyhk5N71Eu7gagfJRBuYeUg0vowCGY0dZhGEZtOvf3LrB9v2NrXvEwTDYDGwMAoZ8sJwgoHGm0AF1GRiy+1KInq9QGx7ZAigcwOPOzC7LpaV1OqOfnlySlodZQYeoanOB9hrGs7LtywguOq+IDHFjeCDXd+6oSsTWfTomIYgC71ubmpcnV8/L4xDiXDwts81pkyBQFr4Sca0R4eAJW2NuQWpH0ThgY5myYlrgLeqImMuhx4regsOP4xlC/DGJpRdH0ksibqawOdxp71FVA5vDtv17HPfVJwJBy0xDELDYo+eorxvmt0YZyniMtpH3SzKGMgoyX6AnEOZBjtmZZlC5N+3VX5zwa38hfv7/lNuzN1Y2N9NHLgPD1bx27Zr39hMTj3tp+u+fRL0v7/ePn+hEvYV+1PcQxAqlUBvzwaJjWxcyOZaBhalHEH95Zl6euHBZLp+6IOfn14lhAPnXWbWRgmkRwGxRj7d6XAAboWCWr/AvxssohyLow6/NBV1OvEFFEBu9kyuA3NwaujeY2Idm1Ov33pVbOw9kGx26SAMYHloGsNkV+dzlT9PvUicMYMdqmv4WqJRAoaoR/BzjQLkCpGDkP5RL6dG66+GOT7tcjoJk5+wAYnsErAdcqD0oWjW6enxwjN6w3TmUH23fJkfo+p2bsn+kAWxhZk6eunRZLq2uy5mpBZmtQT1EsR9XQjp2OdQT2HEtfDjBxcMgfCobx7vy+v135O2Nm3Jz665sYxPIIg6wU+OMAUxzYW2yqAGJk2rGQxUCjwFBOlV+FrIsOHRDJ+ux5XV5+vxVWZ9ZLQKYm+4gHGAop64Uxz3Teg6ZTzvpy/bwUN7dviuvvP263Ni8J7udY4mTmFLK+AwQeB8DAXt5XeZbMxzldn1zVdgtmHi8yg+X96Ow5Bod4wx8El8LHydHR7HZV2RdWSpxFnMCpDscSCca0E0K3zHDetxvy97Jvux3j9jh3e+3ZX/QoTUfRAkBcKkQJLre6l/BT3HE6Ic0zEyBuCAaKljqxT7w6nzSr6etsHprrtT6i9mw8ZeZn3/77O30zje/+c3Uwwd8yK+PBQNzm/p/9K9//3Qm6a8NsvjLA0me7Qx7Z486h14/HuAplgx8PoCCgBJTDPFgNhLz+gFLSAQyKLPOT0zLxTNn5ezKGTmzsCqTtRblQNjNs+XgdipNsx9eFA6AdYXj6FrZLBx/MMq9CjzIxjLosjO+QzqHIgNMHQbGAAYbrKhHH8W7B9tyffOu3D/YkYPOsQziIctlmo+AZjA5J1fXL8mFpTPE+KarTalAD4wr2QQHWfKOAhiltwv6hC3ncRmUMRUGdy1caam6aBrESJZ0elhFq348/3T/PWrzF+1+G3xH1xHB+fbWfbm7cV+O2sc8tvnpGbl8/qKsL65QfBIAPkfGPPS8zOzEPBBJU3HlMYlcyv8CUXL7eF/eun9TbsJ3cH+LKiK00sADZdQto8VpfumyYXfCpiSr5Epk7JiCCGmeMteY4PTDE6cvydrUIsebqr5ywhC0OXJj3CkXHpVirkQxfD701tCpu7e/KW/eekfu7m7KQa9DtVg0MgB9XFg4JWcX1uT0/IrMgICNz8C2SPklF8BGK7OQ/LEncwTKu7E3DWrFPS24+kp6BgaFmds4TejJ2I+H0hsOpD3oycmgK8f9nrSHfXbK+1Ff+lFP+slAellMCXIEL+B7qq9vQ/PEXu0THdZrskcgvXKCBcRVaKEBc8T1i2Gs4kk5DaUh5WS61Oi3vOqbk175TyayyndKlcrrf/jb/2TnowQvPhofMvB9oF977o/+u3nP9x/PQvl8Gsq/3Yt6V046x41BGpW9ku/n5dyLoa3mp16agaGCjEo7iyjdEMSCRGSi3pS1xWVZml2UhelZmmTmcJ5BgCOvaGT6WpAbHXhpmBfLn2LCfuyHNppTyFK79xpLyvl8WZB4eIEVS1t7OniwfdAohnLY78jOySGD1177iAsIjQvKzHgegzMUM0/PrcjKzLzMt6ZlooJhXzWmwILRLIDRim19PKAokfBjtqoZWF0fUQOd4iNWSDgSa8GrwoahAYyvYQDDRuC0zNySGOVuIxDbVByNC4Zz7Qx6snWwJ9sHe7Kzvyu9fo/w4tTEpJxZOyWL0+q0BGUElHNYbhls1ixgoRsLHpL5qSgp1wIYgOP97rHc3dmQjcNd2escSifuc4PAJACNe7npW+7lCL9GQHVJOIsrbk5uxlTVShFUl1ozcg6Gt40pEmwRdOiaDWwJgPRDAUwxVY/eDdDg98hExwO/0z5gEAcPDqTbKEWY9mWi2pCViTnyGBcnZ6VVa5JzxqyTAUyvvRuAcx1uh2u5+zgexMYf2vFNleNWZoGH4BUnWjYOoqH0oiFJ1B1mYX1y9WBKTKczUFIohaNqLcAeuT5sUqZQsHABzPxCKeSDDVHFZYmr4f5iugEZbzbMxI/yrBwHcS0L2i2pbtez8NVmHvzpxND/QVSu3P/XX7t28oECyU950ccawH7zX/xeYzCUhbycX83D7N/KJP10lCWnxc9n/GoQYq41LmVBitH8QPFB3Fxwr6hZBIZ+mjMdnwTxsNaQarnKbhYt8ciw1hKEhq/GyXqY92S7WyFW6HhVVhgVG4uVapYROI6nBgkHlFogs2FXSjLzxrlZM5WRxpKAcw4Wy1G/I90IixrtdW1auPk9dKpalToDF75X8QCBUjI+f2kaXlzcWSZJYr6JoaoJYFSGJZQFCI1hpu9kPDB3fCQyUuBQ50FxZgEzWeM+afQrik89b5sddVmbdkcI6kZJLN3BQDr9rnR6HYnpwixSr9ZkdnqG3UjcR91gbGKAAYwTxCoNlKKThW6i7vhUW6YEeCY9MPB7Jyx7wP1iucSfA4iGL6WNUo1NLLAp5LI8JkwguSrixM0D5bsfSJWZWFWmK01qx3PjRPZrRGp21Fwh7q7pmEsPIB6dF0wYWPc7xwxesO8jwQPS4b5me61SXZrlOl3BVYkC0yemKmLi+LrBamnqrjsuU8FHG8s19HB0Q2GwNUdzSgGlqWVg+p3ZGP5F44xjWaoWQnEDszbkJoXjNlFKakwie6XgIu6R2avhGC2AAaeE/hcCH6XTrXTkvU498SMEMBkG/awdDLJ7Xi/5YTBIf1DOyy81hqWbU5WZ4z/42tc+NIHVxbSPNYA9++fXwombtVopyE8HYfAZL/SeDEveZT8MTvkVfyorSz0ppaWMhjF+6PteEKaeF6DhkSs3H0BECFmQcsVDdFfqwIjBrbrdji5g/Jnx7uPYA8dFYpohmlE5SWrdpXV20FRPXXpaLKiHOWCkYTCAWRlquxbVKG2OL8pSqmZiEankrwZcZGBUz2RWgAcHDxVkVoSmrMTenGqGlWvFIoV9GZ7zEEKAHlnvzDLc6IsNNRsRNvfY12YgYiKCRariHZq5MAMzjTFNjUajKQx0KkdWBPEiyTPyIx50ZIWQeVEc05OwFEqtWmUwQClBRyZ+pCqvajGkAUyYraA5q0FXsxAFpjkHicCFAWfDZJihIVNIYzXWtTlKltbIbC0zxRs5VQTM5OlGp9k6G0XUKwM+E1Bgshj0tgCLjcEB0jh4dDRVDURxIHY9+dCrjFE/GRKbgyIpGfI0PFGMVoOjep0S8nDjaQTDEQqMR+hYMZYhj+KUZb8WxIoAZi9QRpeOnTHwuu+8R0p7KMyZzRBZM3s3S6sZlzL79R6QUI01CvUTslHNXsbX9Y0VHXuSo5zPCOT59Obxkzzz0zwLYy/1IzmWfrIh3ejt6GjwcnY8eL2SBder7dJu94034ueff15Zvx/h62MNYOhGPvvC7wbzNyYm/HK82KjV12v1yuOenz+Wl3IotC6klawiZa8SlMNK6HklP/P8IBdS4eC2CYk4z/f9ICxxX0ArWMdr9NBHqhP2kDin7+KiOA6To03oDzTxUvULR+B8KIAxKhjfy2VvD2mq6/vwIXQgsj3so3a4sZssoDqqBxVcjf+mdlpMr9SiDdgBqTQ6zEt1CfJ90OHJJLahWx8BzLAanIy+n5lEjEaJ6PilGWkeZp7nq6+jDn/zQURwseCqr9MAVnRbi6AyAhy0EzXqjLkrWiCxZgLC9n1is4g0BXFkZVt2rs5jgNDjodoElUbtoR6zg+NqgNs3glsSa0YbaEn6UABDBmZjQWr64gLYKMt2ctGQdLIeM84AACAASURBVOYEAK4Dj0MNXhnAMClia4yZHZaSldwahzXAI1skUwoPc6jKGhhoR1XL0MidQzerMkpIqxqQvScZArFy2pTOY+W/q9htPEg3HPe46ncHMfBKFQMUehds+T4sVGyZZCEYaTNw3DSoGQf8TEtBZKPAJ8EE8NM8h7s2LjjyitT38iTPssSXNPZhB4r/5XE+zJJ8GMdhLMNyHg7CRB5kg+SHeSd+I+733hzuRfeiID+SF97sP//885rgfsSvjzeA2cE5hdZwcno5LFeuRF7yqSiPfin24jODIKqnQVb1Ar9MoYYMkcsLAj9g8MryLMjxNPsBq0QEMHYCnaTm2AUo8K8iA3NQp/vu2F925VgeaR/oxzIw27mYXo9N2IxP2vBHNqOm0cyJnxhITkVK3d2ZoOEEnKKqBRtnyEDuEgJYkloAw4OEh0Pt3lzqjnKA2VyBgekyoHpr4bhtHdScu2HCoXNU51iLJr3jAphaoo2NEtmqclytgmc0nhXwVNWSjLONPE/rQhkfiBkBiY2mbsoZxZFipAPfVSEEIiSGZeE54Tkio0KmCWxBiRbEZdiu1/fGl/7ZdWfRNbMZS1M40ezPsa9GkwaqeqGlEa67C4BgkRcBjKC4bpJ4XxwishEVlNQkVq3z8F1Vfx2oraU9LlQgeeZxyBmcNwQwClWyk6ecyMKZq6gMRw2UUdiyjc7Kerw1My2nsmL3RyWCRhm56yrr1jQKgQyXuGfo5pqKMDE0U69wAazCAIZDzZiQZ4HnY7o0wV3yJE28DH7GaZ5kcN5OSlEOvlev6ZePSl74jh/l3/H66Wt5kN3s38n3Pyrz/r3x7hMJYI7Ymp/cXEhz78pQ4l+Ks+gfdJP+Y0dxu9WN+9U4j/wsy3wvzT3f871SGFLWLUpjjxZanu9l0IF3Xovkpyh5bpRsjR5G1+4t8i3b4UahzJVGo9uKsk7Te13cDvti0BoLYsQeHP2g2CmNSMkUXo9JmeBY+Lbz0/be9LwMN6AChrW81fzWZFOoeQ85KjWM8IrSBIxny0CLMRp7RN3nGPblZ3muBlC4kqQiIhHQDpPbAAq6hl0pzdZULMEwmZ/Y2jfJZeSBPD+zVWMyadLMhTabo4GgEokVC3TYospcI4DZULozC7HysASsD3gLM65MNwQLZNodtmM1aICZKzWpdGpBpyosO7WbSP9QGOESq1JXeOph4TyQ2SLLs/tIXibKKWrdawZWYK1u6Viprcq/VhBqOideAGqyJwlLadCEFL8Fc53j00YSVRzTBVvdRQya0rU09v/aVdfhaScpbTV64TCkv2sbZzFLqefiMjQNuIZxcrQvLwIYngMoVZSQOSq+rFE7UPmjNMvzzDNSDxLAVLJqHuQTpWrW8ivtZljdqvrhq5J5/3eY+a+Eae9B9frw+Nq1a+OP4EfMvz7mLuT40SGI/bf/438/VaqU1wfJ8MlI0i90os6V/f7R0kncnRrEg2qSJiVBEPM8PwhCVjcAiukUgxrd97wcCxTBizuHPvx4b/dZBZzoWupFlurA/PfkrY6oSCBbO1X2CBiZ0YBVLkjDcbBI6eoCUN7KNhupULzLtNuByYQqUKiORWp7r1/aHACiQmFrSpCoyzcHTXCOlL9Wwwg8WPgz3l+7TRpgzVHGMdZU8dnZdbEGyrU6MfDK4VqepmsgJf74JmZD1aZ0ZKMjNtdgXVs+IFjguCVa+WgKyqzW4iZTJJNKwvmmqcfZV2PJs0djT6nn47a7oiKjKh4OEdcPr0/iiBmLC14IKMqOMFyTTriuWzuSP9PRKFM7AS5GpVB9X3wey1XLFNlnsBLSBUbFLpUPxYDgvAkcjOgyVifJZOWce9hdAGOGTdNZRA3FDdkmMDqIu0Xjg+0aH8f4fLa56Gp3fC9Ht9GboGocFu6MHO5oJA4i0BuvmBfScwXxNSqqUbSuVXTKSzhE3CgH17jro9c9w7+I2yXxs5pXiqcrjX6rVNudKFVu1LzwVcn9v8xjeTuc/Gi6X+8X6T6RDMx9+Lf+5FuVzY5MZJG3NMyT8+24f+lo2L7SSftnB1m0kGTJZJpm1SzPymyQ5TmRQRAsct/3MgWiGci8MMDdMqBVswtDtTQ8jJ+ZPZDuOIoQgpikJoy6sJlNhNbyV4CexEit0dT5pRTyJkfRkAEHCqvEnwxMJpJpqqHcsPB7Y/rtbnmZlBhUaLGCgC7QKzbH7IXn53hfnCta4giVfhgwqUiyLAf+kyQJy2nfNxKEjcOOSklFdbM0g3hqFgYhr5d2u5g2apfEeasyKXp4OSj7QAM/VqpexkIyQq8Xm2eqdsgvfba0jmG8d7UnuURenpnrgUYiL9f0TR8hSxk8NXnk8QQGcrJQYetZ763RK4umjI8XGtWER0ysXQ8D5V8YwIxBJI7MiyF0dAlHRHEbihOKHLsWY3yywv+gqCHHzTWwnqDEYKmZvcZlSy6rwrpRmoZhV/ZROAKnzOxKe91nXLPIYCN3Se07u9NUVEXJXdLsltgse6+KlbrAxFuD+VFm+HmMTMpqBr1uvJt2b0H3Md9TDYrILRxtCbtu4mXZIBB/WPXCqO6HR82gvFH1y+/WwtJrzbD0Vu7LrUqzvndf1qLnv/KVjwzavzeQfaIBDEPey8vLwc1pqafH0cxR3F47ks5j/TxaH+TRcpylc0mSTmZZ1kyzrJpnOTJY64IHIGHqJsIawPewxFleYsF7HufjCThYh1ljGvcXnWN1SiLuXmiWLzC+SFPloQV+gK4Bb5V2sQDN6oMIWC4MQy68YTRE0PPoBkPOjHbW3KPOZ5qbG0sD3eRyVe9nDaILBaioNjMxAWNYKY8jALkAAQzkAXYd7c9pHseYJY21wcieLWKphmWHgyEIemmWJUka+56XBaUKjhFuBBpisAl4uRdo4qNhAhd0VK9osDCmmUYnDbtOM4uIElXwsJaREhausKyfVatMwyCvTg54QHM0HxEHwJdGeB+bkwYt/bmzNHCRUCVLrPjRJsJIOxef5DHUueTBDp1BjZ+FDjZuhTYVsPFoF9cMiHABePAM1COGucZjOxgUAMSy8A9LXt0zwWHEv3y80X5SfJKX1VpH9kdeBEM3Rk0lLo6/nR/mtXdqsw6zYlnJn3P6pKgftN7EZQY8xWYJXqFSNr6tB60p8JEpaj4jQGPTMwvDPM5UpJuhcbQD6XmbqQlhFTseFXz3MxWlyAd5krbD3Os0gkq37vt7VQnvlcS/WQu9H+XD6oOfFV3ikcjAcA0wYrSxvBxM1Grl7e52I0q7U92sNxX5w8k0TWbT1FvMsnwuy2Q6y9Ia+jN85JiRqJA+G2fUPERXTptsio9rvKBWJF9Dni9aUonn+13Po+c35cZtg/cgS8Z9kAso94OATU/P90If/5FlaJRjvQY+/z5gONKCwUpXJhFQNGQKbg+yjidnaZrw6caGlydpniVxhsQIXAGwgYCtI5ylMQokLjHTZ1B6Y8ppWJEwDJFuSZIAaAUPSjt2PsZz8GARO9Jdt/hCboS2Esq8QE3aNHyhyDNCA3dxnBAeIzeoYkHWNFOp26b5QpFpFbK0NinMqFbAkcweeSA+ghbZE1BQIpECd9RqHFK3HSCnR8UgrHbdoz1f31hH0amEaa/LPQtEXp5rAGHAwo0LSwhp2JvY9M0z/KWPDYjH4aoxvC+OPE1pB5MFfqgJMdRSSGzPce1yKo56Xp7EMRcb7ocX4BOYe4MuVdI/gAsUYIicZ50k2D88LyyFjOd5ZsQULkKK/7F6xLEhcEZRhDqXzQterNR0glnCaszF73BdaetUYy7uYJbnaWrMN4+ZuYvHucUvdaLEa3UrsoLY+W/rDmTUQiUZOWcmh8nlHoYQ0iD3h16Wdfwk2w9yOawGwWEtKB2WcjmoeeFhFiaHS+HZ7s8atP+5ZmAPffjfPjDXfvd3Gcxun1wvN+J+tVvyJnyvMhdn2ax4MpVnaS1KVLrOA6ZP/Et3cuyEGOqNY2AYKTIx/kuE0ceuiMch83009TyJPT/okmOKBYZgmOfItHCb+bAgn+PyQ+wKAr+EpqhtVXjyUYSwk55jl8WL8FoNCChDCS6j3EwQiKj5z9bzMBrwO+G6OM36US9NYiwnSRELvaCU4ckdDJM8zbw8LIENpvki2c4oDQKRcgUSgQFoU2bbjr9n/eteTk4Vc/SxRN0qC4LQ4z8KDPvCdCKrjOwnYGF4Btwb2ncco4uBfMMsw8Ovn2lxIUh8k/Uj3gWvVymXy9iALLrq3+u9tJkVdyI4rgCB2QKqbRK5omXkW7gzKZo9SDYTy4BC3wtLZR8lM+6Yl/kBoPI0TrgJ1ep1zw9LkiWW2SIopXkeJTHvQ6lcZicliSLeN+DtIPZUSiV+/HAY5Vha5UqYK1gbeoEfhCD6sOXI9VD2qmVsgOJHcYzQ5JXKJawrLApdQ0wAvRzmF+SYgeKSpt6g32NmGYZlLvc8BQIACEGdquyS52kcM+jiLXSDCnEn8uEgyZI8ywNsjAEQmDxLUt0yGY68gNzrjEQIdn81liNmM5grCoAGg3FIlEsC6RwlieUlL0+C1I/8LO3kSXroR/5R0/ePg9TrNMtpX2Q3uupd/UgyOe8NVO/350+0hPwJB8GM7AURfz7P/eNmt5TG/aofNCp5Fle9IA2G41zdir4D8KChDAU/w3f8D18DXF8sZLwOT1qCh7JMBKAkaeJXy8iCPKlUJU8gjCxSTjO+Pk9CrxyGXikI2Qgt1UMPOU+YhHgY/Xq1hgDpp3nsh37glWxBF+dUEinFGMfg/4kfoLOc5f0szb00zf0szdM4z/rxMEsiOjdmAVg2QZL7aZAPkzjHaXhho8hjeEY4KQiZSpXf8Mef9PXQ37/fi97zi+4a6Pu/39dQKrhm7suudUZenh4QwHn8pxdwilPy3tjr8Rd23/h9aKdjf8d7lobF++Ov87Bvf66Qvcb3tM9wb4doXy5jJlF/N8syD/9dQpmP79WaF6JpgCcUP0MZCXgAJasgGMWC654EKfa5HFMEiZ/mlaCae7x3aZ70U9IF/NDPQz/08D1O05zEiDCAxKuUkhBFvJ+WKn4pwHlD98z3SgjYfuolw4jrxQ+RpKPeCzyskcArZX6Q5UjoAh/B1w/SLEHGBloHMjYeJc8NazTEGLh+eTmOC6eQSJKh4QP8AE5HWT7IBnmaBXk58PMk8PN0SJZZhvNx9yfJAqRq0NUt7hneLor4/++/FOxHuKLYApIojfIo6dfKzWG5E8bBcJj0Z2fTZ/822v2su43vd1A/7wD2Y8eFzOgrX/mKPz097R8uL3vTm5v5y+95VWtlxR7yF2T+ynwuz//46e3u7hbnNj8/z9dfvXo1f+ONN/j34z+XZ5/lG1xaXvYONza8xvq6X+/1wuPd1K/UNKBUz7byQbvtDbtdL+r1vOnp6fd86OFDf+4O67kcHPDv2rVaXun18mqzmR91u/msSLa9v5/fmZnJa5ubeWvlHT2fF0Tcsb7/KtKfPHT8P+XF7/d+P/X37Xq4t21vbBTXsn94yP+Olpa8iyLSb8/qz9bt1bff72Buy/1WK5d3RfB7cmH0uuv2n2vt9o+tx+H0tH5et/vQz1bGPmbY73vRYODJ/LxMNJt8XVyv6/d+38OdatRq/PNR8X8ipUo1FzmUTq3G61/C9/19qeD77q4MFhay6vFxfl9E1uzzOmfPZs2l/VzeEJle2cwPN5b5vp1ZvQ5jpyXtgwNvemLC6zZOvP5JwxvUO96wU/ewFmRyMm2cnOTd42NvMDnpebVe0KrVvajngjfebVoalYGd96QewfExv01NTuq5HB/z+0IV5yLSrY/WHc6jPbbu8PPqxARfNzg5GbueGz9lBf3kH7UlyubzbmaZlnZ6fg5fj1wAs2vAzMxdj2vvvTDf/KZdLHvJRz0Lo1ygpMVH5VeuhIObh7WoHATlKE3TlVoyPJpLhpV71uv7gHfqZQ297xQBV2T+ypVcnn+ewbQ4r2+SG/MJklr+juMf59bhpXZd3vtbOH63IXyQK/L8354zXvfe++n+/JxtLh/kvcZfUwTjscA7HnSfxouf5v/r10M74svFH0cbo77M3avxz8J9+6DHx2vz3HN8+e6bbz60Sh967+ee488vLY82Cv2MsWP+oB/K89MTXFlZyV+w3+Pnve/XT8gA/q7Pe14Tgk8q03q/w/moj/7fdZr/Rv0cXdI8z8MTb7LpST7nlzIUV+Dr9ZPGzOHZcKV7cPDr8bVr2lf4xdcvrsAvrsDP9wr8IoCNXf9vfvOb5b2o0iqH/lIeZBc9T2Y9zhp7B9VK7frM3MJGebjX/trPYIr+53vbP9ZPd2vqA2cqH+vRjN78vWv9UTu+T+gy/P36mF8EsLH7+fV/+k9rpZN4NvfTM2kiT4ikq3mSNX3PO6g1qn9TqTevl4eVjX/8j/9R++/XMviZns0vAtjP9HL+1Dcbf37/fxmQfxHAxtbH7/3e7zW6SbiYJIP1JE0vp0lyLo7iNd/3u41m/ZVGs/Va5mc/+idf+9ruJ7dG/439pL8jkLnxrw8vJ/woX5nx8TYc50dVHn3vuXK+eAybNCyqUKX9WX/eo3qtP8kA5j333HP+0tJSeHR0FGZZFkSNhlfudvN2pcLdo2KdlNZg4LXD0G8lSbYbhmn18DC5evXj55Vcu3atHrZas8NhtiJJdCaOkotJmlzxPD9rNuqvVRqV1/woevV3fud3tsZvqC2m4MyZM2G73S4fJElYxjm02zKoDPLKQM8PX8PhkNccfx92w7Tdbke3b99OXnjhhTGa9U9eLs8++2x46tSpSrsdlEqlwI/jNCuVusPd3d34g/z+x7gIvWeffRYcqDCOJ0qDQY+EpVY/SWtRLb5TbuYLvV1/py7hTNAgG+Ag7cZRVIvfffeZv53t+fC+gD/lnLjeOp1OmKZpeHwcBK0WOFXaPS61O/lJWMoHgzxdOE7S5meayYeUeOHngGp9fHxciqJ6aTjs+5VKDaPbyfw8eQnph3zv9zu94tzkQCpHfhZOyISkDUm7XYkqlZ/7evgYl9rDb/1JBTBe8MFgUJmammqiqy2VSjVLkjDywDnNs7BRygJIPMpQ8qEEYTUIkyxIkn6/l3id7mByrfMn3/pW9HHuLJD9mZ+fr+50OhNBXprNsvi8pNkveb5fLVdK74aV0luVPH/ja+/JwNzvRVHUGub5TBLHjaTfD8EtikHWgeRTSOtjMK1Jdkz9NPcSr9dO2wdpO23fu3dv+MILL5De8z5f3m/+5m/WB4PKgu9nE4Mkr3p+Pkwk261J/3h3d3fwd/z+x7aoEFjRoe92680wS6ayPC2HaZjmoT8IMjlJoiyNsl4l94NGvVKe9BIvj/3hQTsenuT5cefNN9/8KeSjD3XY7GL/2Z/9WcXzWq0QsuyChkw5LJdL4ifgfSV5JHGS96JBIHGv5091z52rDv8/BhrlMb7wQjkIphtpmreybDjteXmY5/7A98vtMOwcHh4e9l5++eXRKNuHOqXRL12Ta/4bV94ITyZPmv2sNOsHYQMjir5X6ge1ZK/dDttraxL9LAQDP+Khfuy//kkFMP/pp58OLq1cmpRmaSXz0yXJvflMvJLn+z3Pz3t+OeilgZ/kUQbiYUW8rAn1lzSJj5JE9qr1ZPPqqasnH9XF5KddUWRSzz//vH/nzp1qllUnUz8542Xpp3Lfq5bKlTu+F9z20+qtr3/9PyEFx3199atfrczOzrZEZClJ5MJwOFjo9bpViCiVy+VeqRT0g9wbqHJpWknTtJQkSRhn8Unu5bdiiTfDKDz84z/+459GQfV+4zd+a8bz/HO57y3GcdpI07jn5+GtLBtsi3RO/vRP//QjS/R+mBV34cKvVyYn+61skC6kSXI6EK8ZBEHsBXLkB9WNYJhGkQxaSZzNSeatZNSkkdtJlmzUBrL38sbLvQ/zue/3O88991xw8+bNSl3qk6kfLIr4E37gl6kAAOp6nvmS5CVMb6VJ3MuS9CDxa1snJ9HJ7dvzscgHVgq1APZGXQbtuWEarQyS9Eye5+WSHx7kvmx7XnZ3bq52+Mwzz3wUB2o8p0VJ/pw85++u75bi6dKMeOHp1JfpQHwIv7a9TO7EfraXJDv9l19+GZPrf6+/PpEAhgW1u7tbmp1dWQk9gVfk1cyTxxAYPN/f8kN/yxPZyvy8h3HELE0n0jxdwghhnnu7vshtL8veXJic3Dw8PMQu+TOfand3GUHs93//9+tpJ531St5CHPqrGDgKPf9+GFa3RfoH3/jGN/rjq+LrX/96bWJiYrrf7z82HMZfGg4HF05O2i2YSk1OtHYbtdpemueHqU7UtqIomugP+1P4u+D/pe69n+y6rnPBtdYO55x7OzfQQCOHRiBIMIARpERSepIVTCo+DGWP7LL9qjT/hvxvqMr1VFK59EqoeponefjGsmhRJCUSIMCAHLqbCI0GOocbzjk7rDXal6RG0qNs0aZZM7cKPwC4cZ99vr3C930L8Q0RcynP6fp3vvOdd1mK/+ujd6O88calzQD5vVHCjjqEAYlxHUlfoEyuZ9xZ+slPfvKRAsEfu/OPbjtadBsw4oPbHYM/Aqg2WKO7itRtJXAJFHaZYax29Q5XdvdHEa8VvmUMXXbW3ZycnPx3D3f4re+KR48ezZ3TQ1pkizDsIcBBIhWAkr1jkgXGnAVGWEBzDJ3IMMtRX2h7uj062up8yBsfDx/+xFCu9M6y9geCr+4TwAKJbiqkSbL6XF/f+O1/R0TUA68UAKTfmCK5Y3AMZ7aBlb7WJlbhAANschwsSFzBjC/19+Ps8vJy5z8gsv1jt8TH9ryPBcASv+rEiROm0RjeQcKPRZCHg/DDSJQpay4rra4wylUEWE06Dx9kJN2kIJIh4xqSXCeRM5r55vDwcPc73/nOf8jJ8j4PDDs4FDVt1VaNEGFBqDpk7fW6Vouzs1n5ne/8H7/z+d/+9rdz59xgZ61zr4/+mW63vG+91RpGwO7oyNDVvmb/NZB4K4g4ERl0zo2VVbmNI7dRqdMa6BxZuvp3f/d371L3/wCAnTx5bYys3B182Oad72PhlgJ1hfPsZlmUy68eP/47wPpx7aJdu57OG43OEHerAzHykwC01SrTpXQTk35TAayLimNlt9rb7XTvZ5FgM3WiMNk5RJw6e+Ps78oY/u1fPO1nOnjwkaGcZLtGtYMQdooiq1AtCap2DNEzcB8K7GDmFBWm6SC3WMkbNefXAPrWJyc/VCTbAzBE3B3K6l7n/BMC0me0mSaNFzTYU6Zv5OZ76emHPXh7mYv33jZjM1OkRI/qstVqxf6lflUOFBsi+4nAfqNzwQrKqiGcNH3FHYBe2vofcp/82y/PR//KjwXA3nehOHPyzPZI8JhnPsocn0jje43JXte5PRWJ3tQUFxSR8cwj4nkHAwwmuxYBXNbMkwDZba3L1vHjxz/qmklvZXs8sEXX32f1Fp3p/QQ4jIq8UjgvRJfbbT3X19epv/3tb/9OreqHP/yhunDhQjZ7ffaw9/4/l1X1UKvV3gAgK6MjI68NDw2cAVJXCajtghsILmx1wR3kJGQTmQQKk8b7yb87fvwPAVj6evilL/1NnzG82TkY8r7OvOfaGFyo8ny1NWY7p/+DgP1f23apBra8vJx118J+9PQZRNhljPWIakaLnArIywpxoOx295Rl9WhSBGd5dipr6HPgYfL8zPl/6Xf/ax//2/9PExMTpqEaWxTYw0iwHYQGkaBFii4K0h3WUomjIWQ5yD6MO++aQWSRAN/AhnqnLPtXrl178Y9Uk7770QcOPNGfAWypXXVvCP7TRDBksuya0XRetH692eQb27Zt+9A1qQcffNDACjSCtn06g36VkhOtl62tO865oNfGCi78hujqviqGZDBVGTGLK0G1PmQq/GHW+P9Tz/24AKz3o5955pmtENQjgcPjIfJTqbestX1JZ+ZVsHByGuDO3uFhja1WPzjYhCiDEjFngFIL3/ZeLTcavnP8+PFUT8Cf/GRW7dmzotfW8tT1kVbL8caNnT807aTXSFhYaBprYyqMQDVYJUb9bzbWt771rQZAvqGZZTu10veQ0oOKsCNItyKE8wD9s41GWf4+gCVwSe9d6OJuETxW1/Wj7XZ7szAs9A/2/2x4eOAkGrxERGvM3AjdsDm6uB8QcmaeRw63nZGZ2dnZVqvVSukCrKysYLu9GTdtauHcXL+U5WjcteuarpdsX8gpa7Uqw1xFxNgZGIAUef3md6SUPXXf5rVWZatFRaufAWb9s88+m8a4v69b+/W1//avu4cv9jqGSTOZJDnz8xtpbGyBUrc0u53Jxoc3pvX8QwMY6NChQ7pYLfRaQ2vjy4ng+dNIuDONJkYFMwrxdWZYQIFG5es9wbmjImCMVW80dHZBRTU1eGdwpQUtLKHEAgrZA3v4OPzOZ2Kv7gMLmJ7XD/3yIrz4/nf6TYf3fSDFLu4SwKMouCNZ3QjQbaPopM3tNRtstyWtfolqggNsr4PbyMhthXBOCnPj9wCsFwEtLS2p0dHR3jqtra3Fbdu2xd/u+j744IONbjfbKHXnsA/xs4RqtCjsDaXNRQQ+1fFqZrw2vjXa6kVge/bs4ePHj/euw7t7Mq37PBVFIadPn+79rqeffppaN1rNmOkxBhjVREMA6GKkmaDiYmp+pOfHpf4mK2dDtFRYCNDf3+3vb7nf60r3rlO3O0ajrkWWrKwNrMW7L9wdf2+dewflb/1JfxeAYzgx8WZq1CRXEblwIX2lD+ya04PwoFqbWPuNL9Pg5CCfht5v+kiGePw+en6sAPa5z31tXOtwhH082gOwZAyn9UtE+jVjzOkfHzl4J+nhFppNM7S6mjtjcutVHkzkAqCdtMPpRn1PlK3bbZsbE/soTSUjkhCkyrKw/sMf/rD6vW5lr4Z0/vz5rNOBQWtVrjyRV1xlWVw5/l7q9Td/8zf9KqhxlWW7Ddq7lKYhdPwLIwAAIABJREFUIOwSyCwznvOob27YYFt/+7d/+0ERIP7vx/76LqXkKy74R6tuuT2BU57lz5u+/CSznTxwYMsqXAN9vXO9P1DYYMBYJq5jiF3l1XrsRr+oFlWWZWSMIYA+FaNJHa0YoytFdBwIHe0416HhdFVV0tf3mzXp2ZekGt6nPvXXWVF0+td9WVTdaAC9Hy5gbXh4uHyPjpI0bL0DoL9/JfM+WTtlodNZozyPqflgqC6Tc6MPWWg9++yz1Qdo3vDQoUMG17FPgy6YOGPEXcLwGIuMc2SHADeV0ae0koXA2OAIu4XDY2kAO6CcQaDLGanrVVWt16FOA1zQKhsH88HQP9vvXnzvJjkGx9TMthm7XC3rZJ3UMI1o5ow7Db3O3m+ExAnA/G1ftGJrX/TxaRHZmZyXiOG6Rv2rrC+balSNzvLAsso4GwkeU4G/11RgiNfR+7kudtcmJyd7zZAUAa2sQKPRqHMTTZ5qoV77qr/uL824Kd/v+qYUuihaw1Dz3Sz+TxSpjdqaW9aYK8z8llTudp7lsTQlZ+2Mw2BIEbzv7++Xuq7N8jJpa9d1q5XcPFar5DVmrTU69m1EhP0guBUIBxGgxZEve+9vNGpa2DO7p07rQk3SndqoTJdchML9/qFz6NAhq9qqGdDmSpNWSnPorpc551V6j+P/b9OidxBPT09TAu20Bo1Gg1dXC90H0IiFp7qOoa7FLSyMVQC/2zV/EB40ayNrBeVk8yInUxpeq9ZcGAiJKpTS2Q+bQv+r0d7HCmBf/OIXNxs09/kEYMxPJwddReplRP1qRDz9j//43+8kPlFRFErrXscouQiqZt1kUxpn99veApRlaaENzUhqkCGOsMRGHWsFAbuicF6psDI4ONjpdDo+nW4bN25M3KNCKTUAHjawUH/SPPYAMYY7QRUrWpfd/v5+zWxHTaAtxqidqLAfjKoJZFGimorKzC0uZp3jxz8QwOCbx755AIi+5EN4NDq/i1kWlFH/l830CeXUdKnLlrU2RV22CU2VbKHzPOd2p624Yuu1zw2ZIs006V0533PGyoKgI4YlNKoEFBVZ6fW6m4XA3lpe0brq5Hme+GCYeGJLS6pfpDNS+jjgfV0AhCAoKxbUqta+VRSFX15GlYdOo9JmKBnYhMDJAAuzzOTpNbGu8hi5toR3KshXlfpNcTtFiLq/7M860OmTKIMuSpOFcvZ+a4jhfgQYEY7JVuG6Rjqlc70QhAoOYTdHfgxF0qjuM8wyZTXdhghOtPQHDtoo41lxx5Fb3bZtW/fFF1/kXbt22T7sG4wQc8OGqogOq2r98uLldKD9hj+XAGx+fj6HLkxIlE8x8AQIZIRwx2h9Umu8KmIWYyN2++v+FCX0B4vjqVlUh7AoZbka+2Ln7rvvjqnp1L3TbZZcDrLR/ZZMQykmjlxpr1u+8Ct5nrdTavjmm23dkLVBh91DzP5zimgsy7LbxujJGOWsVbgUWGVaRwohcPSxoppWfZ8PqbbVUdyIEQbSoWuMWgMgr+tKlRG3IfODjLILAZItygoKvY2Kr9YMqZxSUdnfzDBkyiilcuU45xTFVxcuXAi9KK7VsrzWaFbshlBxUwNnhMSspCTR7Wj0Wquly127IMzMzKi+0FfUooqy7vQMjzJTONKVYa8GIYKNyYnPS9vVtDSwLu0LcKFXTkmpe+GKRtuHAYOxUCrXhJFDHcoAoVObujUzM9NzT/pXUelDPOFjBbAvfelLm8TLfTHKURH+tAgaRfRLRfpV1vpEu70wt91uz0IWCiEpevEsYxlaoRpuDddJnB9CyOuaBrX4TRLVGCrYWNXVcLfb6YshllqZm0h0wwJdr1S1nkCwAY1+MLCJFI0B0qZ007FgDhKrKHwHGG9htNc3Fn1rVX+FIs28oDgYtUqRXTRRygqKtZWVvLz7bvyDRm3PffW51GF7FkQeE5G9hLiktHm+MNkJhWqqi11HnsYSQClUbY26NGjc4vpiv3i3Uxu7RWfZRoWQJ/YYJwdAhkZySWHQ75BWqU2e1+yLTtcVPro2apoyBu4kGoXW21WelxvqGkdD8BvqEEY4+kGJgTzHloSwoLW9CaDbWjsbKzcShXaJYINZuomwS4RWYmxWVXcoQugS0LTV5rqY+taJEyd+LaH6Nj5x4J+a3DSbIMYR73gwoDQgBluV9WZXVQcRpE9Zu2aIpgHoda2lB2Ch7u7y3j+WrjtpdcYadQ0RlzRKFoF2A0KfQuiI0ELAcA0LXCqKol5aWmrmId9OhoaUUiQsnRjjrVZsrc7MzPSIou/t+V4NTEW1iwMfRZLDCmgXEXpEvEhaXdZEVxHtrDd+PYQRNKEejDYQYpUIW1V6v6efftrEGIer9WokuDAKBENkTJ/qNZiSB3NYJ5XNmAbMEdHSwsIQNxprg3Wnc7f31eeU1puajeaszc00cio9QBdQbRaRZqLSIMRVL+oaQNVRShUxZqMisp3S/EDEOwqhxcyxDm4Hx/DJyLJHRDIAms+MPaWUusyBZ5MZG0c1rjT1W2vT4Kp179TNElaW07ql4r/yfRsYZQQiDwlyHwsUyZrWYLL6xLXA/lYkWmQuOrheW1T1JuawoWLX8+/Jya5FQg3Bb+QYmyTJlFGWOeDVLOBtWZe2m3DYkMYgVjhUxnIIBfu00cmIT6LEWkCWUfDW5n2b1z5qwvXHD2Ai94mXx5nlswiYa21e10gniem1PM8XEXAoSOgPDE1CrsnTHRRcac43y/JQaU00m4Rks7DarFCGAkjhXD1Uld1xDsk8k+YEaJqjP6NRL5vcNEjzaHCwg5BGlFEWUWUCUiQ1QHAhWYqmjXjBK3+92+0uPP744+XS0pLRWtPMTHKDgvjHKAG++tWv7iemP0XAVOc5gITrRul/Vkq9CQjvpIESHHlnMn/VSt9URi3Ebmz54Ee14iOR5S5A3AGkCqXNOgIFSZ7T73ZnJ1l0CZToCnGwW1XNEOKSNvBmrtU1jLbFhc5E3I4YcZQ5FMzSLxKGnfPNFLXGGFa01petxUVEEvZhzHs+nOylCKmlKEV4yUTUNXxdbg7cS3WmAfGKEFxoNmmJF4ZMrVdGtIZdDDCSbrrEq0oDnH1VjlXd6m4AGTDWrGjSUyJw0mqcCxKKqq52h9o9Jog2y7IzmaFrKTKMgYYA+QgIbJAEpAA32eLb2uuZOq87ADBgoz1IJBtA2eQ5vcLOTa9Wq4uzs7Mp3XsfwHqKgJmrM5tFy2GFeJ8CegBQhkBkRRBvGqQLoGgKydxs6riW+Bt13RdCmHMpXep2u7Rx48Yh8LBdUDYgY8HIuUpD4xkaEsIApHmuytwG0jfRxKlms9kuy7K5ulodCrX7vFJqc7OvOVtYOy0QzkvyFCQ1ITFs9MEbFl7QpN8WLUsx6ixG3iKR7yWgTBt1g1DPxyBt57tbmOOnRXgPixhEnLXWnsisvcLBzYUYCgl0EAk3JFzXRPNCcl4quQP94OuaBpTjnUI0nKrNaRgTcDSIUCBgovnUzOGWCN7OmG7XodZeZDeHuM1FvzlZJ2Y2u4OpOuNDWsNBEOhHwVUgPoMe39GFXkzpP0UaR47DgDoDStMEVW+eSOzNF5FVkPBOzOLS5ORkSiU/MjeXjxXA3k8hGeQJCfx5Qhwwxp7TWr8JIb5Ogi1TFFuFZTjGmKHwchS4GH2caUN7fevQ1iE0fFiEdqabrjeIjHnBB9/wrj4kyUs/+QALXOfgX1VIy7avMQbMW1zttickMtrMmCzrIGLmQ9xUVdVBDoEJ6Rwjn/Hi337++efn3quZ9dbnj/U9+vOv//k+IPgiMz/ufbhHRIJR+nVSdNmQuZU2b9Xt7ktTjG2Wv21yM2XB3nGuvREjfLr2/sFut9qHRLbZ338ny4pljtxl5sWIcIM5TZKQiRDCpsr5JnO8rYx+ObfmHRF0kXkwCk8ASDOK9LhViDjQ6XS2tFprE+lUt9ZeyDJ1Uym96uuwwZXVY4i0ocjyVTS0GFy4E1ytXfB7JAYbY1wE4SsK8ESzrznPaBquKjcH5/YLSI7KLCrENQlSVaHczD4+lkjKpGgdCaZQ5LXMwJwXKlxV7vYxPE5A1hb5mabO3nHAi1VZjXnvnwLhHWngUwJ7ZdQrUMDVGON6AxpDqPE+BNyola4BYYEDT66H9cUPqK3gnj17Bohom4pwSBhStH8gMo8SQk2I72hlrmTWnMstvYOIc3Z9ZB12Qbh27ZoeGBgYSP6FmvEQoRo0mW6RpjYzd5yLA+zDQUAYVKRqQLpu0Z6EBsx676lqh/0h+GeU1uN9Rd+szcwURj6b9BiEdDh4t6Ou6zS0Zs4o9YrNGjcrEfRl2BWCfxqVGshzO22NueFinPW+HoHAT4GkCIy1AM5qQ69mRk8h4Jqr3IbI8miy/kKUiIg3UfBkURSzFEh1gx9z3h1CwlSTmTdatUBUiLEeiZ4PCEu/IVwnkBlBusBVHZ2k/cV7XXB7kg26tY2rxqjlGANx4BGRuJsQHJI6g4CTgHDTddvGu7gfNfVlmV3L8qzDQGVvYg1Jn5DuKuTry9Xy0u9FzB8iWfzgp37sAKa1vl+ifAKifAEJhzNrL2lSZyXKGwawq3O7kwFHUnTEHOcR4U1hd8Mp1erPss3Rw1Oa1A5KQy4QFiPKxVDVKki8V5i3xshFeh1HfwqEnM3NfgHYFkIcAcFlRXTK5sVtlajiZbW3LKvPJFKjgFxDwjdB4OcO3NS/hTmdAEwp+IL3/ITz7t40LEQrfcZqO0VIcxyCLatqH4CU2tqTtrAXDJubIXQ3YIQ/qarqsVanc0/a7f0DQ5eLvHGNI9+JAPMx4mLAmMLzI57DLl/7fgGeVVa9mBl7U4QyDmFjYN6bXO5R4YwIdhGl6LQ6O9bbaw9Ikk5m9nJuzDRquhUrP1J3qyeRaEOjKOaV0Tec91ddWRJLPCQcRzgGLyzXSNMrluyiUjLqPI977xPjPCDpKwA0GyS2ua62cIBPIclWJOwi4Dtay2sEMAeMjSr43d5XTxCqVOR9u5llU7GW22t1tSEE9zQnQ9Nk1Cyp+K/+ucDiohGzHPrCsJAcAaYRAlhDwjlf2+lsJCx/kERnYmIi1W8GiGkXMz+UohuWeBcBDGil17WiWUXqCml1xbC5qtMNX9E62nUdjNnMMe4NXu5ViFnesO+Qtbe8cwu+CgMs8QER2I1EgwQ4p0D9wio16QvqdtY6eyTKM0qprc2iedtYM4mCb6VipqDc72PYW1cpReM5rfQLDTUw1Q0cS1/u5chfIE0jeZZNaUPTHOJ0iGFAgjwJmPxuJXlnz5CCXwHCNAF1XOQtHMKTyLIjzeIgpBug4dVCF3NGmf7K+S1VXd+V9qGx+qK1+WxE7nAVNgbnHgbgHQRgSOA2Ep1giZ3geKePfq97F6hD76DVZoZDqEMMGwD4fkjRINFlDeoqCr/TTQedq+4DwoE8ayzYXC+AyIIXcKSoQUhVCOF2W9prH3Ux/2MFsGNf/OLmoHUiMn6SWVIENmy1uqKVOo9Cb1ljOlqpbaJogENIIyXmheGsj3K7kaPr+hQVxC8oVJtMlt2yVl92AG9wl+tIbh8H2Ryj648QS4nhJjANAsETgLRVIXlAnCSiF0DrqQY0YquzctDV4esCuD9NSkt1EmXU86qhzrXbH16a8+df//q+GOmLkeUJH+LhVCXObHbGKDMNGuYkig6V2yUgXaP1qUYzu+gM3IydOKw5PNkpq8c6nc6RNP6xaDZfK7LibWR1GRjmPengxO1ACU9HjgdrH0YQYd5q84oy2VJkHmcOWzjy1jTOkginEGiFkanqdjd3O+VhhpgZra4rpd8hpKng3ICv6qeIaKjIixvW2qshxrOu2yVGvh857mSRfmBZIFK/ihxa0fudLLARQfoBaElQ3oiA1yus2rgWtrHgZxFht9EqTYK6QUAnlYV5TbZRdVp7umXnKCDaIm+eaWSNyyrW17tMjYDyUIxwIHJM339ZEb4EDBdzmy/UDRqwEu+XSH0oPAcMtzHi7Onp08nW6IPsjHu1MGPMiPGw00k8EHy4nwB3K0UjaXYLCLaQYCbT2Tml9SVL6qpWipl4j49hH8dwV2qjkFFvKGuvYAizlaNCYbiHOR5m4cPCWCmFL2tUFzSaO2tVvZWje1ZpvbWv0ZzLcnuFiE6LSgMR4F6JYZ+PfiswLwrRC5bN1UDalZXfAyxfQKU2aK3eIdLTCDAVXehjDp9MAJaM9RNAIcjLCtRUHesyhN71/mTP0Ft6o1luK61eL2yxTprGgwtbaue3i0jHGn3KZnaKFK1WVbWBPT/KHA4FV+8E5FWtzEvK2jl2ftjFsCN4f08SJhOq19DoVMtr+xg3cYiJqDukCGdQ6BoCTQlwHjkmYvpGIuwQ0R1ROAnA8xGokijtwhXrp2dPp3T/I6VTfLwAduzYZu/9AxjlEyz8uZTeGKPPG01vA6o3rTFrmmgDivSF1CVMuTPiNHu/pozRzpV3+RC/jEAjNs/PZca8ISGcWHNuNcuyzSJ+ONZJI5gyBaxdHXcL8OdTq1xptaiVfksUPw9gLk9PT4dtw9sOIsn/JogPEEC6Ia+Roh+TojfyOp///k+/n+ovf/QjRWAi8qchhieCTy4W6DObva6VvqSUupUqNT74rchSK4sXM6Wvae7OlUoNxwiPu6p+tHT1QyJQa6v/WZnsRIBw7kc/+u8LTz/9t2q0//IEYPhcFD7sPW8UhCWj7a+MVm2OPBEjb4scN4hASYouIeI8Mwdfu4GyLHczSJp5cUcrNUuEN32nHKmdf0oBDhSNYtIae5GA3nLeKRT/cIxxv/N+E7CspRM6cqi8dweFZTSRKgXkpmZ8VWVxet65Lq7XO4jV50jRXp2GXiDd0ppOapQFpWyj22n/BsDyRuNsUTQvGignoxToBQ/4IHcl9w9m9lrp10Unki8soMoaiHJAgRgMeJOAbndtd+HMmTP/0vXpSYpCCINVq9pauWq/YtmvSU0g0niq0yUdrlbqHa30WaPppFW6FIUTIYYJjmECWBLIvUJE55y1M9QmrbWf8NEf8cF/GhCMIvWaTmUQMtNlWW+M7J9RSm/Ji3zOJuADOGkNBAG4NzLvC9xTmCwBq3/Soq+Kj3UltDtw+NMEAFqba8baKQoymdQWdfSfRMJdNnXlCW8g4otB9FViV5Z1uQUEPomCeyDV5UUW0Og3bOqcI02kwyzUYUREFrXRr2QmuwTDsKzW3HDt5WFfVw+UVXmfAFeZzX6R5WZGotjKuXFXu3uiSEWoXzZGXRXQLVetbXExPgVIGwkplQ5uAtElZDACcASQt/fmuQK3hGBaEdxA1LdDxMX3Gi7//+5CHjt2bLN4eSBK/IRw/Oy7Lg/6hFHmhBCdIKI5G2MRrS0whEYkCrnIaho3FQGGna/ujyzPAuCA1eYNrfXrCuC1yVu37iQXicSzS7YmAGUBjgfrmu8LPnwFiMa1VjeI6BQCPL/S6VxN7fljnz+2jyl8CZAeIqKtgHCbI/8DBDiVU37z7//n338ojd5fPveX+3/9Gc+EEB533h0AhjWt9c8yk50ChunE+UKPG1lqZK0WqKCVsixbNsYxITrKUR5h4SMJgATxZ6DpZIzx8o9+9KOlxF7/+tf/8wSK/iyHcJ+PvEkElq2xv0KkKrJPN/5WYewTkTVCdQ6QZomkSvWZuvbp31kRrhH1+ERlVZZbQ10/RQj9eZZf0cZeYOCzmqMBRY/62h0sy3IzS2ylZotIKp+EwywyAkgdIpgSpFf60U+7kZF6fXJhFyN/DindUJCGbt8irU4ZhHlW2Kg73d2urh4XgKxoNs/2Zc0LTvsr3XVyRsvWyHDAh/AwEWU2s1eVNrdYeCXxnQEgNW+iYnU9YLjNGS+dPv0HReA9PtP58+fV4OBgIvXm7XZ7oEF2mzH2kEZ1CAAOAcpwmkSmCK9YrV+wmVmRVMQW2cXC2wBkVWn6hSI6awFm1rWW3ON4t+o8WNXlM4g4aGx2JtPmvAK6FISGBDiVRjZbY+9ooy+DyEmt09BKdV+UsD/6uC0CL5LIT8XRVdF53a27eyXEPyWtNzabxTVr8mlAuNppdfrrun4SCXcbZTSSuk4E/8zIV0I3dIRkiwg9qQj3pLSciBYB8YzWvZF+h0FgK0cogPkWIbzITBdHG+VyJ2SDQnRvp1seKbvtR1KxviiyV3Nrb7oYoSyrDc77gyLQJa1esXljkgx1W8vLW4IPTwrCmNJmVaHcQKEzimIU0Pt98PtrX0+kbisptUZazZBSF0GpSazw+vmZ88kE4SMdAPKxRmBf+9rXxhHxAWF5Qpg/k6bHZta+ZDL9yxjhtb//+7+/9Z63ki2KopE6GdRuR1aqKUq2+igPcoRnEaGPUJ3SSr+GrH/5X//bf73522HSl770pf4iqPHSl4/4GL8GAuOUOnUAryPy8z/56U+v9FjQXzq2l3sRGj6EgGmuzoJE/p8+wqks0PXjPzv+h8TVHxiV/eVf/uV+jPhsauH74PeBwKIi9ROr7asU6Wqj3ejUQ3U/A6u1sFY1m806cdVstONC4SgKPByBUwrZBeCfBoDXiejq8fckRl//+p/vQYyfFU7AzCmKSF3FVxO517twWCJvCSw5AsyT0qeNoWsolNIsV8WQJr2lQa0uETJTUbZsre9xdZUUEf1Fnl/OcnMRVTxLQVlQ+FhdlXd1Ot3xyHHdWnM6ybpc7R5IAIZEayh4BSX8gtcb09tmtrnp7Rd3RZIegFFK0pBuEcHpZm7n6xCKqtPZ47x7PGlgi6I4VxT5BVZyKSzkbdfvhqTyqdHwGBFttNaupUaACKwJSJ0KPICwrlDdYOH5ol2svfjBkp8ewXZLURQh9mNd1HWWZckvjR85+Miw5LKHBO5BgYeEU9QaRgnwdp5lPzN5tijM25jDNua4VQSWtMGfW2PephBu9tEO387ao+trC0eqsvwqEY5mNr+ojb2Iii6Ci0MB4HOk1CZr7G1S6hICnzRaR9T4QAxxv/duK3NcEJR/FOYrGtG3S9gr4p8lpceKongny+wUsOoBmI/+SRDYo5TSiHhdSL0QjbpUVdIx4rYogCc1qL1KkSWlFtPBlQaxA/ARjrKdI+cofB2B/ikGOF82yuUhPdSnvL+7U3aPdLudx1OvJ8+LE7m1M4GFa1eO1pXfzyIdk6uXtTFTFKVcbXe2OOc/CUSbDOkUnV4Xim8oCy0KdnNVdSec8/eL8FZ6l4KUIvdJILyU9pXpdGZH5ubqFwH+JduoPzrjeV828KFe8O95cgIwBepIhPg4sHymx0cx+iWt7C9R44nvfe97t96X5bwbSYFK5FLv/bB42YmIjxDBMyAwEKO8AQC/0qh//t3/9t3fHuaFX/jCF/r7jBn3Dh6OIXxVRNIUrpsicJqE/6El9eXER/nKV76yRyJ9DkQeEJCtAJicVn+KSr/pnJ35nx8yAnvuuef2k9CzDHz0vQlbC4T0Y0F5lYim9u/fv7Z0Ysm0NrXQWhtXVlaSpIT/+ht/vS2tSYj+kRDCAyLcEcKfKlCvO3FX343AABKAEcFnJMb7OCYAw1WtzavA7CpXH/YubPXO5yAwY232YlEUl8So5brmylZlamun4r5Fn9sgPl/vrE441/0UIvQXjfxKZuxFbeVsiGkqIT9Wu/pgt9N5F8BMdjqVL+rSHRGGUSBMwHhZhH/ulmAqMbqnJy7uAobPAtJeRZQGqc+CUqe0xgVDWHS75e6qrJ5AoKzRLM41GtkFJ/6SGhxcgXnIS7e2QyQ+RIr2AOJwmuDICOup6ygRZgXhlkeYbXBj+beZ8L+1J981+rtxo1lSkfh2igKtxiKmVDNxvFJE1m/Rbjci94bA98YYDxOiy4viV0WWL0fgseDqLVWva82L1poXirz5prNwI4RQZzEbbrfX7g/BfTnRcvKsuGhSqshytVOXIzFwolGM5Y3GTGbNJRA6SVmiOMiDIcb9ZVklasQcI/2jEX9FE/lOSDU3+TIijVlt3tGKJkXBZS4TuReeZuDdiXqTGk0s9ILGxiVvdQfq1hbk+BQC7lWk0iTmJSJ1Nsu0QiUPcYi76roeYOHr1qjnc23OcCdbCo3QBAiHqk73iKuqx5K5kTXmNZ3ntwwaCtFtKKt6P0tsk1IvKWUna67Ldrs9Dh5STW4zkW6jkuuIeEqTnmNkG6tqc4h8iEOcCBK2C0Aq4HdB4bRR6jUy8UpWlkunZ2c/MteUjz0CI6IHQeATwPCZZMKmtXmRtPklQEwRWI90lVwhZmdnE1M973a7/akYixE3I6j7CeGLLLIhhjjFLG8QwAvR5FOQZotWlfjgkQzloe4OVYHvZR+eEYHtgJIcD95mgX9obmieTwaAAwMDu4Dp8yJ8mAGSEd1tIvNClqmzeZ7Pf//7H64GduzYsQOC8mUUSKfaRAJEIvofSqlfee8n34+kfv8Q+Iu/+IsditUnnHePOueOsHCHFP3fqMyJEMyVH/3oez0Ae+655/b2UsgY74sxjjPLqtX2V4TYrev6QF277WXpRiInI1vzUkbqvIC+05epbh208bY2OiqDBBY8Z+3u+l5XlU9j6h7l9mqe2wuMdMaKaI/yWHD+rqrsjAvLOll9Shg51u6+yLIJRKIATHPkn9uscblL3Y5aCduC8GdB0V6VdBREt0nRSWPUPETMk5jbufoJSqOFG42zjbw470FdfPnNlxd7jq4z5eaQ+XtiDPdwlLs51akAV4XomoC8jQqnOOi5UpfriWn+AXyinuZvdHR0VDneC4g5GVzOjVnqMi89/fTT3TTqbPnG8gYiPui8OxJC/GTiRxV5ccoYuwQiA87X41VdpQhkPcuKF4tGdrqmOKmUqkI7bHDBHZYY/oQAB4wtzpncXBUvM53O+ph34Yuk9Viz2byZZ/kFEDipC53USg/6GA7UzqU60SJp+idLcjUp2mJd7+MYv4yIY4TqHVKYiv8XQo3NKPEpYNgTOVpAvEYMFtrOAAAVIUlEQVRoXsgzfdGRa3HF48L0FArsTbpaAlo0Rr2Z6eQdCff54CaqqhoXibcza5/vazTf9AXd6cx1GsbyPb7291Vd/0C6lqTNa0WW39HKFM6HzaUr93Pgtrb6RbH2qq/a3Xa7HhcfktvIuFbUJkXXlMHTjaJxp6orFTH2ccVjoay3u+jTd94imDiGskhWvZZbe55iNvPWtbdSZvORMPI/VgD7xje+sUVCeJgFnxSAz6XB7EbrF5MeEpF/+f3vf/9GulG/9a1vJSlNwzk37H1CexxEBIMB9kXm/wTMOyOnmes4iaBeRKSrClWXiYMEUMKOY4ih7JS7XAifBZAJ7D3gCmr8MWTwdlEUy51O2I4SnwWCA+k/EeEaovpFs5ldXl1dbX1Yg8DnnnvuLgD+Got8Isa4LwGY0up/aNKvAMClH/zgB4sfFMH+lz//LzsDhKe880crXz/EzG1tzD9oa1+1li5/73vvAtg3j31zIpJ8IYZ4f+3cFoiwrLV+2WizEgNvrVy9q+yUB3yIiRN0hkBdNkZfM3nWgSgNTBoSFA8CUYPEznp7Z+m7n0qSGmPMVWv0eVT4loBoivKYj+EuX9dbBXhdGXUChOrg/N2J6Bg5DjAnBQC8pDVeYNHzvtPZFFk+gwonkhaMCG8rk72W5EgsYquyu6dOERiRLZr52428OBdAX3j5zZdT5ItH7z46rJXbVdf+Ae/9fxKWcQFYRkWXCM1LuaFLFuulFy9cSCf4/1JLSSL2mZkZa9hsi+yOEKphm5lVZewsGry6c+fOxS1btsRXX311SNVqT12XR5z3TydAtXl22iozFzlq5/w2H/xDCSB1Zk9opU9BBm/Z0pZ1Xm8LZUhRxmMooFSqxeZ62mizvLq8uqOu6mcJ1eZGX/N6luXntMXXCCj46O9nH+6OIvsEZF0Z+/PMyFSM0bsQ9gYOzyYA06TfIaBLGtVbdR2zOtRPMsu+X9vU9cG7XdOfaZ2fp9wvVS3eRJGfYsR9INxEorlM29esUV0W3ud8daCuqtRNbeW5/VnRaJzOqDm92l7NlQr311W4uy7dPo5Q5pl91dh8WYkarUO9vdutD/bsmrR6Ic/NFSburC60t7rgnwbA8SR5UsrcMCRva6NXEsE1MVSJY6fu1ibEMFaHerf3/u4018tm9mxe5JdRcOrAkQNLH9L59g8mfh83gKWW7mPA/GQM8NnUObHWvmKU/iUo/csQujebrondrNvIMBsVlI0svIkZU/6/LoE3hBgfFYkHmGUTs7RR5C1J3UPENUDpkKgkD1qLwvOu7IxEH4+yyEFIrX+iO0rjC2TprBZ9x7MfC4SfQZStRLiOSFNa44kQwvWkLfwQxok9sfjFqYuH0MvXI/MTIYZUA0tdwp9kWfYyAJz7/ve/P/9BV+KvvvFXuxD5qSr6o1VdPwQCbaX18wnAEOPF94EvdTlZwReiiw/UtR+PzMvWqJe0LWZJsFGV3V2tdveREOIQcyKgwqxS5rpWaj2NrtdEFSi1ZLVqp4J8t9PeXlbVkymFtFZdNdpcUKLOIHlVR3kkBn8Xh5gAbM1ofQKVavk67Aze7XQh7gLhkki9AUiXE3fLOz8Uff0JQNyttLKp26mNOaGsnYXgTdl1O3xdHUVEmzeKM428cU4Ff/GFcyfSusif3Htvs4J8rFtWR0Lwz4rIDkFaQoUXjMafK928+C/UviBpIa21Wbvd3i1RHleoxhPxVSs9q7Q61zTN2wpUDQb6alfvCq4+VNYuARVao98wWs16L4nytM1xfIKQ+owxk6T0eQE6DYY6GON2CHFXjDHx7SpCeJM0zVht67X1zt6qLJ8hok1Fkd/IbHaeDCQAS42UBAj3hMD3EWI0mX1dW7rBzKX3fnuI7jMAOEJIN7VSFxDVKe8F67p+TJgPMMIYAi7kNv+F0tn5iOF2koKh4CcZII0A7EPAO3luXzFklpndWFVX+5xzDyEI2iw/XTSKc1GrSfReSQh3uyrudFW1IUZZK7LitDJZh2Pc5up6T1W5A5GlZXP186Lou4zBtxeWV7bULjzVa1JkZq1HCgeV6n/dSGEsCTK0UjPsoTIqNlbW13d06vYDKJjp3FzVyk5ZjVMj20eWPypJ0ccGYMkl4c/+7M9SHesT0ccnvfNPI6msUTTfyG12SgBfQ46zAqKixGGl7XZg2SgcmyzQUmiuMifVT73XhZB8tx6JMY4wS/KSWkLEdFLfVkA3QME7jDgJXZfe6y7v/V3Bh7uEkDObnc2MmYwcZwOGBgvehwiNVF8RCdMicmFgYGD+w5wQKeVN0qO1tbVDgcOXY4hHvfeJUrFstPlHY8wrxpg3v/vd7/7OMJD3wAz/6ht/tRMIPlk7/5jz9f0MUiql/hmVei0Efe5HP3oX+I4dOzbxa8nV54Pj++vajXMqMmv9cpbbqYjU7a53t1RV9WRw/oD3flCYIxHNA6olrdSyUmpWZeZqZswKRFDdTmtHWXeOJqFwUdgURVwhQxfAO13X4YEYeZ9wTLW2dWPNSa31ond+oKzcTu/rB0CgSYpukaLrwHQtuDpzPtyLIFu01jqlkNqq160xs0kw7UPYUlf1gwRkbJFdyqy5yEAXzaCZTxv6CxMTdq3RGCwrOAxBvigE24nUChq8DEK/VKwm29Ru/SGn0fetpLOsf48C+SQIJNZ4MgJc0Vl2scjtrGbdZuH0vVN9aFvt6s3C0jLanNZK3xIWV8d6q/PhE0S0xRrtSenZCHw2ya3SQUgggyJYCMIKKzmHGJd01KZbdvdVtfsTEBkz1s5qMpeUMa9ZjesceXvl3d3Ou6MAmLq+142xd0DhmnP1SF1XR0C4n0jdTrQbNOq1GNFz7e+JEg+GIHsRscytfd1kxfkg8bov674Y49Fe0wSxT5G6kxpiTa1v1cymrsod3vtHAWnYGLtgjJ4BY95RApFd2Coc+kMdktRngZS+oqLiEOPeOriJuipTpNjJTP6KbTSvaoH1+cXFTXVdPkFEYzbL1qyyd7TSU4TMnuMOISSNelYDtiIGcc4NlXV3T2IRAME1hXCjg/rWjRtn308h/91p5McFYL3iqjFmm4g8GmN82LuYqAt5I29MZTa7rADPg4LFFMKDqCEE2C4sA5IeAHMicF4EWyG60eCrg86Hpzjw3hCjEZGaFCwgqhRtXCClLweAqRDanpjGuea9tavvA6S0cRbQ0LyI3AmxBiEaA4Y0YeO6iMzkeX7rxz/+8Yea+/j+tKCUNiqlPhVjvN85t1tEWsaYXya6R4zxzA9+8IO534vAepHb1PmpbaTp4RDCvemkTl03InpdQL0tyl88fvx4L8X6xle+0QM67+MhV/uNKdLUaUMrPRkJFtfXU8QZHg21v9c5txdY0lyBNiIuKKVuaKWmlMkuWWNWSbCoyvbWsu4cJoQis9msMeoGGpyOMVKowwGJYSdH2QgILWOzs0qruRACVFW1xdf1QywwRoQ1AS4popspc01yGWEcIpVCPj2vFJ3LrJ1PbHDn/AbvegxvbTNz3WozHQEnV+qVxffdE5IdTkc6Bwnos0CwRSm1jAonUeGpVt26MTY29geHl7xvXc7M24HVwwC4BwUHlMK6yIub1mSLILELoDIAGecQ+lwIEENcIGMuaJQ5q6zvuM6YD/wAIe5SWg1qpbsCkGRH7STTIiEUlBIVLSDzdA11x7Dpq6pqT+VdOhBGldZLiRtGpN9QRbaKPg6XZWefc3UCnORW0dJarxLpxZpD5upyt0TOSemkFplWpE8ni/XoeGd4l+N3MN2sWZ5d7Ck7gK93g8+ij/eJ4HaF0CCiBWv1aZ03bjJXrizdxlCHBxThuDIKDak2an0bkgzKh2YaDoBRVllwwXC47dnb4NVe7/zuqkdwhTLL7FsmK64HgfX1laVhV7n7EXDUZqaTabtERs0oJvJc70gE5TQLAJXqCErtg7PeuZEYnHcxzIQodzqsl+bmzrxfAvj39AR7r/1YACxFKOfPn0/jrcastaneNAFAewgpT/Ubq/QiIc2Dgi4yakYsOMTh3my9yC0WvhO1nnIO1rLgdMXVNhF80Ie4z7sqpZLptyykNrPJ1AUyxTUin6IWB+tQOHKb2fF+QdyIGg2Rcj769SCxS8QpdV9XQc2ZPrM8NjbW+bCW1alm1+l0CmPMFiK6K4SwO4QwnoA1iacB4Epiuf++ZfRvmhXrYaNHv09YEst9XAS8Qphm4WvW22vf/T+/u5YOgCxmY4HkUAxxu3d+kBNPR+FVQzjTjWZJOqtZGWVv9DGRLQ9wlERiZEBctkZPKZ1dMwVcR1SV1GqQQ70xhmorJssZrdZSvSkjdYcNIwqm4v1oVbtBiFySphtAkCKwrngZiJCigpAE9E0i8FmeLRFS9M73A7NBTNsaV5WhG6jMeqLEcHADZVVvTg4hubEJ9OZ0FmdmVldXE4B9G74NJyZOmJV8ZQ8DP5Wul4DMK8JUFzqfDWdz/0rq0RNzK6VGmWkCGbaQ0kNWKZUVWUmiXEwPBkXEubB44bjEnueVVrehC62qWbF2ur8W3q40JgXHuFIqvcU6oerZ90TgroqyDAQp8lqECNGRGyh9ucXVcR8p7LfGlqjVHCh1xTlczbLauLaMR/aHEXi8RzxF3VUa51IDKggPA4NSgBUquKMBrlRCHRE/xE62eOEJImUzbZI10JwCnKuBtYRUD/ajUcRiaraYfMpanEO0nbpuN2IMOwFos0YcRUxLY9qIVBKBA+H14PyckrAauwPdGtYbSmhniGE8BD/KwC6z2XWweiG6ulMHLkJZ76SI/WKVNwraGnA53aeRZQyp53QRFakQhL2IRO9LjMJtH/hOvUqrwyvQPQ0fndX1xwpgIYT+PM83K6U2ap2PqNTSj5LsUCqNukKNqfhMEMB4kFyYg0hYS37msRPn12E9mRrGoiiGYk17giu3d8tqc2SvBWlVMyby4LXBscF5a20PiNLifvOL3+yvdLVFgowGlH6IUTnkKrmZJvBKf/r6+hLJrvwwqeP7x0eKwBKRtiiKQWPMmIiMhvD/tHctyW3cQLSBxmeGwxFFR3IpcVLZZeNVKmdxjuBrKL6Gr+BLeOGtVylvskilXC5H/kWUyPkBaCDVYw0jq/whE5cdS8MVi+wBul9jegBM43XYZV05G56InnVdd3Tv3j3Wf/0ZAhgdU0mKrkeIcyFVCSD46MlfSTumk3l59+7dhgNY4Yuyw+4AIsy9TxMB1HGmOlj4i48+LRZTOZ12c2q7Axf89zHCbggROXFVo34ynRRHNsKruBOpeQVlACiF7GYQkooyOQyxNrnpk3czlZVd6ArXuCxACILEcRLpxBtfMU2Liurr2Ma91rcz2e8F2NqiDeS6ngivTzoFWQmZjiNqDuRSkLCO6ikvJ43SDSZYVooWzrmewjlbZZiJzDjlbnjpf0ySk3LhqcD4WHv9+4NfH3yQO/81oePPRZYt90IQc0QzVYrTDU2fDetbL3zy/Xc+TwgSnkOAhZqpPl+O9eDyf7SknYT6GmA8UKAmaJFQSi8g8pGzJTk67kR3GmOsm6YRc5wXbWp3KYk9iTK3FkmK7JRkc9S27cpay0uqGbNcxBT3YogTAgho1CtEdEJogz1VDZDQdBqCfJZl1FQVmsTtkvxGCLBKyVWOZimTPmVyxyjgWhBu0rZeCREb5jvL8+yk617Uxhh0DudI+lqEuI9KZgAiKBS89KiUFItk2pdsw/Pn38XrqsobubwuIs2cD0yxRErgQiizTMG1EYJ2XZjLCBlJigLQYUwVT+QCpFIqyDgqAyhOggreB++hcSJihc4fwxw+anm5TzYDGzjxeRbGhH680UpkDeepWmJCich5iqSVTt56wRX1+sK3yiXVKBfy0C2Xy25gE71165YG2JkStRO3PMkDBqmjdk5oZmRdHRwctPy2iRlK+7eaP93WRzeOspQKK9rKMHeo9z5KKYP33s3nc/cfi8P2T34mTiyKwvIN0zQNU4ok730XQmjfUbdxYIpVZVnaEIIx3qhOqYTYOmOMO1eFSdy+fVuFo5AFDIZpBbIQYiUq5n1yfPicUwSePAGDWGdEDT99uT6jhAjBzIoKIGt/WM6738rfUtftayk7NY2d7qyRWNdJ7IiQH+c+M1la7a50XERVtzX2xSRA+Rxy/xSeer5h8zzPrbd2Va+MNloabXi/bb2n0X+PTChWu7IpaWe+I071KdZ1/Zrp003IF5605lMooGhJuQY9cTFNicJeAv9tRJEk4mPD+2y5/PP+/ftvPADetf4YNvO5yGxZEr8AQi5FWjAldAgC4PUJJEQMfOSM8ZtO14Vtea+RaZ61UvvWhCrXRmsyRhjDOdWc3ZN7pZputVp5vu5MD3zxgrEPtgBSuIOJC/dWlWkA/ghnlN3aWjuBGmwSSTmJyRhyRAUZ0zIDL6imTY3KvNartmka2t/fl9xunq/yphFYMmfwEgOV5LpuV7BmfPKKKAiiU+JUj9ls1rOfMsEl+9labxGjZUYLgBwyPhSLgQvzOWvt2X3FDLRP8UZ2lFUeTdNTlWGq5dR5fxJu1BgW+wvpnhXG5PxWCCBriPxU9vbLU6dNVvNMt7cDZZO6touuccTEjVprd3bw/svNxN9mwTuUZv9AIdshAAimvOH230J9fL7btfzw47+ZcW1jx2eW7e3dFJcLcudn59xOb8oFfN/A84z9tvfDOX8M152/vp+kDQVxoYKpSGIWRdyBqKaUqKAY8n6phurxROnnlBOT4W1VbOMd2K/rK27gm6FwLXOE9TzvN2/ejI8ePUps3+HhYbo4PodxO7T9rvG7qdzQzlvk+7/6HeJzn/f1d+fOHaZVX1NEvUX/9XiBXwAO4TD9MwjEWUfnfur7HX5/vR01jLdBpbPx0qu6Ad5bi3ySJeTWWm13wUUbPgTUtvLbafP/k970hn2f3HnMLuK77RhaX8+c8yWVPDHaDVJ8hVpy1jgz0EIUsU7RH3vwR0qpk39T1ecjueKNG/Pspl/HlY/Ux6dqZpOx/z5fb6LnJn1s0s5GMtsOvo0aHYVGBDZBgAOYUiqXbVFKk3ZlEoVSqEGFQIHXQ3TStu3i4cOHvHn+oQfTJl2OMpcMgTGAXTKHfmHm9GXLjDEqxl0tZVTWdUxFERdxEaSU/jPOvL4wKK+mumMAu5p+H60eEbgUCIwB7FK4cTRiROBqIjAGsKvp99HqEYFLgcAYwC6FG0cjRgSuJgJjALuafh+tHhG4FAj8DYa29ixRn7K8AAAAAElFTkSuQmCC" id="571" name="Google Shape;571;p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ogo, icon&#10;&#10;Description automatically generated" id="572" name="Google Shape;572;p4"/>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573" name="Google Shape;573;p4"/>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grpSp>
        <p:nvGrpSpPr>
          <p:cNvPr id="574" name="Google Shape;574;p4"/>
          <p:cNvGrpSpPr/>
          <p:nvPr/>
        </p:nvGrpSpPr>
        <p:grpSpPr>
          <a:xfrm>
            <a:off x="6505450" y="4948775"/>
            <a:ext cx="5334000" cy="1145100"/>
            <a:chOff x="6505450" y="4948775"/>
            <a:chExt cx="5334000" cy="1145100"/>
          </a:xfrm>
        </p:grpSpPr>
        <p:sp>
          <p:nvSpPr>
            <p:cNvPr id="575" name="Google Shape;575;p4"/>
            <p:cNvSpPr/>
            <p:nvPr/>
          </p:nvSpPr>
          <p:spPr>
            <a:xfrm>
              <a:off x="6505450" y="4948775"/>
              <a:ext cx="5334000" cy="11451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ulius Sans One"/>
                <a:ea typeface="Julius Sans One"/>
                <a:cs typeface="Julius Sans One"/>
                <a:sym typeface="Julius Sans One"/>
              </a:endParaRPr>
            </a:p>
          </p:txBody>
        </p:sp>
        <p:sp>
          <p:nvSpPr>
            <p:cNvPr id="576" name="Google Shape;576;p4"/>
            <p:cNvSpPr txBox="1"/>
            <p:nvPr/>
          </p:nvSpPr>
          <p:spPr>
            <a:xfrm>
              <a:off x="7309077" y="5117225"/>
              <a:ext cx="3925200" cy="3387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600"/>
                <a:buFont typeface="Arial"/>
                <a:buNone/>
              </a:pPr>
              <a:r>
                <a:rPr lang="en-US" sz="1600">
                  <a:latin typeface="Archivo Narrow"/>
                  <a:ea typeface="Archivo Narrow"/>
                  <a:cs typeface="Archivo Narrow"/>
                  <a:sym typeface="Archivo Narrow"/>
                </a:rPr>
                <a:t>M</a:t>
              </a:r>
              <a:r>
                <a:rPr lang="en-US" sz="1600" u="none" cap="none" strike="noStrike">
                  <a:solidFill>
                    <a:srgbClr val="000000"/>
                  </a:solidFill>
                  <a:latin typeface="Archivo Narrow"/>
                  <a:ea typeface="Archivo Narrow"/>
                  <a:cs typeface="Archivo Narrow"/>
                  <a:sym typeface="Archivo Narrow"/>
                </a:rPr>
                <a:t>andatory and </a:t>
              </a:r>
              <a:r>
                <a:rPr lang="en-US" sz="1600">
                  <a:latin typeface="Archivo Narrow"/>
                  <a:ea typeface="Archivo Narrow"/>
                  <a:cs typeface="Archivo Narrow"/>
                  <a:sym typeface="Archivo Narrow"/>
                </a:rPr>
                <a:t>I</a:t>
              </a:r>
              <a:r>
                <a:rPr lang="en-US" sz="1600" u="none" cap="none" strike="noStrike">
                  <a:solidFill>
                    <a:srgbClr val="000000"/>
                  </a:solidFill>
                  <a:latin typeface="Archivo Narrow"/>
                  <a:ea typeface="Archivo Narrow"/>
                  <a:cs typeface="Archivo Narrow"/>
                  <a:sym typeface="Archivo Narrow"/>
                </a:rPr>
                <a:t>ncremental provisions</a:t>
              </a:r>
              <a:endParaRPr sz="1400" u="none" cap="none" strike="noStrike">
                <a:solidFill>
                  <a:srgbClr val="000000"/>
                </a:solidFill>
                <a:latin typeface="Archivo Narrow"/>
                <a:ea typeface="Archivo Narrow"/>
                <a:cs typeface="Archivo Narrow"/>
                <a:sym typeface="Archivo Narrow"/>
              </a:endParaRPr>
            </a:p>
          </p:txBody>
        </p:sp>
        <p:sp>
          <p:nvSpPr>
            <p:cNvPr id="577" name="Google Shape;577;p4"/>
            <p:cNvSpPr/>
            <p:nvPr/>
          </p:nvSpPr>
          <p:spPr>
            <a:xfrm>
              <a:off x="6623375" y="5132375"/>
              <a:ext cx="540000" cy="3084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578" name="Google Shape;578;p4"/>
            <p:cNvSpPr txBox="1"/>
            <p:nvPr/>
          </p:nvSpPr>
          <p:spPr>
            <a:xfrm>
              <a:off x="7336008" y="5575909"/>
              <a:ext cx="3370200" cy="3387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600"/>
                <a:buFont typeface="Arial"/>
                <a:buNone/>
              </a:pPr>
              <a:r>
                <a:rPr lang="en-US" sz="1600">
                  <a:latin typeface="Archivo Narrow"/>
                  <a:ea typeface="Archivo Narrow"/>
                  <a:cs typeface="Archivo Narrow"/>
                  <a:sym typeface="Archivo Narrow"/>
                </a:rPr>
                <a:t>M</a:t>
              </a:r>
              <a:r>
                <a:rPr lang="en-US" sz="1600" u="none" cap="none" strike="noStrike">
                  <a:solidFill>
                    <a:srgbClr val="000000"/>
                  </a:solidFill>
                  <a:latin typeface="Archivo Narrow"/>
                  <a:ea typeface="Archivo Narrow"/>
                  <a:cs typeface="Archivo Narrow"/>
                  <a:sym typeface="Archivo Narrow"/>
                </a:rPr>
                <a:t>andatory provisions</a:t>
              </a:r>
              <a:endParaRPr sz="1400" u="none" cap="none" strike="noStrike">
                <a:solidFill>
                  <a:srgbClr val="000000"/>
                </a:solidFill>
                <a:latin typeface="Archivo Narrow"/>
                <a:ea typeface="Archivo Narrow"/>
                <a:cs typeface="Archivo Narrow"/>
                <a:sym typeface="Archivo Narrow"/>
              </a:endParaRPr>
            </a:p>
          </p:txBody>
        </p:sp>
        <p:sp>
          <p:nvSpPr>
            <p:cNvPr id="579" name="Google Shape;579;p4"/>
            <p:cNvSpPr/>
            <p:nvPr/>
          </p:nvSpPr>
          <p:spPr>
            <a:xfrm>
              <a:off x="6630050" y="5591047"/>
              <a:ext cx="540000" cy="308400"/>
            </a:xfrm>
            <a:prstGeom prst="roundRect">
              <a:avLst>
                <a:gd fmla="val 16667" name="adj"/>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grpSp>
      <p:sp>
        <p:nvSpPr>
          <p:cNvPr id="580" name="Google Shape;580;p4"/>
          <p:cNvSpPr txBox="1"/>
          <p:nvPr/>
        </p:nvSpPr>
        <p:spPr>
          <a:xfrm>
            <a:off x="302316" y="311095"/>
            <a:ext cx="60750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64B6B8"/>
                </a:solidFill>
                <a:latin typeface="Julius Sans One"/>
                <a:ea typeface="Julius Sans One"/>
                <a:cs typeface="Julius Sans One"/>
                <a:sym typeface="Julius Sans One"/>
              </a:rPr>
              <a:t>Mandatory </a:t>
            </a:r>
            <a:r>
              <a:rPr lang="en-US" sz="3200">
                <a:solidFill>
                  <a:srgbClr val="64B6B8"/>
                </a:solidFill>
                <a:latin typeface="Julius Sans One"/>
                <a:ea typeface="Julius Sans One"/>
                <a:cs typeface="Julius Sans One"/>
                <a:sym typeface="Julius Sans One"/>
              </a:rPr>
              <a:t>Provisions</a:t>
            </a:r>
            <a:endParaRPr b="0" i="0" sz="3200" u="none" cap="none" strike="noStrike">
              <a:solidFill>
                <a:srgbClr val="64B6B8"/>
              </a:solidFill>
              <a:latin typeface="Julius Sans One"/>
              <a:ea typeface="Julius Sans One"/>
              <a:cs typeface="Julius Sans One"/>
              <a:sym typeface="Julius Sans On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pic>
        <p:nvPicPr>
          <p:cNvPr descr="Rico Oric 1200mm 48" id="1148" name="Google Shape;1148;p40"/>
          <p:cNvPicPr preferRelativeResize="0"/>
          <p:nvPr/>
        </p:nvPicPr>
        <p:blipFill rotWithShape="1">
          <a:blip r:embed="rId3">
            <a:alphaModFix/>
          </a:blip>
          <a:srcRect b="0" l="0" r="0" t="0"/>
          <a:stretch/>
        </p:blipFill>
        <p:spPr>
          <a:xfrm>
            <a:off x="8541412" y="391937"/>
            <a:ext cx="2898416" cy="2898416"/>
          </a:xfrm>
          <a:prstGeom prst="rect">
            <a:avLst/>
          </a:prstGeom>
          <a:noFill/>
          <a:ln>
            <a:noFill/>
          </a:ln>
        </p:spPr>
      </p:pic>
      <p:sp>
        <p:nvSpPr>
          <p:cNvPr id="1149" name="Google Shape;1149;p40"/>
          <p:cNvSpPr/>
          <p:nvPr/>
        </p:nvSpPr>
        <p:spPr>
          <a:xfrm>
            <a:off x="0" y="0"/>
            <a:ext cx="7921409" cy="68580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0" name="Google Shape;1150;p40"/>
          <p:cNvSpPr txBox="1"/>
          <p:nvPr/>
        </p:nvSpPr>
        <p:spPr>
          <a:xfrm>
            <a:off x="467610" y="1003958"/>
            <a:ext cx="59709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2400">
                <a:solidFill>
                  <a:srgbClr val="262626"/>
                </a:solidFill>
                <a:latin typeface="Archivo Narrow"/>
                <a:ea typeface="Archivo Narrow"/>
                <a:cs typeface="Archivo Narrow"/>
                <a:sym typeface="Archivo Narrow"/>
              </a:rPr>
              <a:t>5.2.3.2- COMFORT SYSTEMS</a:t>
            </a:r>
            <a:endParaRPr b="0" i="0" sz="1400" u="none" cap="none" strike="noStrike">
              <a:solidFill>
                <a:srgbClr val="000000"/>
              </a:solidFill>
              <a:latin typeface="Arial"/>
              <a:ea typeface="Arial"/>
              <a:cs typeface="Arial"/>
              <a:sym typeface="Arial"/>
            </a:endParaRPr>
          </a:p>
        </p:txBody>
      </p:sp>
      <p:pic>
        <p:nvPicPr>
          <p:cNvPr descr="Logo, icon&#10;&#10;Description automatically generated" id="1151" name="Google Shape;1151;p40"/>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152" name="Google Shape;1152;p40"/>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sp>
        <p:nvSpPr>
          <p:cNvPr id="1153" name="Google Shape;1153;p40"/>
          <p:cNvSpPr txBox="1"/>
          <p:nvPr/>
        </p:nvSpPr>
        <p:spPr>
          <a:xfrm>
            <a:off x="376150" y="2199022"/>
            <a:ext cx="7169100" cy="3260700"/>
          </a:xfrm>
          <a:prstGeom prst="rect">
            <a:avLst/>
          </a:prstGeom>
          <a:noFill/>
          <a:ln>
            <a:noFill/>
          </a:ln>
        </p:spPr>
        <p:txBody>
          <a:bodyPr anchorCtr="0" anchor="t" bIns="0" lIns="0" spcFirstLastPara="1" rIns="0" wrap="square" tIns="12700">
            <a:spAutoFit/>
          </a:bodyPr>
          <a:lstStyle/>
          <a:p>
            <a:pPr indent="0" lvl="0" marL="0" marR="0" rtl="0" algn="just">
              <a:lnSpc>
                <a:spcPct val="150000"/>
              </a:lnSpc>
              <a:spcBef>
                <a:spcPts val="0"/>
              </a:spcBef>
              <a:spcAft>
                <a:spcPts val="0"/>
              </a:spcAft>
              <a:buNone/>
            </a:pPr>
            <a:r>
              <a:rPr i="0" lang="en-US" sz="1700" u="none" cap="none" strike="noStrike">
                <a:solidFill>
                  <a:schemeClr val="lt1"/>
                </a:solidFill>
                <a:latin typeface="Archivo Narrow"/>
                <a:ea typeface="Archivo Narrow"/>
                <a:cs typeface="Archivo Narrow"/>
                <a:sym typeface="Archivo Narrow"/>
              </a:rPr>
              <a:t> </a:t>
            </a:r>
            <a:r>
              <a:rPr b="1" i="0" lang="en-US" sz="1700" u="none" cap="none" strike="noStrike">
                <a:solidFill>
                  <a:schemeClr val="lt1"/>
                </a:solidFill>
                <a:latin typeface="Archivo Narrow"/>
                <a:ea typeface="Archivo Narrow"/>
                <a:cs typeface="Archivo Narrow"/>
                <a:sym typeface="Archivo Narrow"/>
              </a:rPr>
              <a:t>Ceiling fans:</a:t>
            </a:r>
            <a:endParaRPr i="0" sz="1500" u="none" cap="none" strike="noStrike">
              <a:solidFill>
                <a:srgbClr val="000000"/>
              </a:solidFill>
              <a:latin typeface="Archivo Narrow"/>
              <a:ea typeface="Archivo Narrow"/>
              <a:cs typeface="Archivo Narrow"/>
              <a:sym typeface="Archivo Narrow"/>
            </a:endParaRPr>
          </a:p>
          <a:p>
            <a:pPr indent="-330200" lvl="0" marL="45720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All ceiling fans installed in all the spaces in all the dwelling units shall have a minimum of 3 star for all sweep sizes</a:t>
            </a:r>
            <a:endParaRPr i="0" sz="1400" u="none" cap="none" strike="noStrike">
              <a:solidFill>
                <a:srgbClr val="000000"/>
              </a:solidFill>
              <a:latin typeface="Source Sans Pro"/>
              <a:ea typeface="Source Sans Pro"/>
              <a:cs typeface="Source Sans Pro"/>
              <a:sym typeface="Source Sans Pro"/>
            </a:endParaRPr>
          </a:p>
          <a:p>
            <a:pPr indent="0" lvl="0" marL="0" marR="0" rtl="0" algn="just">
              <a:lnSpc>
                <a:spcPct val="150000"/>
              </a:lnSpc>
              <a:spcBef>
                <a:spcPts val="0"/>
              </a:spcBef>
              <a:spcAft>
                <a:spcPts val="0"/>
              </a:spcAft>
              <a:buNone/>
            </a:pPr>
            <a:r>
              <a:rPr b="1" lang="en-US" sz="1700">
                <a:solidFill>
                  <a:schemeClr val="lt1"/>
                </a:solidFill>
                <a:latin typeface="Archivo Narrow"/>
                <a:ea typeface="Archivo Narrow"/>
                <a:cs typeface="Archivo Narrow"/>
                <a:sym typeface="Archivo Narrow"/>
              </a:rPr>
              <a:t>Air Conditioners:  </a:t>
            </a:r>
            <a:endParaRPr i="0" sz="14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b="1" i="0" lang="en-US" sz="1600" u="none" cap="none" strike="noStrike">
                <a:solidFill>
                  <a:schemeClr val="lt1"/>
                </a:solidFill>
                <a:latin typeface="Source Sans Pro"/>
                <a:ea typeface="Source Sans Pro"/>
                <a:cs typeface="Source Sans Pro"/>
                <a:sym typeface="Source Sans Pro"/>
              </a:rPr>
              <a:t>Unitary Type: </a:t>
            </a:r>
            <a:r>
              <a:rPr i="0" lang="en-US" sz="1600" u="none" cap="none" strike="noStrike">
                <a:solidFill>
                  <a:schemeClr val="lt1"/>
                </a:solidFill>
                <a:latin typeface="Source Sans Pro"/>
                <a:ea typeface="Source Sans Pro"/>
                <a:cs typeface="Source Sans Pro"/>
                <a:sym typeface="Source Sans Pro"/>
              </a:rPr>
              <a:t>5 Star </a:t>
            </a:r>
            <a:r>
              <a:rPr b="1" i="0" lang="en-US" sz="1600" u="none" cap="none" strike="noStrike">
                <a:solidFill>
                  <a:schemeClr val="lt1"/>
                </a:solidFill>
                <a:latin typeface="Source Sans Pro"/>
                <a:ea typeface="Source Sans Pro"/>
                <a:cs typeface="Source Sans Pro"/>
                <a:sym typeface="Source Sans Pro"/>
              </a:rPr>
              <a:t> </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b="1" i="0" lang="en-US" sz="1600" u="none" cap="none" strike="noStrike">
                <a:solidFill>
                  <a:schemeClr val="lt1"/>
                </a:solidFill>
                <a:latin typeface="Source Sans Pro"/>
                <a:ea typeface="Source Sans Pro"/>
                <a:cs typeface="Source Sans Pro"/>
                <a:sym typeface="Source Sans Pro"/>
              </a:rPr>
              <a:t>Split AC: </a:t>
            </a:r>
            <a:r>
              <a:rPr i="0" lang="en-US" sz="1600" u="none" cap="none" strike="noStrike">
                <a:solidFill>
                  <a:schemeClr val="lt1"/>
                </a:solidFill>
                <a:latin typeface="Source Sans Pro"/>
                <a:ea typeface="Source Sans Pro"/>
                <a:cs typeface="Source Sans Pro"/>
                <a:sym typeface="Source Sans Pro"/>
              </a:rPr>
              <a:t>3 Star  </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 </a:t>
            </a:r>
            <a:r>
              <a:rPr b="1" i="0" lang="en-US" sz="1600" u="none" cap="none" strike="noStrike">
                <a:solidFill>
                  <a:schemeClr val="lt1"/>
                </a:solidFill>
                <a:latin typeface="Source Sans Pro"/>
                <a:ea typeface="Source Sans Pro"/>
                <a:cs typeface="Source Sans Pro"/>
                <a:sym typeface="Source Sans Pro"/>
              </a:rPr>
              <a:t>VRF: </a:t>
            </a:r>
            <a:r>
              <a:rPr i="0" lang="en-US" sz="1600" u="none" cap="none" strike="noStrike">
                <a:solidFill>
                  <a:schemeClr val="lt1"/>
                </a:solidFill>
                <a:latin typeface="Source Sans Pro"/>
                <a:ea typeface="Source Sans Pro"/>
                <a:cs typeface="Source Sans Pro"/>
                <a:sym typeface="Source Sans Pro"/>
              </a:rPr>
              <a:t>3.28 EER, or 4.36 IEER 13(BEE Standards and Labelling requirements of 3 star for VRF shall take precedence over the current minimum requirement) </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just">
              <a:lnSpc>
                <a:spcPct val="150000"/>
              </a:lnSpc>
              <a:spcBef>
                <a:spcPts val="0"/>
              </a:spcBef>
              <a:spcAft>
                <a:spcPts val="0"/>
              </a:spcAft>
              <a:buClr>
                <a:schemeClr val="lt1"/>
              </a:buClr>
              <a:buSzPts val="1600"/>
              <a:buFont typeface="Source Sans Pro"/>
              <a:buChar char="●"/>
            </a:pPr>
            <a:r>
              <a:rPr b="1" i="0" lang="en-US" sz="1600" u="none" cap="none" strike="noStrike">
                <a:solidFill>
                  <a:schemeClr val="lt1"/>
                </a:solidFill>
                <a:latin typeface="Source Sans Pro"/>
                <a:ea typeface="Source Sans Pro"/>
                <a:cs typeface="Source Sans Pro"/>
                <a:sym typeface="Source Sans Pro"/>
              </a:rPr>
              <a:t>Chiller: </a:t>
            </a:r>
            <a:r>
              <a:rPr i="0" lang="en-US" sz="1600" u="none" cap="none" strike="noStrike">
                <a:solidFill>
                  <a:schemeClr val="lt1"/>
                </a:solidFill>
                <a:latin typeface="Source Sans Pro"/>
                <a:ea typeface="Source Sans Pro"/>
                <a:cs typeface="Source Sans Pro"/>
                <a:sym typeface="Source Sans Pro"/>
              </a:rPr>
              <a:t>3 Star</a:t>
            </a:r>
            <a:r>
              <a:rPr i="0" lang="en-US" sz="1600" u="none" cap="none" strike="noStrike">
                <a:solidFill>
                  <a:schemeClr val="lt1"/>
                </a:solidFill>
                <a:latin typeface="Source Sans Pro"/>
                <a:ea typeface="Source Sans Pro"/>
                <a:cs typeface="Source Sans Pro"/>
                <a:sym typeface="Source Sans Pro"/>
              </a:rPr>
              <a:t> </a:t>
            </a:r>
            <a:endParaRPr i="0" sz="1600" u="none" cap="none" strike="noStrike">
              <a:solidFill>
                <a:srgbClr val="000000"/>
              </a:solidFill>
              <a:latin typeface="Source Sans Pro"/>
              <a:ea typeface="Source Sans Pro"/>
              <a:cs typeface="Source Sans Pro"/>
              <a:sym typeface="Source Sans Pro"/>
            </a:endParaRPr>
          </a:p>
        </p:txBody>
      </p:sp>
      <p:sp>
        <p:nvSpPr>
          <p:cNvPr id="1154" name="Google Shape;1154;p40"/>
          <p:cNvSpPr txBox="1"/>
          <p:nvPr/>
        </p:nvSpPr>
        <p:spPr>
          <a:xfrm>
            <a:off x="8736631" y="6212425"/>
            <a:ext cx="2265600" cy="3078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400"/>
              <a:buFont typeface="Arial"/>
              <a:buNone/>
            </a:pPr>
            <a:r>
              <a:rPr i="0" lang="en-US" sz="1400" u="none" cap="none" strike="noStrike">
                <a:solidFill>
                  <a:schemeClr val="dk1"/>
                </a:solidFill>
                <a:latin typeface="Source Sans Pro"/>
                <a:ea typeface="Source Sans Pro"/>
                <a:cs typeface="Source Sans Pro"/>
                <a:sym typeface="Source Sans Pro"/>
              </a:rPr>
              <a:t>Split AC: 3 Star  </a:t>
            </a:r>
            <a:endParaRPr i="0" sz="1400" u="none" cap="none" strike="noStrike">
              <a:solidFill>
                <a:srgbClr val="000000"/>
              </a:solidFill>
              <a:latin typeface="Source Sans Pro"/>
              <a:ea typeface="Source Sans Pro"/>
              <a:cs typeface="Source Sans Pro"/>
              <a:sym typeface="Source Sans Pro"/>
            </a:endParaRPr>
          </a:p>
        </p:txBody>
      </p:sp>
      <p:pic>
        <p:nvPicPr>
          <p:cNvPr id="1155" name="Google Shape;1155;p40"/>
          <p:cNvPicPr preferRelativeResize="0"/>
          <p:nvPr/>
        </p:nvPicPr>
        <p:blipFill rotWithShape="1">
          <a:blip r:embed="rId6">
            <a:alphaModFix/>
          </a:blip>
          <a:srcRect b="0" l="31406" r="0" t="0"/>
          <a:stretch/>
        </p:blipFill>
        <p:spPr>
          <a:xfrm>
            <a:off x="8484825" y="3408153"/>
            <a:ext cx="1995056" cy="2908506"/>
          </a:xfrm>
          <a:prstGeom prst="rect">
            <a:avLst/>
          </a:prstGeom>
          <a:noFill/>
          <a:ln>
            <a:noFill/>
          </a:ln>
        </p:spPr>
      </p:pic>
      <p:pic>
        <p:nvPicPr>
          <p:cNvPr id="1156" name="Google Shape;1156;p40"/>
          <p:cNvPicPr preferRelativeResize="0"/>
          <p:nvPr/>
        </p:nvPicPr>
        <p:blipFill rotWithShape="1">
          <a:blip r:embed="rId6">
            <a:alphaModFix/>
          </a:blip>
          <a:srcRect b="15656" l="0" r="65763" t="27439"/>
          <a:stretch/>
        </p:blipFill>
        <p:spPr>
          <a:xfrm>
            <a:off x="10460930" y="4735819"/>
            <a:ext cx="837145" cy="1391414"/>
          </a:xfrm>
          <a:prstGeom prst="rect">
            <a:avLst/>
          </a:prstGeom>
          <a:noFill/>
          <a:ln>
            <a:noFill/>
          </a:ln>
        </p:spPr>
      </p:pic>
      <p:sp>
        <p:nvSpPr>
          <p:cNvPr id="1157" name="Google Shape;1157;p40"/>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dk1"/>
                </a:solidFill>
                <a:latin typeface="Julius Sans One"/>
                <a:ea typeface="Julius Sans One"/>
                <a:cs typeface="Julius Sans One"/>
                <a:sym typeface="Julius Sans One"/>
              </a:rPr>
              <a:t>Mandatory Requirement</a:t>
            </a:r>
            <a:endParaRPr b="1" i="0" sz="1800" u="none" cap="none" strike="noStrike">
              <a:solidFill>
                <a:schemeClr val="dk1"/>
              </a:solidFill>
              <a:latin typeface="Arial"/>
              <a:ea typeface="Arial"/>
              <a:cs typeface="Arial"/>
              <a:sym typeface="Arial"/>
            </a:endParaRPr>
          </a:p>
        </p:txBody>
      </p:sp>
      <p:sp>
        <p:nvSpPr>
          <p:cNvPr id="1158" name="Google Shape;1158;p40"/>
          <p:cNvSpPr txBox="1"/>
          <p:nvPr/>
        </p:nvSpPr>
        <p:spPr>
          <a:xfrm>
            <a:off x="9882929" y="6434450"/>
            <a:ext cx="21195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Electronic paradise,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pic>
        <p:nvPicPr>
          <p:cNvPr descr="gbpn-logo_white.png" id="1163" name="Google Shape;1163;p41"/>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1164" name="Google Shape;1164;p41"/>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165" name="Google Shape;1165;p41"/>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graphicFrame>
        <p:nvGraphicFramePr>
          <p:cNvPr id="1166" name="Google Shape;1166;p41"/>
          <p:cNvGraphicFramePr/>
          <p:nvPr/>
        </p:nvGraphicFramePr>
        <p:xfrm>
          <a:off x="811140" y="3737577"/>
          <a:ext cx="3000000" cy="3000000"/>
        </p:xfrm>
        <a:graphic>
          <a:graphicData uri="http://schemas.openxmlformats.org/drawingml/2006/table">
            <a:tbl>
              <a:tblPr>
                <a:noFill/>
                <a:tableStyleId>{991C5D08-FA97-4C84-B4A8-250404695844}</a:tableStyleId>
              </a:tblPr>
              <a:tblGrid>
                <a:gridCol w="3231825"/>
                <a:gridCol w="1831525"/>
              </a:tblGrid>
              <a:tr h="420175">
                <a:tc>
                  <a:txBody>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Provisions</a:t>
                      </a:r>
                      <a:endParaRPr sz="1600">
                        <a:solidFill>
                          <a:schemeClr val="lt1"/>
                        </a:solidFill>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Incremental Points</a:t>
                      </a:r>
                      <a:endParaRPr sz="1600">
                        <a:solidFill>
                          <a:schemeClr val="lt1"/>
                        </a:solidFill>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859775">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Ceiling fans in all the bedrooms and hall with BEE 4-Star</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1</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59775">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Ceiling fans in all the bedrooms and hall with BEE 5-Star</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4</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167" name="Google Shape;1167;p41"/>
          <p:cNvSpPr/>
          <p:nvPr/>
        </p:nvSpPr>
        <p:spPr>
          <a:xfrm>
            <a:off x="765274" y="3335925"/>
            <a:ext cx="5050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Table – 23:  Points for BEE star rated ceiling fans </a:t>
            </a:r>
            <a:endParaRPr sz="1600">
              <a:solidFill>
                <a:schemeClr val="dk1"/>
              </a:solidFill>
              <a:latin typeface="Source Sans Pro"/>
              <a:ea typeface="Source Sans Pro"/>
              <a:cs typeface="Source Sans Pro"/>
              <a:sym typeface="Source Sans Pro"/>
            </a:endParaRPr>
          </a:p>
        </p:txBody>
      </p:sp>
      <p:graphicFrame>
        <p:nvGraphicFramePr>
          <p:cNvPr id="1168" name="Google Shape;1168;p41"/>
          <p:cNvGraphicFramePr/>
          <p:nvPr/>
        </p:nvGraphicFramePr>
        <p:xfrm>
          <a:off x="6863555" y="3802363"/>
          <a:ext cx="3000000" cy="3000000"/>
        </p:xfrm>
        <a:graphic>
          <a:graphicData uri="http://schemas.openxmlformats.org/drawingml/2006/table">
            <a:tbl>
              <a:tblPr>
                <a:noFill/>
                <a:tableStyleId>{991C5D08-FA97-4C84-B4A8-250404695844}</a:tableStyleId>
              </a:tblPr>
              <a:tblGrid>
                <a:gridCol w="2577550"/>
                <a:gridCol w="2206900"/>
              </a:tblGrid>
              <a:tr h="193550">
                <a:tc>
                  <a:txBody>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Provisions</a:t>
                      </a:r>
                      <a:endParaRPr sz="1600">
                        <a:solidFill>
                          <a:schemeClr val="lt1"/>
                        </a:solidFill>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latin typeface="Archivo Narrow"/>
                          <a:ea typeface="Archivo Narrow"/>
                          <a:cs typeface="Archivo Narrow"/>
                          <a:sym typeface="Archivo Narrow"/>
                        </a:rPr>
                        <a:t>Incremental Points</a:t>
                      </a:r>
                      <a:endParaRPr sz="1600">
                        <a:solidFill>
                          <a:schemeClr val="lt1"/>
                        </a:solidFill>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850950">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Split AC: 4-Star</a:t>
                      </a:r>
                      <a:endParaRPr sz="1600">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VRF: 3.6 EER</a:t>
                      </a:r>
                      <a:endParaRPr sz="1600">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Chiller: 4-Star</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9</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08975">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Split AC: 5-Star</a:t>
                      </a:r>
                      <a:endParaRPr sz="1600">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VRF: 3.8 EER</a:t>
                      </a:r>
                      <a:endParaRPr sz="1600">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Chiller: 5-Star</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30</a:t>
                      </a:r>
                      <a:endParaRPr sz="1600">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169" name="Google Shape;1169;p41"/>
          <p:cNvSpPr/>
          <p:nvPr/>
        </p:nvSpPr>
        <p:spPr>
          <a:xfrm>
            <a:off x="6863550" y="3118525"/>
            <a:ext cx="4784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Table – 24:  Points for BEE Star Rating of </a:t>
            </a:r>
            <a:endParaRPr sz="1600">
              <a:solidFill>
                <a:schemeClr val="dk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Air-Conditioners</a:t>
            </a:r>
            <a:endParaRPr sz="1600">
              <a:solidFill>
                <a:schemeClr val="dk1"/>
              </a:solidFill>
              <a:latin typeface="Source Sans Pro"/>
              <a:ea typeface="Source Sans Pro"/>
              <a:cs typeface="Source Sans Pro"/>
              <a:sym typeface="Source Sans Pro"/>
            </a:endParaRPr>
          </a:p>
        </p:txBody>
      </p:sp>
      <p:sp>
        <p:nvSpPr>
          <p:cNvPr id="1170" name="Google Shape;1170;p41"/>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1171" name="Google Shape;1171;p41"/>
          <p:cNvSpPr txBox="1"/>
          <p:nvPr/>
        </p:nvSpPr>
        <p:spPr>
          <a:xfrm>
            <a:off x="517525" y="1757150"/>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2 Comfort Systems</a:t>
            </a:r>
            <a:endParaRPr i="0" sz="2400" u="none" cap="none" strike="noStrike">
              <a:solidFill>
                <a:srgbClr val="000000"/>
              </a:solidFill>
              <a:latin typeface="Archivo Narrow"/>
              <a:ea typeface="Archivo Narrow"/>
              <a:cs typeface="Archivo Narrow"/>
              <a:sym typeface="Archivo Narrow"/>
            </a:endParaRPr>
          </a:p>
        </p:txBody>
      </p:sp>
      <p:sp>
        <p:nvSpPr>
          <p:cNvPr id="1172" name="Google Shape;1172;p41"/>
          <p:cNvSpPr txBox="1"/>
          <p:nvPr/>
        </p:nvSpPr>
        <p:spPr>
          <a:xfrm>
            <a:off x="406575" y="1003850"/>
            <a:ext cx="11150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rgbClr val="262626"/>
                </a:solidFill>
                <a:latin typeface="Julius Sans One"/>
                <a:ea typeface="Julius Sans One"/>
                <a:cs typeface="Julius Sans One"/>
                <a:sym typeface="Julius Sans One"/>
              </a:rPr>
              <a:t>5.3.3 - INDOOR ELECTRICAL END-USE </a:t>
            </a:r>
            <a:r>
              <a:rPr lang="en-US" sz="1500">
                <a:solidFill>
                  <a:srgbClr val="262626"/>
                </a:solidFill>
                <a:latin typeface="Archivo Narrow"/>
                <a:ea typeface="Archivo Narrow"/>
                <a:cs typeface="Archivo Narrow"/>
                <a:sym typeface="Archivo Narrow"/>
              </a:rPr>
              <a:t>(IF APPLICABLE)</a:t>
            </a:r>
            <a:endParaRPr sz="1500">
              <a:latin typeface="Archivo Narrow"/>
              <a:ea typeface="Archivo Narrow"/>
              <a:cs typeface="Archivo Narrow"/>
              <a:sym typeface="Archivo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42"/>
          <p:cNvSpPr txBox="1"/>
          <p:nvPr/>
        </p:nvSpPr>
        <p:spPr>
          <a:xfrm>
            <a:off x="402759" y="623983"/>
            <a:ext cx="92211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accent3"/>
                </a:solidFill>
                <a:latin typeface="Julius Sans One"/>
                <a:ea typeface="Julius Sans One"/>
                <a:cs typeface="Julius Sans One"/>
                <a:sym typeface="Julius Sans One"/>
              </a:rPr>
              <a:t>SUMMARY - INDOOR ELECTRICAL END-USE</a:t>
            </a:r>
            <a:r>
              <a:rPr b="1" i="0" lang="en-US" sz="3200" u="none" cap="none" strike="noStrike">
                <a:solidFill>
                  <a:srgbClr val="262626"/>
                </a:solidFill>
                <a:latin typeface="Julius Sans One"/>
                <a:ea typeface="Julius Sans One"/>
                <a:cs typeface="Julius Sans One"/>
                <a:sym typeface="Julius Sans One"/>
              </a:rPr>
              <a:t> </a:t>
            </a:r>
            <a:endParaRPr b="0" i="0" sz="1400" u="none" cap="none" strike="noStrike">
              <a:solidFill>
                <a:srgbClr val="000000"/>
              </a:solidFill>
              <a:latin typeface="Arial"/>
              <a:ea typeface="Arial"/>
              <a:cs typeface="Arial"/>
              <a:sym typeface="Arial"/>
            </a:endParaRPr>
          </a:p>
        </p:txBody>
      </p:sp>
      <p:pic>
        <p:nvPicPr>
          <p:cNvPr descr="Logo, icon&#10;&#10;Description automatically generated" id="1178" name="Google Shape;1178;p42"/>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179" name="Google Shape;1179;p42"/>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graphicFrame>
        <p:nvGraphicFramePr>
          <p:cNvPr id="1180" name="Google Shape;1180;p42"/>
          <p:cNvGraphicFramePr/>
          <p:nvPr/>
        </p:nvGraphicFramePr>
        <p:xfrm>
          <a:off x="586593" y="1619253"/>
          <a:ext cx="3000000" cy="3000000"/>
        </p:xfrm>
        <a:graphic>
          <a:graphicData uri="http://schemas.openxmlformats.org/drawingml/2006/table">
            <a:tbl>
              <a:tblPr>
                <a:noFill/>
                <a:tableStyleId>{991C5D08-FA97-4C84-B4A8-250404695844}</a:tableStyleId>
              </a:tblPr>
              <a:tblGrid>
                <a:gridCol w="2160250"/>
                <a:gridCol w="7056775"/>
                <a:gridCol w="1800200"/>
              </a:tblGrid>
              <a:tr h="427500">
                <a:tc gridSpan="2">
                  <a:txBody>
                    <a:bodyPr/>
                    <a:lstStyle/>
                    <a:p>
                      <a:pPr indent="0" lvl="0" marL="0" marR="0" rtl="0" algn="l">
                        <a:lnSpc>
                          <a:spcPct val="100000"/>
                        </a:lnSpc>
                        <a:spcBef>
                          <a:spcPts val="0"/>
                        </a:spcBef>
                        <a:spcAft>
                          <a:spcPts val="0"/>
                        </a:spcAft>
                        <a:buClr>
                          <a:schemeClr val="dk1"/>
                        </a:buClr>
                        <a:buSzPts val="1600"/>
                        <a:buFont typeface="Open Sans"/>
                        <a:buNone/>
                      </a:pPr>
                      <a:r>
                        <a:rPr b="1" i="0" lang="en-US" sz="1600" u="none" cap="none" strike="noStrike">
                          <a:solidFill>
                            <a:schemeClr val="lt1"/>
                          </a:solidFill>
                          <a:latin typeface="Archivo Narrow"/>
                          <a:ea typeface="Archivo Narrow"/>
                          <a:cs typeface="Archivo Narrow"/>
                          <a:sym typeface="Archivo Narrow"/>
                        </a:rPr>
                        <a:t>Indoor Lighting                                                                                                              Maximum score</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c hMerge="1"/>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latin typeface="Archivo Narrow"/>
                          <a:ea typeface="Archivo Narrow"/>
                          <a:cs typeface="Archivo Narrow"/>
                          <a:sym typeface="Archivo Narrow"/>
                        </a:rPr>
                        <a:t>8 Points</a:t>
                      </a:r>
                      <a:endParaRPr b="1"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r>
              <a:tr h="228600">
                <a:tc>
                  <a:txBody>
                    <a:bodyPr/>
                    <a:lstStyle/>
                    <a:p>
                      <a:pPr indent="0" lvl="0" marL="0" marR="0" rtl="0" algn="l">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Minimum, If opted</a:t>
                      </a:r>
                      <a:r>
                        <a:rPr i="0" lang="en-US" sz="1600" u="none" cap="none" strike="noStrike">
                          <a:solidFill>
                            <a:schemeClr val="dk1"/>
                          </a:solidFill>
                          <a:latin typeface="Source Sans Pro"/>
                          <a:ea typeface="Source Sans Pro"/>
                          <a:cs typeface="Source Sans Pro"/>
                          <a:sym typeface="Source Sans Pro"/>
                        </a:rPr>
                        <a:t>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All the lighting fixtures shall have lamps with luminous efficacy of minimum 85 lm/W installed in all bedrooms, hall and kitchen. </a:t>
                      </a:r>
                      <a:r>
                        <a:rPr i="0" lang="en-US" sz="1600" u="none" cap="none" strike="noStrike">
                          <a:solidFill>
                            <a:schemeClr val="lt1"/>
                          </a:solidFill>
                          <a:latin typeface="Source Sans Pro"/>
                          <a:ea typeface="Source Sans Pro"/>
                          <a:cs typeface="Source Sans Pro"/>
                          <a:sym typeface="Source Sans Pro"/>
                        </a:rPr>
                        <a:t>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0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Additional</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chemeClr val="dk1"/>
                        </a:buClr>
                        <a:buSzPts val="1600"/>
                        <a:buFont typeface="Source Sans Pro"/>
                        <a:buChar char="•"/>
                      </a:pPr>
                      <a:r>
                        <a:rPr lang="en-US" sz="1600" u="none" cap="none" strike="noStrike">
                          <a:solidFill>
                            <a:schemeClr val="dk1"/>
                          </a:solidFill>
                          <a:latin typeface="Source Sans Pro"/>
                          <a:ea typeface="Source Sans Pro"/>
                          <a:cs typeface="Source Sans Pro"/>
                          <a:sym typeface="Source Sans Pro"/>
                        </a:rPr>
                        <a:t>95 lm/w (3 Points) </a:t>
                      </a:r>
                      <a:endParaRPr sz="1600" u="none" cap="none" strike="noStrike">
                        <a:latin typeface="Source Sans Pro"/>
                        <a:ea typeface="Source Sans Pro"/>
                        <a:cs typeface="Source Sans Pro"/>
                        <a:sym typeface="Source Sans Pro"/>
                      </a:endParaRPr>
                    </a:p>
                    <a:p>
                      <a:pPr indent="-285750" lvl="0" marL="285750" marR="0" rtl="0" algn="l">
                        <a:lnSpc>
                          <a:spcPct val="100000"/>
                        </a:lnSpc>
                        <a:spcBef>
                          <a:spcPts val="0"/>
                        </a:spcBef>
                        <a:spcAft>
                          <a:spcPts val="0"/>
                        </a:spcAft>
                        <a:buClr>
                          <a:schemeClr val="dk1"/>
                        </a:buClr>
                        <a:buSzPts val="1600"/>
                        <a:buFont typeface="Source Sans Pro"/>
                        <a:buChar char="•"/>
                      </a:pPr>
                      <a:r>
                        <a:rPr lang="en-US" sz="1600" u="none" cap="none" strike="noStrike">
                          <a:solidFill>
                            <a:schemeClr val="dk1"/>
                          </a:solidFill>
                          <a:latin typeface="Source Sans Pro"/>
                          <a:ea typeface="Source Sans Pro"/>
                          <a:cs typeface="Source Sans Pro"/>
                          <a:sym typeface="Source Sans Pro"/>
                        </a:rPr>
                        <a:t>105 lm/W (8 Points)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Up to 8 Points</a:t>
                      </a:r>
                      <a:endParaRPr sz="1600" u="none" cap="none" strike="noStrike">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graphicFrame>
        <p:nvGraphicFramePr>
          <p:cNvPr id="1181" name="Google Shape;1181;p42"/>
          <p:cNvGraphicFramePr/>
          <p:nvPr/>
        </p:nvGraphicFramePr>
        <p:xfrm>
          <a:off x="586592" y="3578233"/>
          <a:ext cx="3000000" cy="3000000"/>
        </p:xfrm>
        <a:graphic>
          <a:graphicData uri="http://schemas.openxmlformats.org/drawingml/2006/table">
            <a:tbl>
              <a:tblPr>
                <a:noFill/>
                <a:tableStyleId>{991C5D08-FA97-4C84-B4A8-250404695844}</a:tableStyleId>
              </a:tblPr>
              <a:tblGrid>
                <a:gridCol w="2160250"/>
                <a:gridCol w="7056775"/>
                <a:gridCol w="1800200"/>
              </a:tblGrid>
              <a:tr h="318850">
                <a:tc gridSpan="2">
                  <a:txBody>
                    <a:bodyPr/>
                    <a:lstStyle/>
                    <a:p>
                      <a:pPr indent="0" lvl="0" marL="0" marR="0" rtl="0" algn="l">
                        <a:lnSpc>
                          <a:spcPct val="100000"/>
                        </a:lnSpc>
                        <a:spcBef>
                          <a:spcPts val="0"/>
                        </a:spcBef>
                        <a:spcAft>
                          <a:spcPts val="0"/>
                        </a:spcAft>
                        <a:buClr>
                          <a:schemeClr val="dk1"/>
                        </a:buClr>
                        <a:buSzPts val="1600"/>
                        <a:buFont typeface="Open Sans"/>
                        <a:buNone/>
                      </a:pPr>
                      <a:r>
                        <a:rPr b="1" i="0" lang="en-US" sz="1600" u="none" cap="none" strike="noStrike">
                          <a:solidFill>
                            <a:schemeClr val="lt1"/>
                          </a:solidFill>
                          <a:latin typeface="Archivo Narrow"/>
                          <a:ea typeface="Archivo Narrow"/>
                          <a:cs typeface="Archivo Narrow"/>
                          <a:sym typeface="Archivo Narrow"/>
                        </a:rPr>
                        <a:t>Ceiling Fans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c hMerge="1"/>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r>
              <a:tr h="550750">
                <a:tc>
                  <a:txBody>
                    <a:bodyPr/>
                    <a:lstStyle/>
                    <a:p>
                      <a:pPr indent="0" lvl="0" marL="0" marR="0" rtl="0" algn="l">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Minimum, If opted</a:t>
                      </a:r>
                      <a:r>
                        <a:rPr i="0" lang="en-US" sz="1600" u="none" cap="none" strike="noStrike">
                          <a:solidFill>
                            <a:schemeClr val="dk1"/>
                          </a:solidFill>
                          <a:latin typeface="Source Sans Pro"/>
                          <a:ea typeface="Source Sans Pro"/>
                          <a:cs typeface="Source Sans Pro"/>
                          <a:sym typeface="Source Sans Pro"/>
                        </a:rPr>
                        <a:t>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All ceiling fans installed in all the spaces in all the dwelling units shall have a minimum of 3 star for all sweep sizes</a:t>
                      </a:r>
                      <a:endParaRPr sz="14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50750">
                <a:tc row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Additional</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600"/>
                        <a:buFont typeface="Arial"/>
                        <a:buNone/>
                      </a:pPr>
                      <a:r>
                        <a:rPr i="0" lang="en-US" sz="1600" u="none" cap="none" strike="noStrike">
                          <a:solidFill>
                            <a:schemeClr val="dk1"/>
                          </a:solidFill>
                          <a:latin typeface="Source Sans Pro"/>
                          <a:ea typeface="Source Sans Pro"/>
                          <a:cs typeface="Source Sans Pro"/>
                          <a:sym typeface="Source Sans Pro"/>
                        </a:rPr>
                        <a:t>4 Star </a:t>
                      </a:r>
                      <a:endParaRPr sz="14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1 Point</a:t>
                      </a:r>
                      <a:endParaRPr sz="16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chemeClr val="dk1"/>
                        </a:buClr>
                        <a:buSzPts val="1600"/>
                        <a:buFont typeface="Open Sans"/>
                        <a:buNone/>
                      </a:pPr>
                      <a:r>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05600">
                <a:tc vMerge="1"/>
                <a:tc>
                  <a:txBody>
                    <a:bodyPr/>
                    <a:lstStyle/>
                    <a:p>
                      <a:pPr indent="0" lvl="0" marL="0" marR="0" rtl="0" algn="l">
                        <a:lnSpc>
                          <a:spcPct val="100000"/>
                        </a:lnSpc>
                        <a:spcBef>
                          <a:spcPts val="0"/>
                        </a:spcBef>
                        <a:spcAft>
                          <a:spcPts val="0"/>
                        </a:spcAft>
                        <a:buClr>
                          <a:schemeClr val="dk1"/>
                        </a:buClr>
                        <a:buSzPts val="1600"/>
                        <a:buFont typeface="Arial"/>
                        <a:buNone/>
                      </a:pPr>
                      <a:r>
                        <a:rPr i="0" lang="en-US" sz="1600" u="none" cap="none" strike="noStrike">
                          <a:solidFill>
                            <a:schemeClr val="dk1"/>
                          </a:solidFill>
                          <a:latin typeface="Source Sans Pro"/>
                          <a:ea typeface="Source Sans Pro"/>
                          <a:cs typeface="Source Sans Pro"/>
                          <a:sym typeface="Source Sans Pro"/>
                        </a:rPr>
                        <a:t>5 Star</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4 Points</a:t>
                      </a:r>
                      <a:endParaRPr sz="16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chemeClr val="dk1"/>
                        </a:buClr>
                        <a:buSzPts val="1600"/>
                        <a:buFont typeface="Open Sans"/>
                        <a:buNone/>
                      </a:pPr>
                      <a:r>
                        <a:t/>
                      </a:r>
                      <a:endParaRPr sz="1600" u="none" cap="none" strike="noStrike">
                        <a:latin typeface="Source Sans Pro"/>
                        <a:ea typeface="Source Sans Pro"/>
                        <a:cs typeface="Source Sans Pro"/>
                        <a:sym typeface="Source Sans Pro"/>
                      </a:endParaRPr>
                    </a:p>
                  </a:txBody>
                  <a:tcPr marT="45725" marB="45725" marR="91450" marL="91450" anchor="b">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182" name="Google Shape;1182;p42"/>
          <p:cNvSpPr/>
          <p:nvPr/>
        </p:nvSpPr>
        <p:spPr>
          <a:xfrm>
            <a:off x="0" y="6297164"/>
            <a:ext cx="7498200" cy="5847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83" name="Google Shape;1183;p42"/>
          <p:cNvSpPr/>
          <p:nvPr/>
        </p:nvSpPr>
        <p:spPr>
          <a:xfrm>
            <a:off x="4692333" y="6027444"/>
            <a:ext cx="7498200" cy="673500"/>
          </a:xfrm>
          <a:prstGeom prst="rect">
            <a:avLst/>
          </a:prstGeom>
          <a:solidFill>
            <a:srgbClr val="DEF0F0">
              <a:alpha val="6627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43"/>
          <p:cNvSpPr txBox="1"/>
          <p:nvPr/>
        </p:nvSpPr>
        <p:spPr>
          <a:xfrm>
            <a:off x="261334" y="623984"/>
            <a:ext cx="92211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accent3"/>
                </a:solidFill>
                <a:latin typeface="Julius Sans One"/>
                <a:ea typeface="Julius Sans One"/>
                <a:cs typeface="Julius Sans One"/>
                <a:sym typeface="Julius Sans One"/>
              </a:rPr>
              <a:t>SUMMARY - INDOOR ELECTRICAL END-USE </a:t>
            </a:r>
            <a:endParaRPr sz="3200">
              <a:solidFill>
                <a:schemeClr val="accent3"/>
              </a:solidFill>
              <a:latin typeface="Julius Sans One"/>
              <a:ea typeface="Julius Sans One"/>
              <a:cs typeface="Julius Sans One"/>
              <a:sym typeface="Julius Sans One"/>
            </a:endParaRPr>
          </a:p>
        </p:txBody>
      </p:sp>
      <p:pic>
        <p:nvPicPr>
          <p:cNvPr descr="Logo, icon&#10;&#10;Description automatically generated" id="1189" name="Google Shape;1189;p43"/>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190" name="Google Shape;1190;p43"/>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1191" name="Google Shape;1191;p43"/>
          <p:cNvSpPr/>
          <p:nvPr/>
        </p:nvSpPr>
        <p:spPr>
          <a:xfrm>
            <a:off x="0" y="6297164"/>
            <a:ext cx="7498080" cy="584735"/>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2" name="Google Shape;1192;p43"/>
          <p:cNvSpPr/>
          <p:nvPr/>
        </p:nvSpPr>
        <p:spPr>
          <a:xfrm>
            <a:off x="4692333" y="6027444"/>
            <a:ext cx="7498080" cy="673504"/>
          </a:xfrm>
          <a:prstGeom prst="rect">
            <a:avLst/>
          </a:prstGeom>
          <a:solidFill>
            <a:srgbClr val="DEF0F0">
              <a:alpha val="66274"/>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1193" name="Google Shape;1193;p43"/>
          <p:cNvGraphicFramePr/>
          <p:nvPr/>
        </p:nvGraphicFramePr>
        <p:xfrm>
          <a:off x="433166" y="1460344"/>
          <a:ext cx="3000000" cy="3000000"/>
        </p:xfrm>
        <a:graphic>
          <a:graphicData uri="http://schemas.openxmlformats.org/drawingml/2006/table">
            <a:tbl>
              <a:tblPr>
                <a:noFill/>
                <a:tableStyleId>{991C5D08-FA97-4C84-B4A8-250404695844}</a:tableStyleId>
              </a:tblPr>
              <a:tblGrid>
                <a:gridCol w="2220425"/>
                <a:gridCol w="7253325"/>
                <a:gridCol w="1850350"/>
              </a:tblGrid>
              <a:tr h="362375">
                <a:tc gridSpan="2">
                  <a:txBody>
                    <a:bodyPr/>
                    <a:lstStyle/>
                    <a:p>
                      <a:pPr indent="0" lvl="0" marL="0" marR="0" rtl="0" algn="l">
                        <a:lnSpc>
                          <a:spcPct val="100000"/>
                        </a:lnSpc>
                        <a:spcBef>
                          <a:spcPts val="0"/>
                        </a:spcBef>
                        <a:spcAft>
                          <a:spcPts val="0"/>
                        </a:spcAft>
                        <a:buClr>
                          <a:schemeClr val="dk1"/>
                        </a:buClr>
                        <a:buSzPts val="1600"/>
                        <a:buFont typeface="Arial"/>
                        <a:buNone/>
                      </a:pPr>
                      <a:r>
                        <a:rPr b="1" lang="en-US" sz="1600" u="none" cap="none" strike="noStrike">
                          <a:solidFill>
                            <a:schemeClr val="lt1"/>
                          </a:solidFill>
                          <a:latin typeface="Archivo Narrow"/>
                          <a:ea typeface="Archivo Narrow"/>
                          <a:cs typeface="Archivo Narrow"/>
                          <a:sym typeface="Archivo Narrow"/>
                        </a:rPr>
                        <a:t>Air Conditioners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c hMerge="1"/>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latin typeface="Archivo Narrow"/>
                          <a:ea typeface="Archivo Narrow"/>
                          <a:cs typeface="Archivo Narrow"/>
                          <a:sym typeface="Archivo Narrow"/>
                        </a:rPr>
                        <a:t>Points</a:t>
                      </a:r>
                      <a:endParaRPr b="1"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r>
              <a:tr h="1937725">
                <a:tc>
                  <a:txBody>
                    <a:bodyPr/>
                    <a:lstStyle/>
                    <a:p>
                      <a:pPr indent="0" lvl="0" marL="0" marR="0" rtl="0" algn="l">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Minimum, If opted</a:t>
                      </a:r>
                      <a:r>
                        <a:rPr i="0" lang="en-US" sz="1600" u="none" cap="none" strike="noStrike">
                          <a:solidFill>
                            <a:schemeClr val="dk1"/>
                          </a:solidFill>
                          <a:latin typeface="Source Sans Pro"/>
                          <a:ea typeface="Source Sans Pro"/>
                          <a:cs typeface="Source Sans Pro"/>
                          <a:sym typeface="Source Sans Pro"/>
                        </a:rPr>
                        <a:t>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All the bedrooms having air conditioners in all the dwelling units shall have the following specifications:</a:t>
                      </a:r>
                      <a:endParaRPr sz="1600" u="none" cap="none" strike="noStrike">
                        <a:latin typeface="Source Sans Pro"/>
                        <a:ea typeface="Source Sans Pro"/>
                        <a:cs typeface="Source Sans Pro"/>
                        <a:sym typeface="Source Sans Pro"/>
                      </a:endParaRPr>
                    </a:p>
                    <a:p>
                      <a:pPr indent="-285750" lvl="0" marL="285750" marR="0" rtl="0" algn="l">
                        <a:lnSpc>
                          <a:spcPct val="100000"/>
                        </a:lnSpc>
                        <a:spcBef>
                          <a:spcPts val="0"/>
                        </a:spcBef>
                        <a:spcAft>
                          <a:spcPts val="0"/>
                        </a:spcAft>
                        <a:buClr>
                          <a:srgbClr val="000000"/>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Unitary Type: 5 Star  </a:t>
                      </a:r>
                      <a:endParaRPr sz="1600" u="none" cap="none" strike="noStrike">
                        <a:latin typeface="Source Sans Pro"/>
                        <a:ea typeface="Source Sans Pro"/>
                        <a:cs typeface="Source Sans Pro"/>
                        <a:sym typeface="Source Sans Pro"/>
                      </a:endParaRPr>
                    </a:p>
                    <a:p>
                      <a:pPr indent="-285750" lvl="0" marL="285750" marR="0" rtl="0" algn="l">
                        <a:lnSpc>
                          <a:spcPct val="100000"/>
                        </a:lnSpc>
                        <a:spcBef>
                          <a:spcPts val="0"/>
                        </a:spcBef>
                        <a:spcAft>
                          <a:spcPts val="0"/>
                        </a:spcAft>
                        <a:buClr>
                          <a:srgbClr val="000000"/>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Split AC: 3 Star  </a:t>
                      </a:r>
                      <a:endParaRPr sz="1600" u="none" cap="none" strike="noStrike">
                        <a:latin typeface="Source Sans Pro"/>
                        <a:ea typeface="Source Sans Pro"/>
                        <a:cs typeface="Source Sans Pro"/>
                        <a:sym typeface="Source Sans Pro"/>
                      </a:endParaRPr>
                    </a:p>
                    <a:p>
                      <a:pPr indent="-285750" lvl="0" marL="285750" marR="0" rtl="0" algn="l">
                        <a:lnSpc>
                          <a:spcPct val="100000"/>
                        </a:lnSpc>
                        <a:spcBef>
                          <a:spcPts val="0"/>
                        </a:spcBef>
                        <a:spcAft>
                          <a:spcPts val="0"/>
                        </a:spcAft>
                        <a:buClr>
                          <a:srgbClr val="000000"/>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 VRF: 3.28 EER, or 4.36 IEER 13(BEE Standards and Labelling requirements of 3 star for VRF shall take precedence over the current minimum requirement) </a:t>
                      </a:r>
                      <a:endParaRPr sz="1600" u="none" cap="none" strike="noStrike">
                        <a:latin typeface="Source Sans Pro"/>
                        <a:ea typeface="Source Sans Pro"/>
                        <a:cs typeface="Source Sans Pro"/>
                        <a:sym typeface="Source Sans Pro"/>
                      </a:endParaRPr>
                    </a:p>
                    <a:p>
                      <a:pPr indent="-285750" lvl="0" marL="285750" marR="0" rtl="0" algn="l">
                        <a:lnSpc>
                          <a:spcPct val="100000"/>
                        </a:lnSpc>
                        <a:spcBef>
                          <a:spcPts val="0"/>
                        </a:spcBef>
                        <a:spcAft>
                          <a:spcPts val="0"/>
                        </a:spcAft>
                        <a:buClr>
                          <a:srgbClr val="000000"/>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Chiller: 3 Star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76000">
                <a:tc row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Additional</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Split AC: 4 Star </a:t>
                      </a:r>
                      <a:endParaRPr sz="1600" u="none" cap="none" strike="noStrike">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Chiller: Minimum ECBC+ Level values as mentioned in ECBC 2017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latin typeface="Source Sans Pro"/>
                          <a:ea typeface="Source Sans Pro"/>
                          <a:cs typeface="Source Sans Pro"/>
                          <a:sym typeface="Source Sans Pro"/>
                        </a:rPr>
                        <a:t>9 Points</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76000">
                <a:tc vMerge="1"/>
                <a:tc>
                  <a:txBody>
                    <a:bodyPr/>
                    <a:lstStyle/>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Split AC: 5 Star </a:t>
                      </a:r>
                      <a:endParaRPr sz="1600" u="none" cap="none" strike="noStrike">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Chiller: Minimum Super ECBC Level values as mentioned in ECBC 2017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Open Sans"/>
                        <a:buNone/>
                      </a:pPr>
                      <a:r>
                        <a:rPr lang="en-US" sz="1600" u="none" cap="none" strike="noStrike">
                          <a:solidFill>
                            <a:schemeClr val="dk1"/>
                          </a:solidFill>
                          <a:latin typeface="Source Sans Pro"/>
                          <a:ea typeface="Source Sans Pro"/>
                          <a:cs typeface="Source Sans Pro"/>
                          <a:sym typeface="Source Sans Pro"/>
                        </a:rPr>
                        <a:t>30 Points</a:t>
                      </a:r>
                      <a:endParaRPr sz="16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chemeClr val="dk1"/>
                        </a:buClr>
                        <a:buSzPts val="1600"/>
                        <a:buFont typeface="Calibri"/>
                        <a:buNone/>
                      </a:pPr>
                      <a:r>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pic>
        <p:nvPicPr>
          <p:cNvPr id="1198" name="Google Shape;1198;p44"/>
          <p:cNvPicPr preferRelativeResize="0"/>
          <p:nvPr/>
        </p:nvPicPr>
        <p:blipFill rotWithShape="1">
          <a:blip r:embed="rId3">
            <a:alphaModFix/>
          </a:blip>
          <a:srcRect b="-259" l="0" r="34835" t="39733"/>
          <a:stretch/>
        </p:blipFill>
        <p:spPr>
          <a:xfrm>
            <a:off x="195717" y="755795"/>
            <a:ext cx="8857005" cy="5816418"/>
          </a:xfrm>
          <a:prstGeom prst="rect">
            <a:avLst/>
          </a:prstGeom>
          <a:noFill/>
          <a:ln>
            <a:noFill/>
          </a:ln>
        </p:spPr>
      </p:pic>
      <p:pic>
        <p:nvPicPr>
          <p:cNvPr descr="Logo, icon&#10;&#10;Description automatically generated" id="1199" name="Google Shape;1199;p44"/>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200" name="Google Shape;1200;p44"/>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sp>
        <p:nvSpPr>
          <p:cNvPr id="1201" name="Google Shape;1201;p44"/>
          <p:cNvSpPr txBox="1"/>
          <p:nvPr/>
        </p:nvSpPr>
        <p:spPr>
          <a:xfrm>
            <a:off x="8266176" y="2448513"/>
            <a:ext cx="4050792" cy="107717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64B6B8"/>
                </a:solidFill>
                <a:latin typeface="Julius Sans One"/>
                <a:ea typeface="Julius Sans One"/>
                <a:cs typeface="Julius Sans One"/>
                <a:sym typeface="Julius Sans One"/>
              </a:rPr>
              <a:t>5.2.4</a:t>
            </a:r>
            <a:r>
              <a:rPr b="1" i="0" lang="en-US" sz="3200" u="none" cap="none" strike="noStrike">
                <a:solidFill>
                  <a:srgbClr val="262626"/>
                </a:solidFill>
                <a:latin typeface="Julius Sans One"/>
                <a:ea typeface="Julius Sans One"/>
                <a:cs typeface="Julius Sans One"/>
                <a:sym typeface="Julius Sans One"/>
              </a:rPr>
              <a:t>- RENEWABLE ENERGY SYSTEMS </a:t>
            </a:r>
            <a:endParaRPr b="0" i="0" sz="1400" u="none" cap="none" strike="noStrike">
              <a:solidFill>
                <a:srgbClr val="000000"/>
              </a:solidFill>
              <a:latin typeface="Arial"/>
              <a:ea typeface="Arial"/>
              <a:cs typeface="Arial"/>
              <a:sym typeface="Arial"/>
            </a:endParaRPr>
          </a:p>
        </p:txBody>
      </p:sp>
      <p:cxnSp>
        <p:nvCxnSpPr>
          <p:cNvPr id="1202" name="Google Shape;1202;p44"/>
          <p:cNvCxnSpPr/>
          <p:nvPr/>
        </p:nvCxnSpPr>
        <p:spPr>
          <a:xfrm rot="5400000">
            <a:off x="7735399" y="2989663"/>
            <a:ext cx="878674" cy="0"/>
          </a:xfrm>
          <a:prstGeom prst="straightConnector1">
            <a:avLst/>
          </a:prstGeom>
          <a:noFill/>
          <a:ln cap="flat" cmpd="sng" w="38100">
            <a:solidFill>
              <a:srgbClr val="F2777C"/>
            </a:solidFill>
            <a:prstDash val="solid"/>
            <a:miter lim="8000"/>
            <a:headEnd len="sm" w="sm" type="none"/>
            <a:tailEnd len="sm" w="sm" type="none"/>
          </a:ln>
        </p:spPr>
      </p:cxnSp>
      <p:pic>
        <p:nvPicPr>
          <p:cNvPr id="1203" name="Google Shape;1203;p44"/>
          <p:cNvPicPr preferRelativeResize="0"/>
          <p:nvPr/>
        </p:nvPicPr>
        <p:blipFill rotWithShape="1">
          <a:blip r:embed="rId6">
            <a:alphaModFix/>
          </a:blip>
          <a:srcRect b="0" l="13447" r="0" t="6237"/>
          <a:stretch/>
        </p:blipFill>
        <p:spPr>
          <a:xfrm>
            <a:off x="195732" y="159890"/>
            <a:ext cx="4449733" cy="6252765"/>
          </a:xfrm>
          <a:prstGeom prst="rect">
            <a:avLst/>
          </a:prstGeom>
          <a:noFill/>
          <a:ln>
            <a:noFill/>
          </a:ln>
        </p:spPr>
      </p:pic>
      <p:sp>
        <p:nvSpPr>
          <p:cNvPr id="1204" name="Google Shape;1204;p44"/>
          <p:cNvSpPr txBox="1"/>
          <p:nvPr/>
        </p:nvSpPr>
        <p:spPr>
          <a:xfrm>
            <a:off x="8269846" y="3741175"/>
            <a:ext cx="3035100" cy="785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lang="en-US" sz="1800">
                <a:solidFill>
                  <a:schemeClr val="dk1"/>
                </a:solidFill>
                <a:latin typeface="Source Sans Pro"/>
                <a:ea typeface="Source Sans Pro"/>
                <a:cs typeface="Source Sans Pro"/>
                <a:sym typeface="Source Sans Pro"/>
              </a:rPr>
              <a:t>Solar Water Heating</a:t>
            </a:r>
            <a:endParaRPr sz="1800">
              <a:solidFill>
                <a:schemeClr val="dk1"/>
              </a:solidFill>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800"/>
              <a:buFont typeface="Arial"/>
              <a:buNone/>
            </a:pPr>
            <a:r>
              <a:rPr lang="en-US" sz="1800">
                <a:solidFill>
                  <a:schemeClr val="dk1"/>
                </a:solidFill>
                <a:latin typeface="Source Sans Pro"/>
                <a:ea typeface="Source Sans Pro"/>
                <a:cs typeface="Source Sans Pro"/>
                <a:sym typeface="Source Sans Pro"/>
              </a:rPr>
              <a:t>Solar P</a:t>
            </a:r>
            <a:r>
              <a:rPr lang="en-US" sz="1800">
                <a:solidFill>
                  <a:schemeClr val="dk1"/>
                </a:solidFill>
                <a:latin typeface="Source Sans Pro"/>
                <a:ea typeface="Source Sans Pro"/>
                <a:cs typeface="Source Sans Pro"/>
                <a:sym typeface="Source Sans Pro"/>
              </a:rPr>
              <a:t>hotovoltaic</a:t>
            </a:r>
            <a:endParaRPr b="0" i="0" sz="1400" u="none" cap="none" strike="noStrike">
              <a:solidFill>
                <a:srgbClr val="000000"/>
              </a:solidFill>
              <a:latin typeface="Arial"/>
              <a:ea typeface="Arial"/>
              <a:cs typeface="Arial"/>
              <a:sym typeface="Arial"/>
            </a:endParaRPr>
          </a:p>
        </p:txBody>
      </p:sp>
      <p:sp>
        <p:nvSpPr>
          <p:cNvPr id="1205" name="Google Shape;1205;p44"/>
          <p:cNvSpPr txBox="1"/>
          <p:nvPr/>
        </p:nvSpPr>
        <p:spPr>
          <a:xfrm>
            <a:off x="5375319" y="6496038"/>
            <a:ext cx="13287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Freepik,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pic>
        <p:nvPicPr>
          <p:cNvPr descr="gbpn-logo_white.png" id="1210" name="Google Shape;1210;p45"/>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1211" name="Google Shape;1211;p45"/>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212" name="Google Shape;1212;p45"/>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pic>
        <p:nvPicPr>
          <p:cNvPr descr="Solar Water Heating System – Live Inspire Change" id="1213" name="Google Shape;1213;p45"/>
          <p:cNvPicPr preferRelativeResize="0"/>
          <p:nvPr/>
        </p:nvPicPr>
        <p:blipFill rotWithShape="1">
          <a:blip r:embed="rId6">
            <a:alphaModFix/>
          </a:blip>
          <a:srcRect b="0" l="0" r="0" t="0"/>
          <a:stretch/>
        </p:blipFill>
        <p:spPr>
          <a:xfrm>
            <a:off x="9482353" y="1769131"/>
            <a:ext cx="2557772" cy="2435050"/>
          </a:xfrm>
          <a:prstGeom prst="rect">
            <a:avLst/>
          </a:prstGeom>
          <a:noFill/>
          <a:ln>
            <a:noFill/>
          </a:ln>
        </p:spPr>
      </p:pic>
      <p:sp>
        <p:nvSpPr>
          <p:cNvPr id="1214" name="Google Shape;1214;p45"/>
          <p:cNvSpPr txBox="1"/>
          <p:nvPr/>
        </p:nvSpPr>
        <p:spPr>
          <a:xfrm>
            <a:off x="557025" y="5053800"/>
            <a:ext cx="9699300" cy="1077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600"/>
              <a:buFont typeface="Arial"/>
              <a:buNone/>
            </a:pPr>
            <a:r>
              <a:rPr b="1" i="1" lang="en-US" sz="1600" u="none" cap="none" strike="noStrike">
                <a:solidFill>
                  <a:schemeClr val="dk1"/>
                </a:solidFill>
                <a:latin typeface="Source Sans Pro"/>
                <a:ea typeface="Source Sans Pro"/>
                <a:cs typeface="Source Sans Pro"/>
                <a:sym typeface="Source Sans Pro"/>
              </a:rPr>
              <a:t>Evacuated tube collector: </a:t>
            </a:r>
            <a:r>
              <a:rPr i="1" lang="en-US" sz="1600" u="none" cap="none" strike="noStrike">
                <a:solidFill>
                  <a:schemeClr val="dk1"/>
                </a:solidFill>
                <a:latin typeface="Source Sans Pro"/>
                <a:ea typeface="Source Sans Pro"/>
                <a:cs typeface="Source Sans Pro"/>
                <a:sym typeface="Source Sans Pro"/>
              </a:rPr>
              <a:t>Efficient solar tube with a vacuum to reduce heat loss, effective even on cloudy days</a:t>
            </a:r>
            <a:endParaRPr i="0" sz="1400" u="none" cap="none" strike="noStrike">
              <a:solidFill>
                <a:srgbClr val="000000"/>
              </a:solidFill>
              <a:latin typeface="Source Sans Pro"/>
              <a:ea typeface="Source Sans Pro"/>
              <a:cs typeface="Source Sans Pro"/>
              <a:sym typeface="Source Sans Pro"/>
            </a:endParaRPr>
          </a:p>
          <a:p>
            <a:pPr indent="0" lvl="0" marL="0" marR="0" rtl="0" algn="just">
              <a:lnSpc>
                <a:spcPct val="150000"/>
              </a:lnSpc>
              <a:spcBef>
                <a:spcPts val="0"/>
              </a:spcBef>
              <a:spcAft>
                <a:spcPts val="0"/>
              </a:spcAft>
              <a:buClr>
                <a:srgbClr val="000000"/>
              </a:buClr>
              <a:buSzPts val="1600"/>
              <a:buFont typeface="Arial"/>
              <a:buNone/>
            </a:pPr>
            <a:r>
              <a:rPr b="1" i="1" lang="en-US" sz="1600" u="none" cap="none" strike="noStrike">
                <a:solidFill>
                  <a:schemeClr val="dk1"/>
                </a:solidFill>
                <a:latin typeface="Source Sans Pro"/>
                <a:ea typeface="Source Sans Pro"/>
                <a:cs typeface="Source Sans Pro"/>
                <a:sym typeface="Source Sans Pro"/>
              </a:rPr>
              <a:t>IS 13129 Part (1&amp;2): </a:t>
            </a:r>
            <a:r>
              <a:rPr i="1" lang="en-US" sz="1600" u="none" cap="none" strike="noStrike">
                <a:solidFill>
                  <a:schemeClr val="dk1"/>
                </a:solidFill>
                <a:latin typeface="Source Sans Pro"/>
                <a:ea typeface="Source Sans Pro"/>
                <a:cs typeface="Source Sans Pro"/>
                <a:sym typeface="Source Sans Pro"/>
              </a:rPr>
              <a:t>Ensure solar water heaters meet minimum efficiency</a:t>
            </a:r>
            <a:endParaRPr i="0" sz="1400" u="none" cap="none" strike="noStrike">
              <a:solidFill>
                <a:srgbClr val="000000"/>
              </a:solidFill>
              <a:latin typeface="Source Sans Pro"/>
              <a:ea typeface="Source Sans Pro"/>
              <a:cs typeface="Source Sans Pro"/>
              <a:sym typeface="Source Sans Pro"/>
            </a:endParaRPr>
          </a:p>
          <a:p>
            <a:pPr indent="0" lvl="0" marL="0" marR="0" rtl="0" algn="just">
              <a:lnSpc>
                <a:spcPct val="150000"/>
              </a:lnSpc>
              <a:spcBef>
                <a:spcPts val="0"/>
              </a:spcBef>
              <a:spcAft>
                <a:spcPts val="0"/>
              </a:spcAft>
              <a:buClr>
                <a:srgbClr val="000000"/>
              </a:buClr>
              <a:buSzPts val="1600"/>
              <a:buFont typeface="Arial"/>
              <a:buNone/>
            </a:pPr>
            <a:r>
              <a:rPr b="1" i="1" lang="en-US" sz="1600" u="none" cap="none" strike="noStrike">
                <a:solidFill>
                  <a:schemeClr val="dk1"/>
                </a:solidFill>
                <a:latin typeface="Source Sans Pro"/>
                <a:ea typeface="Source Sans Pro"/>
                <a:cs typeface="Source Sans Pro"/>
                <a:sym typeface="Source Sans Pro"/>
              </a:rPr>
              <a:t>IS 16542:2016 &amp; IS 16544:2016: </a:t>
            </a:r>
            <a:r>
              <a:rPr i="1" lang="en-US" sz="1600" u="none" cap="none" strike="noStrike">
                <a:solidFill>
                  <a:schemeClr val="dk1"/>
                </a:solidFill>
                <a:latin typeface="Source Sans Pro"/>
                <a:ea typeface="Source Sans Pro"/>
                <a:cs typeface="Source Sans Pro"/>
                <a:sym typeface="Source Sans Pro"/>
              </a:rPr>
              <a:t>Indian Standards for solar water heaters</a:t>
            </a:r>
            <a:endParaRPr i="1" sz="1600" u="none" cap="none" strike="noStrike">
              <a:solidFill>
                <a:schemeClr val="dk1"/>
              </a:solidFill>
              <a:latin typeface="Source Sans Pro"/>
              <a:ea typeface="Source Sans Pro"/>
              <a:cs typeface="Source Sans Pro"/>
              <a:sym typeface="Source Sans Pro"/>
            </a:endParaRPr>
          </a:p>
        </p:txBody>
      </p:sp>
      <p:grpSp>
        <p:nvGrpSpPr>
          <p:cNvPr id="1215" name="Google Shape;1215;p45"/>
          <p:cNvGrpSpPr/>
          <p:nvPr/>
        </p:nvGrpSpPr>
        <p:grpSpPr>
          <a:xfrm>
            <a:off x="557027" y="1614132"/>
            <a:ext cx="8729917" cy="3225827"/>
            <a:chOff x="468946" y="560836"/>
            <a:chExt cx="8729917" cy="3225827"/>
          </a:xfrm>
        </p:grpSpPr>
        <p:sp>
          <p:nvSpPr>
            <p:cNvPr id="1216" name="Google Shape;1216;p45"/>
            <p:cNvSpPr/>
            <p:nvPr/>
          </p:nvSpPr>
          <p:spPr>
            <a:xfrm>
              <a:off x="3337444" y="1978969"/>
              <a:ext cx="2618298" cy="354214"/>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45"/>
            <p:cNvSpPr txBox="1"/>
            <p:nvPr/>
          </p:nvSpPr>
          <p:spPr>
            <a:xfrm>
              <a:off x="3354735" y="1996260"/>
              <a:ext cx="2583716" cy="319632"/>
            </a:xfrm>
            <a:prstGeom prst="rect">
              <a:avLst/>
            </a:prstGeom>
            <a:solidFill>
              <a:schemeClr val="accent1"/>
            </a:solid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400"/>
                <a:buFont typeface="Arial"/>
                <a:buNone/>
              </a:pPr>
              <a:r>
                <a:rPr i="0" lang="en-US" sz="1400" u="none" cap="none" strike="noStrike">
                  <a:solidFill>
                    <a:schemeClr val="lt1"/>
                  </a:solidFill>
                  <a:latin typeface="Source Sans Pro"/>
                  <a:ea typeface="Source Sans Pro"/>
                  <a:cs typeface="Source Sans Pro"/>
                  <a:sym typeface="Source Sans Pro"/>
                </a:rPr>
                <a:t>Solar Water Heater</a:t>
              </a:r>
              <a:endParaRPr i="0" sz="1400" u="none" cap="none" strike="noStrike">
                <a:solidFill>
                  <a:schemeClr val="lt1"/>
                </a:solidFill>
                <a:latin typeface="Source Sans Pro"/>
                <a:ea typeface="Source Sans Pro"/>
                <a:cs typeface="Source Sans Pro"/>
                <a:sym typeface="Source Sans Pro"/>
              </a:endParaRPr>
            </a:p>
          </p:txBody>
        </p:sp>
        <p:sp>
          <p:nvSpPr>
            <p:cNvPr id="1218" name="Google Shape;1218;p45"/>
            <p:cNvSpPr/>
            <p:nvPr/>
          </p:nvSpPr>
          <p:spPr>
            <a:xfrm rot="-5392850">
              <a:off x="4283874" y="1615125"/>
              <a:ext cx="727690" cy="0"/>
            </a:xfrm>
            <a:custGeom>
              <a:rect b="b" l="l" r="r" t="t"/>
              <a:pathLst>
                <a:path extrusionOk="0" h="120000" w="120000">
                  <a:moveTo>
                    <a:pt x="0" y="0"/>
                  </a:moveTo>
                  <a:lnTo>
                    <a:pt x="120000" y="0"/>
                  </a:lnTo>
                </a:path>
              </a:pathLst>
            </a:custGeom>
            <a:solidFill>
              <a:schemeClr val="accent1"/>
            </a:solidFill>
            <a:ln cap="flat" cmpd="sng" w="25400">
              <a:solidFill>
                <a:schemeClr val="accent4"/>
              </a:solidFill>
              <a:prstDash val="solid"/>
              <a:round/>
              <a:headEnd len="sm" w="sm" type="none"/>
              <a:tailEnd len="sm" w="sm" type="none"/>
            </a:ln>
          </p:spPr>
        </p:sp>
        <p:sp>
          <p:nvSpPr>
            <p:cNvPr id="1219" name="Google Shape;1219;p45"/>
            <p:cNvSpPr/>
            <p:nvPr/>
          </p:nvSpPr>
          <p:spPr>
            <a:xfrm>
              <a:off x="2321003" y="560836"/>
              <a:ext cx="4656381" cy="690445"/>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45"/>
            <p:cNvSpPr txBox="1"/>
            <p:nvPr/>
          </p:nvSpPr>
          <p:spPr>
            <a:xfrm>
              <a:off x="2354708" y="594541"/>
              <a:ext cx="4588971" cy="623035"/>
            </a:xfrm>
            <a:prstGeom prst="rect">
              <a:avLst/>
            </a:prstGeom>
            <a:solidFill>
              <a:schemeClr val="accent1"/>
            </a:solid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600"/>
                <a:buFont typeface="Noto Sans Symbols"/>
                <a:buNone/>
              </a:pPr>
              <a:r>
                <a:rPr i="0" lang="en-US" sz="1400" u="none" cap="none" strike="noStrike">
                  <a:solidFill>
                    <a:schemeClr val="lt1"/>
                  </a:solidFill>
                  <a:latin typeface="Source Sans Pro"/>
                  <a:ea typeface="Source Sans Pro"/>
                  <a:cs typeface="Source Sans Pro"/>
                  <a:sym typeface="Source Sans Pro"/>
                </a:rPr>
                <a:t>The installed solar water heater shall meet the minimum efficiency level mentioned in IS 13129 Part (1&amp;2).</a:t>
              </a:r>
              <a:endParaRPr i="0" sz="1400" u="none" cap="none" strike="noStrike">
                <a:solidFill>
                  <a:schemeClr val="lt1"/>
                </a:solidFill>
                <a:latin typeface="Source Sans Pro"/>
                <a:ea typeface="Source Sans Pro"/>
                <a:cs typeface="Source Sans Pro"/>
                <a:sym typeface="Source Sans Pro"/>
              </a:endParaRPr>
            </a:p>
          </p:txBody>
        </p:sp>
        <p:sp>
          <p:nvSpPr>
            <p:cNvPr id="1221" name="Google Shape;1221;p45"/>
            <p:cNvSpPr/>
            <p:nvPr/>
          </p:nvSpPr>
          <p:spPr>
            <a:xfrm rot="-61620">
              <a:off x="5955705" y="2128308"/>
              <a:ext cx="479844" cy="0"/>
            </a:xfrm>
            <a:custGeom>
              <a:rect b="b" l="l" r="r" t="t"/>
              <a:pathLst>
                <a:path extrusionOk="0" h="120000" w="120000">
                  <a:moveTo>
                    <a:pt x="0" y="0"/>
                  </a:moveTo>
                  <a:lnTo>
                    <a:pt x="120000" y="0"/>
                  </a:lnTo>
                </a:path>
              </a:pathLst>
            </a:custGeom>
            <a:solidFill>
              <a:schemeClr val="accent1"/>
            </a:solidFill>
            <a:ln cap="flat" cmpd="sng" w="25400">
              <a:solidFill>
                <a:schemeClr val="accent4"/>
              </a:solidFill>
              <a:prstDash val="solid"/>
              <a:round/>
              <a:headEnd len="sm" w="sm" type="none"/>
              <a:tailEnd len="sm" w="sm" type="none"/>
            </a:ln>
          </p:spPr>
        </p:sp>
        <p:sp>
          <p:nvSpPr>
            <p:cNvPr id="1222" name="Google Shape;1222;p45"/>
            <p:cNvSpPr/>
            <p:nvPr/>
          </p:nvSpPr>
          <p:spPr>
            <a:xfrm>
              <a:off x="6435510" y="1799410"/>
              <a:ext cx="2763353" cy="599656"/>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45"/>
            <p:cNvSpPr txBox="1"/>
            <p:nvPr/>
          </p:nvSpPr>
          <p:spPr>
            <a:xfrm>
              <a:off x="6464783" y="1828683"/>
              <a:ext cx="2704807" cy="541110"/>
            </a:xfrm>
            <a:prstGeom prst="rect">
              <a:avLst/>
            </a:prstGeom>
            <a:solidFill>
              <a:schemeClr val="accent1"/>
            </a:solid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600"/>
                <a:buFont typeface="Noto Sans Symbols"/>
                <a:buNone/>
              </a:pPr>
              <a:r>
                <a:rPr i="0" lang="en-US" sz="1400" u="none" cap="none" strike="noStrike">
                  <a:solidFill>
                    <a:schemeClr val="lt1"/>
                  </a:solidFill>
                  <a:latin typeface="Source Sans Pro"/>
                  <a:ea typeface="Source Sans Pro"/>
                  <a:cs typeface="Source Sans Pro"/>
                  <a:sym typeface="Source Sans Pro"/>
                </a:rPr>
                <a:t>For the evacuated tube collector: Minimum BEE 3-star label.</a:t>
              </a:r>
              <a:endParaRPr i="0" sz="1400" u="none" cap="none" strike="noStrike">
                <a:solidFill>
                  <a:srgbClr val="000000"/>
                </a:solidFill>
                <a:latin typeface="Source Sans Pro"/>
                <a:ea typeface="Source Sans Pro"/>
                <a:cs typeface="Source Sans Pro"/>
                <a:sym typeface="Source Sans Pro"/>
              </a:endParaRPr>
            </a:p>
          </p:txBody>
        </p:sp>
        <p:sp>
          <p:nvSpPr>
            <p:cNvPr id="1224" name="Google Shape;1224;p45"/>
            <p:cNvSpPr/>
            <p:nvPr/>
          </p:nvSpPr>
          <p:spPr>
            <a:xfrm rot="5413320">
              <a:off x="4308959" y="2668829"/>
              <a:ext cx="671296" cy="0"/>
            </a:xfrm>
            <a:custGeom>
              <a:rect b="b" l="l" r="r" t="t"/>
              <a:pathLst>
                <a:path extrusionOk="0" h="120000" w="120000">
                  <a:moveTo>
                    <a:pt x="0" y="0"/>
                  </a:moveTo>
                  <a:lnTo>
                    <a:pt x="120000" y="0"/>
                  </a:lnTo>
                </a:path>
              </a:pathLst>
            </a:custGeom>
            <a:solidFill>
              <a:schemeClr val="accent1"/>
            </a:solidFill>
            <a:ln cap="flat" cmpd="sng" w="25400">
              <a:solidFill>
                <a:schemeClr val="accent4"/>
              </a:solidFill>
              <a:prstDash val="solid"/>
              <a:round/>
              <a:headEnd len="sm" w="sm" type="none"/>
              <a:tailEnd len="sm" w="sm" type="none"/>
            </a:ln>
          </p:spPr>
        </p:sp>
        <p:sp>
          <p:nvSpPr>
            <p:cNvPr id="1225" name="Google Shape;1225;p45"/>
            <p:cNvSpPr/>
            <p:nvPr/>
          </p:nvSpPr>
          <p:spPr>
            <a:xfrm>
              <a:off x="2294316" y="3004475"/>
              <a:ext cx="4694950" cy="782188"/>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45"/>
            <p:cNvSpPr txBox="1"/>
            <p:nvPr/>
          </p:nvSpPr>
          <p:spPr>
            <a:xfrm>
              <a:off x="2332499" y="3042658"/>
              <a:ext cx="4618584" cy="705822"/>
            </a:xfrm>
            <a:prstGeom prst="rect">
              <a:avLst/>
            </a:prstGeom>
            <a:solidFill>
              <a:schemeClr val="accent1"/>
            </a:solid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600"/>
                <a:buFont typeface="Noto Sans Symbols"/>
                <a:buNone/>
              </a:pPr>
              <a:r>
                <a:rPr i="0" lang="en-US" sz="1400" u="none" cap="none" strike="noStrike">
                  <a:solidFill>
                    <a:schemeClr val="lt1"/>
                  </a:solidFill>
                  <a:latin typeface="Source Sans Pro"/>
                  <a:ea typeface="Source Sans Pro"/>
                  <a:cs typeface="Source Sans Pro"/>
                  <a:sym typeface="Source Sans Pro"/>
                </a:rPr>
                <a:t>The storage tanks shall meet IS 16542:2016. The tubes shall meet IS 16543:2016 and IS 16544:2016. </a:t>
              </a:r>
              <a:endParaRPr i="0" sz="1400" u="none" cap="none" strike="noStrike">
                <a:solidFill>
                  <a:schemeClr val="lt1"/>
                </a:solidFill>
                <a:latin typeface="Source Sans Pro"/>
                <a:ea typeface="Source Sans Pro"/>
                <a:cs typeface="Source Sans Pro"/>
                <a:sym typeface="Source Sans Pro"/>
              </a:endParaRPr>
            </a:p>
          </p:txBody>
        </p:sp>
        <p:sp>
          <p:nvSpPr>
            <p:cNvPr id="1227" name="Google Shape;1227;p45"/>
            <p:cNvSpPr/>
            <p:nvPr/>
          </p:nvSpPr>
          <p:spPr>
            <a:xfrm rot="10707093">
              <a:off x="2882203" y="2197617"/>
              <a:ext cx="455324" cy="0"/>
            </a:xfrm>
            <a:custGeom>
              <a:rect b="b" l="l" r="r" t="t"/>
              <a:pathLst>
                <a:path extrusionOk="0" h="120000" w="120000">
                  <a:moveTo>
                    <a:pt x="0" y="0"/>
                  </a:moveTo>
                  <a:lnTo>
                    <a:pt x="120000" y="0"/>
                  </a:lnTo>
                </a:path>
              </a:pathLst>
            </a:custGeom>
            <a:solidFill>
              <a:schemeClr val="accent1"/>
            </a:solidFill>
            <a:ln cap="flat" cmpd="sng" w="25400">
              <a:solidFill>
                <a:schemeClr val="accent4"/>
              </a:solidFill>
              <a:prstDash val="solid"/>
              <a:round/>
              <a:headEnd len="sm" w="sm" type="none"/>
              <a:tailEnd len="sm" w="sm" type="none"/>
            </a:ln>
          </p:spPr>
        </p:sp>
        <p:sp>
          <p:nvSpPr>
            <p:cNvPr id="1228" name="Google Shape;1228;p45"/>
            <p:cNvSpPr/>
            <p:nvPr/>
          </p:nvSpPr>
          <p:spPr>
            <a:xfrm>
              <a:off x="468946" y="1845294"/>
              <a:ext cx="2413339" cy="782188"/>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45"/>
            <p:cNvSpPr txBox="1"/>
            <p:nvPr/>
          </p:nvSpPr>
          <p:spPr>
            <a:xfrm>
              <a:off x="507129" y="1883477"/>
              <a:ext cx="2336973" cy="705822"/>
            </a:xfrm>
            <a:prstGeom prst="rect">
              <a:avLst/>
            </a:prstGeom>
            <a:solidFill>
              <a:schemeClr val="accent1"/>
            </a:solid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1600"/>
                <a:buFont typeface="Noto Sans Symbols"/>
                <a:buNone/>
              </a:pPr>
              <a:r>
                <a:rPr i="0" lang="en-US" sz="1400" u="none" cap="none" strike="noStrike">
                  <a:solidFill>
                    <a:schemeClr val="lt1"/>
                  </a:solidFill>
                  <a:latin typeface="Source Sans Pro"/>
                  <a:ea typeface="Source Sans Pro"/>
                  <a:cs typeface="Source Sans Pro"/>
                  <a:sym typeface="Source Sans Pro"/>
                </a:rPr>
                <a:t>For the evacuated tube collector: Cover </a:t>
              </a:r>
              <a:r>
                <a:rPr lang="en-US">
                  <a:solidFill>
                    <a:schemeClr val="lt1"/>
                  </a:solidFill>
                  <a:latin typeface="Source Sans Pro"/>
                  <a:ea typeface="Source Sans Pro"/>
                  <a:cs typeface="Source Sans Pro"/>
                  <a:sym typeface="Source Sans Pro"/>
                </a:rPr>
                <a:t>at least</a:t>
              </a:r>
              <a:r>
                <a:rPr i="0" lang="en-US" sz="1400" u="none" cap="none" strike="noStrike">
                  <a:solidFill>
                    <a:schemeClr val="lt1"/>
                  </a:solidFill>
                  <a:latin typeface="Source Sans Pro"/>
                  <a:ea typeface="Source Sans Pro"/>
                  <a:cs typeface="Source Sans Pro"/>
                  <a:sym typeface="Source Sans Pro"/>
                </a:rPr>
                <a:t> 10% of the plot area.</a:t>
              </a:r>
              <a:endParaRPr i="0" sz="1400" u="none" cap="none" strike="noStrike">
                <a:solidFill>
                  <a:schemeClr val="lt1"/>
                </a:solidFill>
                <a:latin typeface="Source Sans Pro"/>
                <a:ea typeface="Source Sans Pro"/>
                <a:cs typeface="Source Sans Pro"/>
                <a:sym typeface="Source Sans Pro"/>
              </a:endParaRPr>
            </a:p>
          </p:txBody>
        </p:sp>
      </p:grpSp>
      <p:sp>
        <p:nvSpPr>
          <p:cNvPr id="1230" name="Google Shape;1230;p45"/>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1231" name="Google Shape;1231;p45"/>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a:t>
            </a:r>
            <a:r>
              <a:rPr lang="en-US" sz="2400">
                <a:solidFill>
                  <a:srgbClr val="262626"/>
                </a:solidFill>
                <a:latin typeface="Archivo Narrow"/>
                <a:ea typeface="Archivo Narrow"/>
                <a:cs typeface="Archivo Narrow"/>
                <a:sym typeface="Archivo Narrow"/>
              </a:rPr>
              <a:t>4</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1</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 Solar Water Heater</a:t>
            </a:r>
            <a:endParaRPr i="0" sz="2400" u="none" cap="none" strike="noStrike">
              <a:solidFill>
                <a:srgbClr val="000000"/>
              </a:solidFill>
              <a:latin typeface="Archivo Narrow"/>
              <a:ea typeface="Archivo Narrow"/>
              <a:cs typeface="Archivo Narrow"/>
              <a:sym typeface="Archivo Narrow"/>
            </a:endParaRPr>
          </a:p>
        </p:txBody>
      </p:sp>
      <p:sp>
        <p:nvSpPr>
          <p:cNvPr id="1232" name="Google Shape;1232;p45"/>
          <p:cNvSpPr txBox="1"/>
          <p:nvPr/>
        </p:nvSpPr>
        <p:spPr>
          <a:xfrm>
            <a:off x="10114877" y="4277275"/>
            <a:ext cx="17958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source:Wordpress </a:t>
            </a:r>
            <a:r>
              <a:rPr i="1" lang="en-US" sz="900" u="sng">
                <a:solidFill>
                  <a:schemeClr val="hlink"/>
                </a:solidFill>
                <a:latin typeface="Source Sans Pro"/>
                <a:ea typeface="Source Sans Pro"/>
                <a:cs typeface="Source Sans Pro"/>
                <a:sym typeface="Source Sans Pro"/>
                <a:hlinkClick r:id="rId7"/>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46"/>
          <p:cNvSpPr/>
          <p:nvPr/>
        </p:nvSpPr>
        <p:spPr>
          <a:xfrm>
            <a:off x="0" y="1894675"/>
            <a:ext cx="12190500" cy="1853700"/>
          </a:xfrm>
          <a:prstGeom prst="rect">
            <a:avLst/>
          </a:prstGeom>
          <a:solidFill>
            <a:schemeClr val="accent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Logo, icon&#10;&#10;Description automatically generated" id="1238" name="Google Shape;1238;p46"/>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239" name="Google Shape;1239;p46"/>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1240" name="Google Shape;1240;p46"/>
          <p:cNvSpPr txBox="1"/>
          <p:nvPr/>
        </p:nvSpPr>
        <p:spPr>
          <a:xfrm>
            <a:off x="136525" y="1981145"/>
            <a:ext cx="10818000" cy="1613700"/>
          </a:xfrm>
          <a:prstGeom prst="rect">
            <a:avLst/>
          </a:prstGeom>
          <a:noFill/>
          <a:ln>
            <a:noFill/>
          </a:ln>
        </p:spPr>
        <p:txBody>
          <a:bodyPr anchorCtr="0" anchor="t" bIns="0" lIns="0" spcFirstLastPara="1" rIns="0" wrap="square" tIns="12700">
            <a:spAutoFit/>
          </a:bodyPr>
          <a:lstStyle/>
          <a:p>
            <a:pPr indent="0" lvl="0" marL="0" marR="0" rtl="0" algn="just">
              <a:lnSpc>
                <a:spcPct val="150000"/>
              </a:lnSpc>
              <a:spcBef>
                <a:spcPts val="0"/>
              </a:spcBef>
              <a:spcAft>
                <a:spcPts val="0"/>
              </a:spcAft>
              <a:buNone/>
            </a:pPr>
            <a:r>
              <a:rPr b="1" i="0" lang="en-US" sz="1600" u="none" cap="none" strike="noStrike">
                <a:solidFill>
                  <a:schemeClr val="dk1"/>
                </a:solidFill>
                <a:latin typeface="Source Sans Pro"/>
                <a:ea typeface="Source Sans Pro"/>
                <a:cs typeface="Source Sans Pro"/>
                <a:sym typeface="Source Sans Pro"/>
              </a:rPr>
              <a:t>Requirements:</a:t>
            </a:r>
            <a:endParaRPr i="0" sz="1400" u="none" cap="none" strike="noStrike">
              <a:solidFill>
                <a:srgbClr val="000000"/>
              </a:solidFill>
              <a:latin typeface="Source Sans Pro"/>
              <a:ea typeface="Source Sans Pro"/>
              <a:cs typeface="Source Sans Pro"/>
              <a:sym typeface="Source Sans Pro"/>
            </a:endParaRPr>
          </a:p>
          <a:p>
            <a:pPr indent="-330200" lvl="0" marL="457200" marR="0" rtl="0" algn="just">
              <a:lnSpc>
                <a:spcPct val="20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The Renewable Energy Generation Zone (REGZ) shall be free of any obstructions within its boundaries.</a:t>
            </a:r>
            <a:endParaRPr i="0" sz="1400" u="none" cap="none" strike="noStrike">
              <a:solidFill>
                <a:srgbClr val="000000"/>
              </a:solidFill>
              <a:latin typeface="Source Sans Pro"/>
              <a:ea typeface="Source Sans Pro"/>
              <a:cs typeface="Source Sans Pro"/>
              <a:sym typeface="Source Sans Pro"/>
            </a:endParaRPr>
          </a:p>
          <a:p>
            <a:pPr indent="-330200" lvl="0" marL="457200" marR="0" rtl="0" algn="just">
              <a:lnSpc>
                <a:spcPct val="20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The zone must also be free from shadows cast by adjacent objects.</a:t>
            </a:r>
            <a:endParaRPr i="0" sz="1400" u="none" cap="none" strike="noStrike">
              <a:solidFill>
                <a:srgbClr val="000000"/>
              </a:solidFill>
              <a:latin typeface="Source Sans Pro"/>
              <a:ea typeface="Source Sans Pro"/>
              <a:cs typeface="Source Sans Pro"/>
              <a:sym typeface="Source Sans Pro"/>
            </a:endParaRPr>
          </a:p>
          <a:p>
            <a:pPr indent="-330200" lvl="0" marL="457200" marR="0" rtl="0" algn="just">
              <a:lnSpc>
                <a:spcPct val="200000"/>
              </a:lnSpc>
              <a:spcBef>
                <a:spcPts val="0"/>
              </a:spcBef>
              <a:spcAft>
                <a:spcPts val="0"/>
              </a:spcAft>
              <a:buClr>
                <a:schemeClr val="dk1"/>
              </a:buClr>
              <a:buSzPts val="1600"/>
              <a:buFont typeface="Source Sans Pro"/>
              <a:buChar char="●"/>
            </a:pPr>
            <a:r>
              <a:rPr i="0" lang="en-US" sz="1600" u="none" cap="none" strike="noStrike">
                <a:solidFill>
                  <a:schemeClr val="dk1"/>
                </a:solidFill>
                <a:latin typeface="Source Sans Pro"/>
                <a:ea typeface="Source Sans Pro"/>
                <a:cs typeface="Source Sans Pro"/>
                <a:sym typeface="Source Sans Pro"/>
              </a:rPr>
              <a:t>It shall comply with the requirement of installing solar photovoltaic systems equivalent to at least 10% of the plot area.</a:t>
            </a:r>
            <a:endParaRPr i="0" sz="1600" u="none" cap="none" strike="noStrike">
              <a:solidFill>
                <a:srgbClr val="000000"/>
              </a:solidFill>
              <a:latin typeface="Source Sans Pro"/>
              <a:ea typeface="Source Sans Pro"/>
              <a:cs typeface="Source Sans Pro"/>
              <a:sym typeface="Source Sans Pro"/>
            </a:endParaRPr>
          </a:p>
        </p:txBody>
      </p:sp>
      <p:sp>
        <p:nvSpPr>
          <p:cNvPr id="1241" name="Google Shape;1241;p46"/>
          <p:cNvSpPr/>
          <p:nvPr/>
        </p:nvSpPr>
        <p:spPr>
          <a:xfrm>
            <a:off x="32" y="5934450"/>
            <a:ext cx="12190500" cy="9237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2" name="Google Shape;1242;p46"/>
          <p:cNvSpPr txBox="1"/>
          <p:nvPr/>
        </p:nvSpPr>
        <p:spPr>
          <a:xfrm>
            <a:off x="130050" y="4019804"/>
            <a:ext cx="7859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1" lang="en-US" sz="1600" u="none" cap="none" strike="noStrike">
                <a:solidFill>
                  <a:schemeClr val="dk1"/>
                </a:solidFill>
                <a:latin typeface="Source Sans Pro"/>
                <a:ea typeface="Source Sans Pro"/>
                <a:cs typeface="Source Sans Pro"/>
                <a:sym typeface="Source Sans Pro"/>
              </a:rPr>
              <a:t>Renewable Energy Generation Zone :</a:t>
            </a:r>
            <a:r>
              <a:rPr i="1" lang="en-US" sz="1600" u="none" cap="none" strike="noStrike">
                <a:solidFill>
                  <a:schemeClr val="dk1"/>
                </a:solidFill>
                <a:latin typeface="Source Sans Pro"/>
                <a:ea typeface="Source Sans Pro"/>
                <a:cs typeface="Source Sans Pro"/>
                <a:sym typeface="Source Sans Pro"/>
              </a:rPr>
              <a:t> </a:t>
            </a:r>
            <a:r>
              <a:rPr i="1" lang="en-US" sz="1600" u="none" cap="none" strike="noStrike">
                <a:solidFill>
                  <a:srgbClr val="000000"/>
                </a:solidFill>
                <a:latin typeface="Source Sans Pro"/>
                <a:ea typeface="Source Sans Pro"/>
                <a:cs typeface="Source Sans Pro"/>
                <a:sym typeface="Source Sans Pro"/>
              </a:rPr>
              <a:t>A designated area for renewable energy systems</a:t>
            </a:r>
            <a:endParaRPr i="1" sz="1600" u="none" cap="none" strike="noStrike">
              <a:solidFill>
                <a:srgbClr val="000000"/>
              </a:solidFill>
              <a:latin typeface="Source Sans Pro"/>
              <a:ea typeface="Source Sans Pro"/>
              <a:cs typeface="Source Sans Pro"/>
              <a:sym typeface="Source Sans Pro"/>
            </a:endParaRPr>
          </a:p>
        </p:txBody>
      </p:sp>
      <p:pic>
        <p:nvPicPr>
          <p:cNvPr descr="Government plans to unveil solar zones policy in June | Economy &amp; Policy  News - Business Standard" id="1243" name="Google Shape;1243;p46"/>
          <p:cNvPicPr preferRelativeResize="0"/>
          <p:nvPr/>
        </p:nvPicPr>
        <p:blipFill rotWithShape="1">
          <a:blip r:embed="rId5">
            <a:alphaModFix/>
          </a:blip>
          <a:srcRect b="0" l="0" r="0" t="0"/>
          <a:stretch/>
        </p:blipFill>
        <p:spPr>
          <a:xfrm>
            <a:off x="7586025" y="3748375"/>
            <a:ext cx="3921224" cy="2207471"/>
          </a:xfrm>
          <a:prstGeom prst="rect">
            <a:avLst/>
          </a:prstGeom>
          <a:noFill/>
          <a:ln>
            <a:noFill/>
          </a:ln>
        </p:spPr>
      </p:pic>
      <p:sp>
        <p:nvSpPr>
          <p:cNvPr id="1244" name="Google Shape;1244;p46"/>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Mandatory Requirement</a:t>
            </a:r>
            <a:endParaRPr b="1" i="0" sz="1800" u="none" cap="none" strike="noStrike">
              <a:solidFill>
                <a:schemeClr val="accent3"/>
              </a:solidFill>
              <a:latin typeface="Arial"/>
              <a:ea typeface="Arial"/>
              <a:cs typeface="Arial"/>
              <a:sym typeface="Arial"/>
            </a:endParaRPr>
          </a:p>
        </p:txBody>
      </p:sp>
      <p:sp>
        <p:nvSpPr>
          <p:cNvPr id="1245" name="Google Shape;1245;p46"/>
          <p:cNvSpPr txBox="1"/>
          <p:nvPr/>
        </p:nvSpPr>
        <p:spPr>
          <a:xfrm>
            <a:off x="473325" y="1045475"/>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5.2.</a:t>
            </a:r>
            <a:r>
              <a:rPr lang="en-US" sz="2400">
                <a:solidFill>
                  <a:srgbClr val="262626"/>
                </a:solidFill>
                <a:latin typeface="Archivo Narrow"/>
                <a:ea typeface="Archivo Narrow"/>
                <a:cs typeface="Archivo Narrow"/>
                <a:sym typeface="Archivo Narrow"/>
              </a:rPr>
              <a:t>4</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2 </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 Solar PhotoVoltaic</a:t>
            </a:r>
            <a:endParaRPr i="0" sz="2400" u="none" cap="none" strike="noStrike">
              <a:solidFill>
                <a:srgbClr val="000000"/>
              </a:solidFill>
              <a:latin typeface="Archivo Narrow"/>
              <a:ea typeface="Archivo Narrow"/>
              <a:cs typeface="Archivo Narrow"/>
              <a:sym typeface="Archivo Narrow"/>
            </a:endParaRPr>
          </a:p>
        </p:txBody>
      </p:sp>
      <p:sp>
        <p:nvSpPr>
          <p:cNvPr id="1246" name="Google Shape;1246;p46"/>
          <p:cNvSpPr txBox="1"/>
          <p:nvPr/>
        </p:nvSpPr>
        <p:spPr>
          <a:xfrm>
            <a:off x="5790227" y="5703750"/>
            <a:ext cx="17958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source:Business standard, </a:t>
            </a:r>
            <a:r>
              <a:rPr i="1" lang="en-US" sz="900" u="sng">
                <a:solidFill>
                  <a:schemeClr val="hlink"/>
                </a:solidFill>
                <a:latin typeface="Source Sans Pro"/>
                <a:ea typeface="Source Sans Pro"/>
                <a:cs typeface="Source Sans Pro"/>
                <a:sym typeface="Source Sans Pro"/>
                <a:hlinkClick r:id="rId6"/>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pic>
        <p:nvPicPr>
          <p:cNvPr descr="gbpn-logo_white.png" id="1251" name="Google Shape;1251;p47"/>
          <p:cNvPicPr preferRelativeResize="0"/>
          <p:nvPr/>
        </p:nvPicPr>
        <p:blipFill rotWithShape="1">
          <a:blip r:embed="rId3">
            <a:alphaModFix/>
          </a:blip>
          <a:srcRect b="0" l="0" r="0" t="0"/>
          <a:stretch/>
        </p:blipFill>
        <p:spPr>
          <a:xfrm>
            <a:off x="406574" y="5877272"/>
            <a:ext cx="1623940" cy="797831"/>
          </a:xfrm>
          <a:prstGeom prst="rect">
            <a:avLst/>
          </a:prstGeom>
          <a:noFill/>
          <a:ln>
            <a:noFill/>
          </a:ln>
        </p:spPr>
      </p:pic>
      <p:pic>
        <p:nvPicPr>
          <p:cNvPr descr="Logo, icon&#10;&#10;Description automatically generated" id="1252" name="Google Shape;1252;p47"/>
          <p:cNvPicPr preferRelativeResize="0"/>
          <p:nvPr/>
        </p:nvPicPr>
        <p:blipFill rotWithShape="1">
          <a:blip r:embed="rId4">
            <a:alphaModFix/>
          </a:blip>
          <a:srcRect b="0" l="0" r="0" t="0"/>
          <a:stretch/>
        </p:blipFill>
        <p:spPr>
          <a:xfrm>
            <a:off x="9482353" y="159890"/>
            <a:ext cx="1328616" cy="464094"/>
          </a:xfrm>
          <a:prstGeom prst="rect">
            <a:avLst/>
          </a:prstGeom>
          <a:noFill/>
          <a:ln>
            <a:noFill/>
          </a:ln>
        </p:spPr>
      </p:pic>
      <p:pic>
        <p:nvPicPr>
          <p:cNvPr id="1253" name="Google Shape;1253;p47"/>
          <p:cNvPicPr preferRelativeResize="0"/>
          <p:nvPr/>
        </p:nvPicPr>
        <p:blipFill rotWithShape="1">
          <a:blip r:embed="rId5">
            <a:alphaModFix/>
          </a:blip>
          <a:srcRect b="0" l="0" r="0" t="0"/>
          <a:stretch/>
        </p:blipFill>
        <p:spPr>
          <a:xfrm>
            <a:off x="10879503" y="274137"/>
            <a:ext cx="1031170" cy="481665"/>
          </a:xfrm>
          <a:prstGeom prst="rect">
            <a:avLst/>
          </a:prstGeom>
          <a:noFill/>
          <a:ln>
            <a:noFill/>
          </a:ln>
        </p:spPr>
      </p:pic>
      <p:graphicFrame>
        <p:nvGraphicFramePr>
          <p:cNvPr id="1254" name="Google Shape;1254;p47"/>
          <p:cNvGraphicFramePr/>
          <p:nvPr/>
        </p:nvGraphicFramePr>
        <p:xfrm>
          <a:off x="233045" y="3316041"/>
          <a:ext cx="3000000" cy="3000000"/>
        </p:xfrm>
        <a:graphic>
          <a:graphicData uri="http://schemas.openxmlformats.org/drawingml/2006/table">
            <a:tbl>
              <a:tblPr>
                <a:noFill/>
                <a:tableStyleId>{991C5D08-FA97-4C84-B4A8-250404695844}</a:tableStyleId>
              </a:tblPr>
              <a:tblGrid>
                <a:gridCol w="3713675"/>
                <a:gridCol w="6456375"/>
                <a:gridCol w="1380750"/>
              </a:tblGrid>
              <a:tr h="399625">
                <a:tc>
                  <a:txBody>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Provisions</a:t>
                      </a:r>
                      <a:endParaRPr sz="14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lt1"/>
                          </a:solidFill>
                          <a:latin typeface="Archivo Narrow"/>
                          <a:ea typeface="Archivo Narrow"/>
                          <a:cs typeface="Archivo Narrow"/>
                          <a:sym typeface="Archivo Narrow"/>
                        </a:rPr>
                        <a:t>Incremental Points</a:t>
                      </a:r>
                      <a:endParaRPr sz="1400" u="none" cap="none" strike="noStrike">
                        <a:latin typeface="Archivo Narrow"/>
                        <a:ea typeface="Archivo Narrow"/>
                        <a:cs typeface="Archivo Narrow"/>
                        <a:sym typeface="Archivo Narrow"/>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4"/>
                    </a:solidFill>
                  </a:tcPr>
                </a:tc>
              </a:tr>
              <a:tr h="746025">
                <a:tc rowSpan="2">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Installing Solar Water Heating system of </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M</a:t>
                      </a:r>
                      <a:r>
                        <a:rPr i="0" lang="en-US" sz="1600" u="none" cap="none" strike="noStrike">
                          <a:solidFill>
                            <a:srgbClr val="000000"/>
                          </a:solidFill>
                          <a:latin typeface="Source Sans Pro"/>
                          <a:ea typeface="Source Sans Pro"/>
                          <a:cs typeface="Source Sans Pro"/>
                          <a:sym typeface="Source Sans Pro"/>
                        </a:rPr>
                        <a:t>inimum BEE 3-star label: Equivalent to at least 13% of the plot area and/or</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4</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9600">
                <a:tc vMerge="1"/>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Installing Solar </a:t>
                      </a:r>
                      <a:r>
                        <a:rPr lang="en-US" sz="1600" u="none" cap="none" strike="noStrike">
                          <a:latin typeface="Source Sans Pro"/>
                          <a:ea typeface="Source Sans Pro"/>
                          <a:cs typeface="Source Sans Pro"/>
                          <a:sym typeface="Source Sans Pro"/>
                        </a:rPr>
                        <a:t>photovoltaic</a:t>
                      </a:r>
                      <a:r>
                        <a:rPr i="0" lang="en-US" sz="1600" u="none" cap="none" strike="noStrike">
                          <a:solidFill>
                            <a:srgbClr val="000000"/>
                          </a:solidFill>
                          <a:latin typeface="Source Sans Pro"/>
                          <a:ea typeface="Source Sans Pro"/>
                          <a:cs typeface="Source Sans Pro"/>
                          <a:sym typeface="Source Sans Pro"/>
                        </a:rPr>
                        <a:t>: Equivalent to at least 13% of the plot area</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499050">
                <a:tc rowSpan="2">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Installing Solar Water Heating system of </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Source Sans Pro"/>
                          <a:ea typeface="Source Sans Pro"/>
                          <a:cs typeface="Source Sans Pro"/>
                          <a:sym typeface="Source Sans Pro"/>
                        </a:rPr>
                        <a:t>M</a:t>
                      </a:r>
                      <a:r>
                        <a:rPr i="0" lang="en-US" sz="1600" u="none" cap="none" strike="noStrike">
                          <a:solidFill>
                            <a:srgbClr val="000000"/>
                          </a:solidFill>
                          <a:latin typeface="Source Sans Pro"/>
                          <a:ea typeface="Source Sans Pro"/>
                          <a:cs typeface="Source Sans Pro"/>
                          <a:sym typeface="Source Sans Pro"/>
                        </a:rPr>
                        <a:t>inimum BEE 3-star label: Equivalent to at least 16% of the plot area and/or</a:t>
                      </a:r>
                      <a:endParaRPr sz="1600" u="none" cap="none" strike="noStrike">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10</a:t>
                      </a:r>
                      <a:endParaRPr sz="16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t/>
                      </a:r>
                      <a:endParaRPr i="0" sz="1600" u="none" cap="none" strike="noStrike">
                        <a:solidFill>
                          <a:srgbClr val="000000"/>
                        </a:solidFill>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9050">
                <a:tc vMerge="1"/>
                <a:tc>
                  <a:txBody>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rgbClr val="000000"/>
                          </a:solidFill>
                          <a:latin typeface="Source Sans Pro"/>
                          <a:ea typeface="Source Sans Pro"/>
                          <a:cs typeface="Source Sans Pro"/>
                          <a:sym typeface="Source Sans Pro"/>
                        </a:rPr>
                        <a:t>Installing Solar </a:t>
                      </a:r>
                      <a:r>
                        <a:rPr lang="en-US" sz="1600" u="none" cap="none" strike="noStrike">
                          <a:latin typeface="Source Sans Pro"/>
                          <a:ea typeface="Source Sans Pro"/>
                          <a:cs typeface="Source Sans Pro"/>
                          <a:sym typeface="Source Sans Pro"/>
                        </a:rPr>
                        <a:t>photovoltaic</a:t>
                      </a:r>
                      <a:r>
                        <a:rPr i="0" lang="en-US" sz="1600" u="none" cap="none" strike="noStrike">
                          <a:solidFill>
                            <a:srgbClr val="000000"/>
                          </a:solidFill>
                          <a:latin typeface="Source Sans Pro"/>
                          <a:ea typeface="Source Sans Pro"/>
                          <a:cs typeface="Source Sans Pro"/>
                          <a:sym typeface="Source Sans Pro"/>
                        </a:rPr>
                        <a:t>: Equivalent to at least 16% of the plot area</a:t>
                      </a:r>
                      <a:endParaRPr sz="16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t/>
                      </a:r>
                      <a:endParaRPr i="0" sz="1600" u="none" cap="none" strike="noStrike">
                        <a:solidFill>
                          <a:srgbClr val="000000"/>
                        </a:solidFill>
                        <a:latin typeface="Source Sans Pro"/>
                        <a:ea typeface="Source Sans Pro"/>
                        <a:cs typeface="Source Sans Pro"/>
                        <a:sym typeface="Source Sans Pro"/>
                      </a:endParaRPr>
                    </a:p>
                  </a:txBody>
                  <a:tcPr marT="6350" marB="0" marR="6350" marL="63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bl>
          </a:graphicData>
        </a:graphic>
      </p:graphicFrame>
      <p:sp>
        <p:nvSpPr>
          <p:cNvPr id="1255" name="Google Shape;1255;p47"/>
          <p:cNvSpPr/>
          <p:nvPr/>
        </p:nvSpPr>
        <p:spPr>
          <a:xfrm>
            <a:off x="3898224" y="2923700"/>
            <a:ext cx="4999200" cy="33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Table – 25:  Points for renewable energy systems </a:t>
            </a:r>
            <a:endParaRPr i="0" sz="1600" u="none" cap="none" strike="noStrike">
              <a:solidFill>
                <a:srgbClr val="000000"/>
              </a:solidFill>
              <a:latin typeface="Source Sans Pro"/>
              <a:ea typeface="Source Sans Pro"/>
              <a:cs typeface="Source Sans Pro"/>
              <a:sym typeface="Source Sans Pro"/>
            </a:endParaRPr>
          </a:p>
        </p:txBody>
      </p:sp>
      <p:sp>
        <p:nvSpPr>
          <p:cNvPr id="1256" name="Google Shape;1256;p47"/>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accent3"/>
                </a:solidFill>
                <a:latin typeface="Julius Sans One"/>
                <a:ea typeface="Julius Sans One"/>
                <a:cs typeface="Julius Sans One"/>
                <a:sym typeface="Julius Sans One"/>
              </a:rPr>
              <a:t>Incremental Provisions</a:t>
            </a:r>
            <a:endParaRPr b="1" i="0" sz="1800" u="none" cap="none" strike="noStrike">
              <a:solidFill>
                <a:schemeClr val="accent3"/>
              </a:solidFill>
              <a:latin typeface="Arial"/>
              <a:ea typeface="Arial"/>
              <a:cs typeface="Arial"/>
              <a:sym typeface="Arial"/>
            </a:endParaRPr>
          </a:p>
        </p:txBody>
      </p:sp>
      <p:sp>
        <p:nvSpPr>
          <p:cNvPr id="1257" name="Google Shape;1257;p47"/>
          <p:cNvSpPr txBox="1"/>
          <p:nvPr/>
        </p:nvSpPr>
        <p:spPr>
          <a:xfrm>
            <a:off x="517525" y="1757150"/>
            <a:ext cx="998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2400" u="none" cap="none" strike="noStrike">
                <a:solidFill>
                  <a:srgbClr val="262626"/>
                </a:solidFill>
                <a:latin typeface="Archivo Narrow"/>
                <a:ea typeface="Archivo Narrow"/>
                <a:cs typeface="Archivo Narrow"/>
                <a:sym typeface="Archivo Narrow"/>
              </a:rPr>
              <a:t>5.</a:t>
            </a:r>
            <a:r>
              <a:rPr lang="en-US" sz="2400">
                <a:solidFill>
                  <a:srgbClr val="262626"/>
                </a:solidFill>
                <a:latin typeface="Archivo Narrow"/>
                <a:ea typeface="Archivo Narrow"/>
                <a:cs typeface="Archivo Narrow"/>
                <a:sym typeface="Archivo Narrow"/>
              </a:rPr>
              <a:t>3</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4</a:t>
            </a:r>
            <a:r>
              <a:rPr i="0" lang="en-US" sz="2400" u="none" cap="none" strike="noStrike">
                <a:solidFill>
                  <a:srgbClr val="262626"/>
                </a:solidFill>
                <a:latin typeface="Archivo Narrow"/>
                <a:ea typeface="Archivo Narrow"/>
                <a:cs typeface="Archivo Narrow"/>
                <a:sym typeface="Archivo Narrow"/>
              </a:rPr>
              <a:t>.</a:t>
            </a:r>
            <a:r>
              <a:rPr lang="en-US" sz="2400">
                <a:solidFill>
                  <a:srgbClr val="262626"/>
                </a:solidFill>
                <a:latin typeface="Archivo Narrow"/>
                <a:ea typeface="Archivo Narrow"/>
                <a:cs typeface="Archivo Narrow"/>
                <a:sym typeface="Archivo Narrow"/>
              </a:rPr>
              <a:t>1 -</a:t>
            </a:r>
            <a:r>
              <a:rPr lang="en-US" sz="2400">
                <a:solidFill>
                  <a:srgbClr val="262626"/>
                </a:solidFill>
                <a:latin typeface="Archivo Narrow"/>
                <a:ea typeface="Archivo Narrow"/>
                <a:cs typeface="Archivo Narrow"/>
                <a:sym typeface="Archivo Narrow"/>
              </a:rPr>
              <a:t> Solar Water Heating and Solar </a:t>
            </a:r>
            <a:r>
              <a:rPr lang="en-US" sz="2400">
                <a:solidFill>
                  <a:srgbClr val="262626"/>
                </a:solidFill>
                <a:latin typeface="Archivo Narrow"/>
                <a:ea typeface="Archivo Narrow"/>
                <a:cs typeface="Archivo Narrow"/>
                <a:sym typeface="Archivo Narrow"/>
              </a:rPr>
              <a:t>PhotoVoltaic</a:t>
            </a:r>
            <a:endParaRPr i="0" sz="2400" u="none" cap="none" strike="noStrike">
              <a:solidFill>
                <a:srgbClr val="000000"/>
              </a:solidFill>
              <a:latin typeface="Archivo Narrow"/>
              <a:ea typeface="Archivo Narrow"/>
              <a:cs typeface="Archivo Narrow"/>
              <a:sym typeface="Archivo Narrow"/>
            </a:endParaRPr>
          </a:p>
        </p:txBody>
      </p:sp>
      <p:sp>
        <p:nvSpPr>
          <p:cNvPr id="1258" name="Google Shape;1258;p47"/>
          <p:cNvSpPr txBox="1"/>
          <p:nvPr/>
        </p:nvSpPr>
        <p:spPr>
          <a:xfrm>
            <a:off x="406575" y="1003850"/>
            <a:ext cx="11150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rgbClr val="262626"/>
                </a:solidFill>
                <a:latin typeface="Julius Sans One"/>
                <a:ea typeface="Julius Sans One"/>
                <a:cs typeface="Julius Sans One"/>
                <a:sym typeface="Julius Sans One"/>
              </a:rPr>
              <a:t>5.3.4 - Renewable Energy Systems</a:t>
            </a:r>
            <a:endParaRPr sz="1500">
              <a:latin typeface="Archivo Narrow"/>
              <a:ea typeface="Archivo Narrow"/>
              <a:cs typeface="Archivo Narrow"/>
              <a:sym typeface="Archivo Narrow"/>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48"/>
          <p:cNvSpPr/>
          <p:nvPr/>
        </p:nvSpPr>
        <p:spPr>
          <a:xfrm>
            <a:off x="0" y="5881464"/>
            <a:ext cx="7498080" cy="965464"/>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64" name="Google Shape;1264;p48"/>
          <p:cNvSpPr txBox="1"/>
          <p:nvPr/>
        </p:nvSpPr>
        <p:spPr>
          <a:xfrm>
            <a:off x="261334" y="1031416"/>
            <a:ext cx="89598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accent3"/>
                </a:solidFill>
                <a:latin typeface="Julius Sans One"/>
                <a:ea typeface="Julius Sans One"/>
                <a:cs typeface="Julius Sans One"/>
                <a:sym typeface="Julius Sans One"/>
              </a:rPr>
              <a:t>SUMMARY - RENEWABLE ENERGY SYSTEMS </a:t>
            </a:r>
            <a:endParaRPr sz="3200">
              <a:solidFill>
                <a:schemeClr val="accent3"/>
              </a:solidFill>
              <a:latin typeface="Julius Sans One"/>
              <a:ea typeface="Julius Sans One"/>
              <a:cs typeface="Julius Sans One"/>
              <a:sym typeface="Julius Sans One"/>
            </a:endParaRPr>
          </a:p>
        </p:txBody>
      </p:sp>
      <p:pic>
        <p:nvPicPr>
          <p:cNvPr descr="Logo, icon&#10;&#10;Description automatically generated" id="1265" name="Google Shape;1265;p48"/>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266" name="Google Shape;1266;p48"/>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1267" name="Google Shape;1267;p48"/>
          <p:cNvSpPr/>
          <p:nvPr/>
        </p:nvSpPr>
        <p:spPr>
          <a:xfrm>
            <a:off x="4692333" y="6027444"/>
            <a:ext cx="7498080" cy="673504"/>
          </a:xfrm>
          <a:prstGeom prst="rect">
            <a:avLst/>
          </a:prstGeom>
          <a:solidFill>
            <a:srgbClr val="DEF0F0">
              <a:alpha val="66274"/>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1268" name="Google Shape;1268;p48"/>
          <p:cNvGraphicFramePr/>
          <p:nvPr/>
        </p:nvGraphicFramePr>
        <p:xfrm>
          <a:off x="586592" y="2227557"/>
          <a:ext cx="3000000" cy="3000000"/>
        </p:xfrm>
        <a:graphic>
          <a:graphicData uri="http://schemas.openxmlformats.org/drawingml/2006/table">
            <a:tbl>
              <a:tblPr>
                <a:noFill/>
                <a:tableStyleId>{991C5D08-FA97-4C84-B4A8-250404695844}</a:tableStyleId>
              </a:tblPr>
              <a:tblGrid>
                <a:gridCol w="2064600"/>
                <a:gridCol w="7888150"/>
                <a:gridCol w="1100975"/>
              </a:tblGrid>
              <a:tr h="427500">
                <a:tc gridSpan="2">
                  <a:txBody>
                    <a:bodyPr/>
                    <a:lstStyle/>
                    <a:p>
                      <a:pPr indent="0" lvl="0" marL="0" marR="0" rtl="0" algn="l">
                        <a:lnSpc>
                          <a:spcPct val="100000"/>
                        </a:lnSpc>
                        <a:spcBef>
                          <a:spcPts val="0"/>
                        </a:spcBef>
                        <a:spcAft>
                          <a:spcPts val="0"/>
                        </a:spcAft>
                        <a:buClr>
                          <a:schemeClr val="dk1"/>
                        </a:buClr>
                        <a:buSzPts val="1600"/>
                        <a:buFont typeface="Open Sans"/>
                        <a:buNone/>
                      </a:pPr>
                      <a:r>
                        <a:rPr i="0" lang="en-US" sz="1600" u="none" cap="none" strike="noStrike">
                          <a:solidFill>
                            <a:schemeClr val="lt1"/>
                          </a:solidFill>
                          <a:latin typeface="Archivo Narrow"/>
                          <a:ea typeface="Archivo Narrow"/>
                          <a:cs typeface="Archivo Narrow"/>
                          <a:sym typeface="Archivo Narrow"/>
                        </a:rPr>
                        <a:t>Solar Water Heating and Solar </a:t>
                      </a:r>
                      <a:r>
                        <a:rPr lang="en-US" sz="1600" u="none" cap="none" strike="noStrike">
                          <a:solidFill>
                            <a:schemeClr val="lt1"/>
                          </a:solidFill>
                          <a:latin typeface="Archivo Narrow"/>
                          <a:ea typeface="Archivo Narrow"/>
                          <a:cs typeface="Archivo Narrow"/>
                          <a:sym typeface="Archivo Narrow"/>
                        </a:rPr>
                        <a:t>photovoltaic</a:t>
                      </a:r>
                      <a:r>
                        <a:rPr i="0" lang="en-US" sz="1600" u="none" cap="none" strike="noStrike">
                          <a:solidFill>
                            <a:schemeClr val="lt1"/>
                          </a:solidFill>
                          <a:latin typeface="Archivo Narrow"/>
                          <a:ea typeface="Archivo Narrow"/>
                          <a:cs typeface="Archivo Narrow"/>
                          <a:sym typeface="Archivo Narrow"/>
                        </a:rPr>
                        <a:t>                                                                                    Maximum score</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c h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10 Points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lnB cap="flat" cmpd="sng" w="9525">
                      <a:solidFill>
                        <a:schemeClr val="dk1"/>
                      </a:solidFill>
                      <a:prstDash val="solid"/>
                      <a:round/>
                      <a:headEnd len="sm" w="sm" type="none"/>
                      <a:tailEnd len="sm" w="sm" type="none"/>
                    </a:lnB>
                    <a:solidFill>
                      <a:schemeClr val="accent4"/>
                    </a:solidFill>
                  </a:tcPr>
                </a:tc>
              </a:tr>
              <a:tr h="203200">
                <a:tc>
                  <a:txBody>
                    <a:bodyPr/>
                    <a:lstStyle/>
                    <a:p>
                      <a:pPr indent="0" lvl="0" marL="0" marR="0" rtl="0" algn="l">
                        <a:lnSpc>
                          <a:spcPct val="100000"/>
                        </a:lnSpc>
                        <a:spcBef>
                          <a:spcPts val="0"/>
                        </a:spcBef>
                        <a:spcAft>
                          <a:spcPts val="0"/>
                        </a:spcAft>
                        <a:buClr>
                          <a:schemeClr val="dk1"/>
                        </a:buClr>
                        <a:buSzPts val="1600"/>
                        <a:buFont typeface="Open Sans"/>
                        <a:buNone/>
                      </a:pPr>
                      <a:r>
                        <a:rPr lang="en-US" sz="1600" u="none" cap="none" strike="noStrike">
                          <a:solidFill>
                            <a:schemeClr val="dk1"/>
                          </a:solidFill>
                          <a:latin typeface="Source Sans Pro"/>
                          <a:ea typeface="Source Sans Pro"/>
                          <a:cs typeface="Source Sans Pro"/>
                          <a:sym typeface="Source Sans Pro"/>
                        </a:rPr>
                        <a:t>Minimum, if opted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30200" lvl="0" marL="457200" marR="0" rtl="0" algn="l">
                        <a:lnSpc>
                          <a:spcPct val="100000"/>
                        </a:lnSpc>
                        <a:spcBef>
                          <a:spcPts val="0"/>
                        </a:spcBef>
                        <a:spcAft>
                          <a:spcPts val="0"/>
                        </a:spcAft>
                        <a:buSzPts val="1600"/>
                        <a:buFont typeface="Source Sans Pro"/>
                        <a:buChar char="●"/>
                      </a:pPr>
                      <a:r>
                        <a:rPr lang="en-US" sz="1600" u="none" cap="none" strike="noStrike">
                          <a:latin typeface="Source Sans Pro"/>
                          <a:ea typeface="Source Sans Pro"/>
                          <a:cs typeface="Source Sans Pro"/>
                          <a:sym typeface="Source Sans Pro"/>
                        </a:rPr>
                        <a:t>The complete system shall comply with the requirements as Solar Water Heating system of minimum BEE 3-star label.</a:t>
                      </a:r>
                      <a:endParaRPr sz="1600" u="none" cap="none" strike="noStrike">
                        <a:latin typeface="Source Sans Pro"/>
                        <a:ea typeface="Source Sans Pro"/>
                        <a:cs typeface="Source Sans Pro"/>
                        <a:sym typeface="Source Sans Pro"/>
                      </a:endParaRPr>
                    </a:p>
                    <a:p>
                      <a:pPr indent="-330200" lvl="0" marL="457200" marR="0" rtl="0" algn="l">
                        <a:lnSpc>
                          <a:spcPct val="100000"/>
                        </a:lnSpc>
                        <a:spcBef>
                          <a:spcPts val="0"/>
                        </a:spcBef>
                        <a:spcAft>
                          <a:spcPts val="0"/>
                        </a:spcAft>
                        <a:buSzPts val="1600"/>
                        <a:buFont typeface="Source Sans Pro"/>
                        <a:buChar char="●"/>
                      </a:pPr>
                      <a:r>
                        <a:rPr lang="en-US" sz="1600" u="none" cap="none" strike="noStrike">
                          <a:latin typeface="Source Sans Pro"/>
                          <a:ea typeface="Source Sans Pro"/>
                          <a:cs typeface="Source Sans Pro"/>
                          <a:sym typeface="Source Sans Pro"/>
                        </a:rPr>
                        <a:t>The system shall be installed in at least 10% of the plot area.</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Source Sans Pro"/>
                          <a:ea typeface="Source Sans Pro"/>
                          <a:cs typeface="Source Sans Pro"/>
                          <a:sym typeface="Source Sans Pro"/>
                        </a:rPr>
                        <a:t>-</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0050">
                <a:tc row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Additional</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Noto Sans Symbols"/>
                        <a:buNone/>
                      </a:pPr>
                      <a:r>
                        <a:rPr lang="en-US" sz="1600" u="none" cap="none" strike="noStrike">
                          <a:solidFill>
                            <a:schemeClr val="dk1"/>
                          </a:solidFill>
                          <a:latin typeface="Source Sans Pro"/>
                          <a:ea typeface="Source Sans Pro"/>
                          <a:cs typeface="Source Sans Pro"/>
                          <a:sym typeface="Source Sans Pro"/>
                        </a:rPr>
                        <a:t>At Least 13% of the plot area</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4 points</a:t>
                      </a:r>
                      <a:endParaRPr sz="16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0050">
                <a:tc vMerge="1"/>
                <a:tc>
                  <a:txBody>
                    <a:bodyPr/>
                    <a:lstStyle/>
                    <a:p>
                      <a:pPr indent="0" lvl="0" marL="0" marR="0" rtl="0" algn="l">
                        <a:lnSpc>
                          <a:spcPct val="100000"/>
                        </a:lnSpc>
                        <a:spcBef>
                          <a:spcPts val="0"/>
                        </a:spcBef>
                        <a:spcAft>
                          <a:spcPts val="0"/>
                        </a:spcAft>
                        <a:buClr>
                          <a:srgbClr val="000000"/>
                        </a:buClr>
                        <a:buSzPts val="1600"/>
                        <a:buFont typeface="Noto Sans Symbols"/>
                        <a:buNone/>
                      </a:pPr>
                      <a:r>
                        <a:rPr lang="en-US" sz="1600" u="none" cap="none" strike="noStrike">
                          <a:solidFill>
                            <a:schemeClr val="dk1"/>
                          </a:solidFill>
                          <a:latin typeface="Source Sans Pro"/>
                          <a:ea typeface="Source Sans Pro"/>
                          <a:cs typeface="Source Sans Pro"/>
                          <a:sym typeface="Source Sans Pro"/>
                        </a:rPr>
                        <a:t>At Least </a:t>
                      </a:r>
                      <a:r>
                        <a:rPr lang="en-US" sz="1600" u="none" cap="none" strike="noStrike">
                          <a:latin typeface="Source Sans Pro"/>
                          <a:ea typeface="Source Sans Pro"/>
                          <a:cs typeface="Source Sans Pro"/>
                          <a:sym typeface="Source Sans Pro"/>
                        </a:rPr>
                        <a:t>16% of the plot area</a:t>
                      </a:r>
                      <a:endParaRPr sz="1600" u="none" cap="none" strike="noStrike">
                        <a:solidFill>
                          <a:schemeClr val="dk1"/>
                        </a:solidFill>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10 points</a:t>
                      </a:r>
                      <a:endParaRPr sz="1600" u="none" cap="none" strike="noStrike">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latin typeface="Source Sans Pro"/>
                        <a:ea typeface="Source Sans Pro"/>
                        <a:cs typeface="Source Sans Pro"/>
                        <a:sym typeface="Source Sans Pro"/>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49"/>
          <p:cNvSpPr/>
          <p:nvPr/>
        </p:nvSpPr>
        <p:spPr>
          <a:xfrm>
            <a:off x="191331" y="413758"/>
            <a:ext cx="863649" cy="1122904"/>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4" name="Google Shape;1274;p49"/>
          <p:cNvSpPr/>
          <p:nvPr/>
        </p:nvSpPr>
        <p:spPr>
          <a:xfrm>
            <a:off x="191332" y="2593937"/>
            <a:ext cx="863648" cy="4264063"/>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5" name="Google Shape;1275;p49"/>
          <p:cNvSpPr txBox="1"/>
          <p:nvPr/>
        </p:nvSpPr>
        <p:spPr>
          <a:xfrm>
            <a:off x="1289309" y="720725"/>
            <a:ext cx="111951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3200" u="none" cap="none" strike="noStrike">
                <a:solidFill>
                  <a:schemeClr val="accent4"/>
                </a:solidFill>
                <a:latin typeface="Julius Sans One"/>
                <a:ea typeface="Julius Sans One"/>
                <a:cs typeface="Julius Sans One"/>
                <a:sym typeface="Julius Sans One"/>
              </a:rPr>
              <a:t>LIST OF REQUIRED COMPLIANCE DOCUMENTS</a:t>
            </a:r>
            <a:endParaRPr i="0" sz="3200" u="none" cap="none" strike="noStrike">
              <a:solidFill>
                <a:schemeClr val="accent4"/>
              </a:solidFill>
              <a:latin typeface="Julius Sans One"/>
              <a:ea typeface="Julius Sans One"/>
              <a:cs typeface="Julius Sans One"/>
              <a:sym typeface="Julius Sans One"/>
            </a:endParaRPr>
          </a:p>
        </p:txBody>
      </p:sp>
      <p:pic>
        <p:nvPicPr>
          <p:cNvPr descr="Logo, icon&#10;&#10;Description automatically generated" id="1276" name="Google Shape;1276;p49"/>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277" name="Google Shape;1277;p49"/>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1278" name="Google Shape;1278;p49"/>
          <p:cNvSpPr txBox="1"/>
          <p:nvPr/>
        </p:nvSpPr>
        <p:spPr>
          <a:xfrm>
            <a:off x="1289308" y="2593922"/>
            <a:ext cx="9985200" cy="10773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Construction drawings and specifications shall show all pertinent data and features of the building, equipment, and systems in sufficient detail to permit the authority having jurisdiction to verify that the building complies with the requirements of this code.</a:t>
            </a:r>
            <a:endParaRPr i="0" sz="140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
          <p:cNvSpPr/>
          <p:nvPr/>
        </p:nvSpPr>
        <p:spPr>
          <a:xfrm>
            <a:off x="725714" y="1324803"/>
            <a:ext cx="5196000" cy="1077900"/>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0" lang="en-US" sz="2000" u="none" cap="none" strike="noStrike">
                <a:solidFill>
                  <a:schemeClr val="dk1"/>
                </a:solidFill>
                <a:latin typeface="Archivo Narrow"/>
                <a:ea typeface="Archivo Narrow"/>
                <a:cs typeface="Archivo Narrow"/>
                <a:sym typeface="Archivo Narrow"/>
              </a:rPr>
              <a:t>Prescriptive requirements</a:t>
            </a:r>
            <a:endParaRPr i="0" sz="2000" u="none" cap="none" strike="noStrike">
              <a:solidFill>
                <a:schemeClr val="lt1"/>
              </a:solidFill>
              <a:latin typeface="Archivo Narrow"/>
              <a:ea typeface="Archivo Narrow"/>
              <a:cs typeface="Archivo Narrow"/>
              <a:sym typeface="Archivo Narrow"/>
            </a:endParaRPr>
          </a:p>
          <a:p>
            <a:pPr indent="0" lvl="0" marL="0" marR="0" rtl="0" algn="ctr">
              <a:lnSpc>
                <a:spcPct val="100000"/>
              </a:lnSpc>
              <a:spcBef>
                <a:spcPts val="0"/>
              </a:spcBef>
              <a:spcAft>
                <a:spcPts val="0"/>
              </a:spcAft>
              <a:buClr>
                <a:srgbClr val="000000"/>
              </a:buClr>
              <a:buSzPts val="1600"/>
              <a:buFont typeface="Arial"/>
              <a:buNone/>
            </a:pPr>
            <a:r>
              <a:rPr i="0" lang="en-US" u="none" cap="none" strike="noStrike">
                <a:solidFill>
                  <a:schemeClr val="dk1"/>
                </a:solidFill>
                <a:latin typeface="Source Sans Pro"/>
                <a:ea typeface="Source Sans Pro"/>
                <a:cs typeface="Source Sans Pro"/>
                <a:sym typeface="Source Sans Pro"/>
              </a:rPr>
              <a:t>(Meet the specified minimum energy performance standards of each of the applicable component)</a:t>
            </a:r>
            <a:endParaRPr i="0" u="none" cap="none" strike="noStrike">
              <a:solidFill>
                <a:srgbClr val="000000"/>
              </a:solidFill>
              <a:latin typeface="Source Sans Pro"/>
              <a:ea typeface="Source Sans Pro"/>
              <a:cs typeface="Source Sans Pro"/>
              <a:sym typeface="Source Sans Pro"/>
            </a:endParaRPr>
          </a:p>
        </p:txBody>
      </p:sp>
      <p:cxnSp>
        <p:nvCxnSpPr>
          <p:cNvPr id="586" name="Google Shape;586;p5"/>
          <p:cNvCxnSpPr/>
          <p:nvPr/>
        </p:nvCxnSpPr>
        <p:spPr>
          <a:xfrm>
            <a:off x="1340913" y="1832641"/>
            <a:ext cx="2376300" cy="1272600"/>
          </a:xfrm>
          <a:prstGeom prst="bentConnector3">
            <a:avLst>
              <a:gd fmla="val -9620" name="adj1"/>
            </a:avLst>
          </a:prstGeom>
          <a:noFill/>
          <a:ln>
            <a:noFill/>
          </a:ln>
        </p:spPr>
      </p:cxnSp>
      <p:cxnSp>
        <p:nvCxnSpPr>
          <p:cNvPr id="587" name="Google Shape;587;p5"/>
          <p:cNvCxnSpPr/>
          <p:nvPr/>
        </p:nvCxnSpPr>
        <p:spPr>
          <a:xfrm rot="5400000">
            <a:off x="9816088" y="2070241"/>
            <a:ext cx="1272600" cy="797400"/>
          </a:xfrm>
          <a:prstGeom prst="bentConnector4">
            <a:avLst>
              <a:gd fmla="val 0" name="adj1"/>
              <a:gd fmla="val 0" name="adj2"/>
            </a:avLst>
          </a:prstGeom>
          <a:noFill/>
          <a:ln>
            <a:noFill/>
          </a:ln>
        </p:spPr>
      </p:cxnSp>
      <p:sp>
        <p:nvSpPr>
          <p:cNvPr id="588" name="Google Shape;588;p5"/>
          <p:cNvSpPr/>
          <p:nvPr/>
        </p:nvSpPr>
        <p:spPr>
          <a:xfrm>
            <a:off x="6451572" y="1324815"/>
            <a:ext cx="5196000" cy="1077900"/>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sz="2000">
                <a:solidFill>
                  <a:schemeClr val="dk1"/>
                </a:solidFill>
                <a:latin typeface="Archivo Narrow"/>
                <a:ea typeface="Archivo Narrow"/>
                <a:cs typeface="Archivo Narrow"/>
                <a:sym typeface="Archivo Narrow"/>
              </a:rPr>
              <a:t>Points system</a:t>
            </a:r>
            <a:endParaRPr b="0"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lang="en-US">
                <a:solidFill>
                  <a:schemeClr val="dk1"/>
                </a:solidFill>
                <a:latin typeface="Source Sans Pro"/>
                <a:ea typeface="Source Sans Pro"/>
                <a:cs typeface="Source Sans Pro"/>
                <a:sym typeface="Source Sans Pro"/>
              </a:rPr>
              <a:t>(Achieve minimum points (120 Pts) required</a:t>
            </a:r>
            <a:endParaRPr>
              <a:solidFill>
                <a:schemeClr val="dk1"/>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600"/>
              <a:buFont typeface="Arial"/>
              <a:buNone/>
            </a:pPr>
            <a:r>
              <a:rPr lang="en-US">
                <a:solidFill>
                  <a:schemeClr val="dk1"/>
                </a:solidFill>
                <a:latin typeface="Source Sans Pro"/>
                <a:ea typeface="Source Sans Pro"/>
                <a:cs typeface="Source Sans Pro"/>
                <a:sym typeface="Source Sans Pro"/>
              </a:rPr>
              <a:t>as per building typology)</a:t>
            </a:r>
            <a:endParaRPr b="0" i="0" sz="1400" u="none" cap="none" strike="noStrike">
              <a:solidFill>
                <a:srgbClr val="000000"/>
              </a:solidFill>
              <a:latin typeface="Arial"/>
              <a:ea typeface="Arial"/>
              <a:cs typeface="Arial"/>
              <a:sym typeface="Arial"/>
            </a:endParaRPr>
          </a:p>
        </p:txBody>
      </p:sp>
      <p:pic>
        <p:nvPicPr>
          <p:cNvPr descr="Logo, icon&#10;&#10;Description automatically generated" id="589" name="Google Shape;589;p5"/>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590" name="Google Shape;590;p5"/>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graphicFrame>
        <p:nvGraphicFramePr>
          <p:cNvPr id="591" name="Google Shape;591;p5"/>
          <p:cNvGraphicFramePr/>
          <p:nvPr/>
        </p:nvGraphicFramePr>
        <p:xfrm>
          <a:off x="1112312" y="2831318"/>
          <a:ext cx="3000000" cy="3000000"/>
        </p:xfrm>
        <a:graphic>
          <a:graphicData uri="http://schemas.openxmlformats.org/drawingml/2006/table">
            <a:tbl>
              <a:tblPr bandRow="1" firstRow="1">
                <a:noFill/>
                <a:tableStyleId>{A4610986-3DED-4638-A248-408E1BC3D219}</a:tableStyleId>
              </a:tblPr>
              <a:tblGrid>
                <a:gridCol w="3331250"/>
                <a:gridCol w="3583775"/>
                <a:gridCol w="1427000"/>
                <a:gridCol w="1673825"/>
              </a:tblGrid>
              <a:tr h="5079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Category</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Maximum incremental points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ENS +</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lt1"/>
                          </a:solidFill>
                          <a:latin typeface="Archivo Narrow"/>
                          <a:ea typeface="Archivo Narrow"/>
                          <a:cs typeface="Archivo Narrow"/>
                          <a:sym typeface="Archivo Narrow"/>
                        </a:rPr>
                        <a:t>Super ENS</a:t>
                      </a:r>
                      <a:endParaRPr sz="1600" u="none" cap="none" strike="noStrike">
                        <a:solidFill>
                          <a:schemeClr val="lt1"/>
                        </a:solidFill>
                        <a:latin typeface="Archivo Narrow"/>
                        <a:ea typeface="Archivo Narrow"/>
                        <a:cs typeface="Archivo Narrow"/>
                        <a:sym typeface="Archivo Narrow"/>
                      </a:endParaRPr>
                    </a:p>
                  </a:txBody>
                  <a:tcPr marT="45725" marB="45725" marR="91450" marL="91450" anchor="ctr">
                    <a:solidFill>
                      <a:schemeClr val="accent4"/>
                    </a:solidFill>
                  </a:tcPr>
                </a:tc>
              </a:tr>
              <a:tr h="5079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Building Envelope</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40</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12</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20</a:t>
                      </a:r>
                      <a:endParaRPr sz="1600" u="none" cap="none" strike="noStrike"/>
                    </a:p>
                  </a:txBody>
                  <a:tcPr marT="45725" marB="45725" marR="91450" marL="91450" anchor="ctr"/>
                </a:tc>
              </a:tr>
              <a:tr h="5079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Building Services</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28</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8</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14</a:t>
                      </a:r>
                      <a:endParaRPr sz="1600" u="none" cap="none" strike="noStrike"/>
                    </a:p>
                  </a:txBody>
                  <a:tcPr marT="45725" marB="45725" marR="91450" marL="91450" anchor="ctr"/>
                </a:tc>
              </a:tr>
              <a:tr h="5079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Indoor electrical Use</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42</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13</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21</a:t>
                      </a:r>
                      <a:endParaRPr sz="1600" u="none" cap="none" strike="noStrike"/>
                    </a:p>
                  </a:txBody>
                  <a:tcPr marT="45725" marB="45725" marR="91450" marL="91450" anchor="ctr"/>
                </a:tc>
              </a:tr>
              <a:tr h="5079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Renewable energy systems</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10</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3</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5</a:t>
                      </a:r>
                      <a:endParaRPr sz="1600" u="none" cap="none" strike="noStrike"/>
                    </a:p>
                  </a:txBody>
                  <a:tcPr marT="45725" marB="45725" marR="91450" marL="91450" anchor="ctr"/>
                </a:tc>
              </a:tr>
              <a:tr h="507925">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t>Total</a:t>
                      </a:r>
                      <a:endParaRPr b="1"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t>36</a:t>
                      </a:r>
                      <a:endParaRPr b="1" sz="16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t>60</a:t>
                      </a:r>
                      <a:endParaRPr b="1" sz="1600" u="none" cap="none" strike="noStrike"/>
                    </a:p>
                  </a:txBody>
                  <a:tcPr marT="45725" marB="45725" marR="91450" marL="91450" anchor="ctr"/>
                </a:tc>
              </a:tr>
            </a:tbl>
          </a:graphicData>
        </a:graphic>
      </p:graphicFrame>
      <p:sp>
        <p:nvSpPr>
          <p:cNvPr id="592" name="Google Shape;592;p5"/>
          <p:cNvSpPr txBox="1"/>
          <p:nvPr/>
        </p:nvSpPr>
        <p:spPr>
          <a:xfrm>
            <a:off x="302316" y="311095"/>
            <a:ext cx="60750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64B6B8"/>
                </a:solidFill>
                <a:latin typeface="Julius Sans One"/>
                <a:ea typeface="Julius Sans One"/>
                <a:cs typeface="Julius Sans One"/>
                <a:sym typeface="Julius Sans One"/>
              </a:rPr>
              <a:t>Mandatory </a:t>
            </a:r>
            <a:r>
              <a:rPr lang="en-US" sz="3200">
                <a:solidFill>
                  <a:srgbClr val="64B6B8"/>
                </a:solidFill>
                <a:latin typeface="Julius Sans One"/>
                <a:ea typeface="Julius Sans One"/>
                <a:cs typeface="Julius Sans One"/>
                <a:sym typeface="Julius Sans One"/>
              </a:rPr>
              <a:t>REQUIREMENTS</a:t>
            </a:r>
            <a:endParaRPr b="0" i="0" sz="3200" u="none" cap="none" strike="noStrike">
              <a:solidFill>
                <a:srgbClr val="64B6B8"/>
              </a:solidFill>
              <a:latin typeface="Julius Sans One"/>
              <a:ea typeface="Julius Sans One"/>
              <a:cs typeface="Julius Sans One"/>
              <a:sym typeface="Julius Sans On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50"/>
          <p:cNvSpPr/>
          <p:nvPr/>
        </p:nvSpPr>
        <p:spPr>
          <a:xfrm>
            <a:off x="191331" y="413758"/>
            <a:ext cx="863649" cy="1122904"/>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4" name="Google Shape;1284;p50"/>
          <p:cNvSpPr/>
          <p:nvPr/>
        </p:nvSpPr>
        <p:spPr>
          <a:xfrm>
            <a:off x="191332" y="2593937"/>
            <a:ext cx="863648" cy="4264063"/>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5" name="Google Shape;1285;p50"/>
          <p:cNvSpPr txBox="1"/>
          <p:nvPr/>
        </p:nvSpPr>
        <p:spPr>
          <a:xfrm>
            <a:off x="1216159" y="755800"/>
            <a:ext cx="111951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accent4"/>
                </a:solidFill>
                <a:latin typeface="Julius Sans One"/>
                <a:ea typeface="Julius Sans One"/>
                <a:cs typeface="Julius Sans One"/>
                <a:sym typeface="Julius Sans One"/>
              </a:rPr>
              <a:t>LIST OF REQUIRED COMPLIANCE DOCUMENTS</a:t>
            </a:r>
            <a:endParaRPr sz="3200">
              <a:solidFill>
                <a:schemeClr val="accent4"/>
              </a:solidFill>
              <a:latin typeface="Julius Sans One"/>
              <a:ea typeface="Julius Sans One"/>
              <a:cs typeface="Julius Sans One"/>
              <a:sym typeface="Julius Sans One"/>
            </a:endParaRPr>
          </a:p>
        </p:txBody>
      </p:sp>
      <p:pic>
        <p:nvPicPr>
          <p:cNvPr descr="Logo, icon&#10;&#10;Description automatically generated" id="1286" name="Google Shape;1286;p50"/>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287" name="Google Shape;1287;p50"/>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1288" name="Google Shape;1288;p50"/>
          <p:cNvSpPr txBox="1"/>
          <p:nvPr/>
        </p:nvSpPr>
        <p:spPr>
          <a:xfrm>
            <a:off x="1216155" y="1752048"/>
            <a:ext cx="10424100" cy="4771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Details shall include, but are not limited to:</a:t>
            </a:r>
            <a:endParaRPr i="0" sz="1600" u="none" cap="none" strike="noStrike">
              <a:solidFill>
                <a:srgbClr val="000000"/>
              </a:solidFill>
              <a:latin typeface="Source Sans Pro"/>
              <a:ea typeface="Source Sans Pro"/>
              <a:cs typeface="Source Sans Pro"/>
              <a:sym typeface="Source Sans Pro"/>
            </a:endParaRPr>
          </a:p>
          <a:p>
            <a:pPr indent="-342900" lvl="1" marL="3429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Building envelope:</a:t>
            </a:r>
            <a:r>
              <a:rPr i="0" lang="en-US" sz="1600" u="none" cap="none" strike="noStrike">
                <a:solidFill>
                  <a:srgbClr val="000000"/>
                </a:solidFill>
                <a:latin typeface="Source Sans Pro"/>
                <a:ea typeface="Source Sans Pro"/>
                <a:cs typeface="Source Sans Pro"/>
                <a:sym typeface="Source Sans Pro"/>
              </a:rPr>
              <a:t> opaque construction materials and their thermal properties including thermal conductivity, specific heat, density along with thickness; fenestration U-factors, solar heat gain coefficients (SHGC), visible light transmittance (VLT), overhangs and side fins and operable window area.</a:t>
            </a:r>
            <a:endParaRPr i="0" sz="1600" u="none" cap="none" strike="noStrike">
              <a:solidFill>
                <a:srgbClr val="000000"/>
              </a:solidFill>
              <a:latin typeface="Source Sans Pro"/>
              <a:ea typeface="Source Sans Pro"/>
              <a:cs typeface="Source Sans Pro"/>
              <a:sym typeface="Source Sans Pro"/>
            </a:endParaRPr>
          </a:p>
          <a:p>
            <a:pPr indent="-342900" lvl="1" marL="342900" marR="0" rtl="0" algn="l">
              <a:lnSpc>
                <a:spcPct val="150000"/>
              </a:lnSpc>
              <a:spcBef>
                <a:spcPts val="0"/>
              </a:spcBef>
              <a:spcAft>
                <a:spcPts val="0"/>
              </a:spcAft>
              <a:buClr>
                <a:srgbClr val="000000"/>
              </a:buClr>
              <a:buSzPts val="1600"/>
              <a:buFont typeface="Source Sans Pro"/>
              <a:buChar char="○"/>
            </a:pPr>
            <a:r>
              <a:rPr lang="en-US" sz="1600">
                <a:latin typeface="Source Sans Pro"/>
                <a:ea typeface="Source Sans Pro"/>
                <a:cs typeface="Source Sans Pro"/>
                <a:sym typeface="Source Sans Pro"/>
              </a:rPr>
              <a:t>Building services: </a:t>
            </a:r>
            <a:r>
              <a:rPr i="0" lang="en-US" sz="1600" u="none" cap="none" strike="noStrike">
                <a:solidFill>
                  <a:srgbClr val="000000"/>
                </a:solidFill>
                <a:latin typeface="Source Sans Pro"/>
                <a:ea typeface="Source Sans Pro"/>
                <a:cs typeface="Source Sans Pro"/>
                <a:sym typeface="Source Sans Pro"/>
              </a:rPr>
              <a:t>Common area lighting (lamp efficacy for lamps and their controls), pump efficiencies; elevator technologies and their controls, transformer losses, power distribution losses, power factor</a:t>
            </a:r>
            <a:endParaRPr i="0" sz="1600" u="none" cap="none" strike="noStrike">
              <a:solidFill>
                <a:srgbClr val="000000"/>
              </a:solidFill>
              <a:latin typeface="Source Sans Pro"/>
              <a:ea typeface="Source Sans Pro"/>
              <a:cs typeface="Source Sans Pro"/>
              <a:sym typeface="Source Sans Pro"/>
            </a:endParaRPr>
          </a:p>
          <a:p>
            <a:pPr indent="-342900" lvl="1" marL="3429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correction devices; basement ventilation controls, efficiency of EV charging infrastructure and electric check metering and monitoring system.</a:t>
            </a:r>
            <a:endParaRPr i="0" sz="1600" u="none" cap="none" strike="noStrike">
              <a:solidFill>
                <a:srgbClr val="000000"/>
              </a:solidFill>
              <a:latin typeface="Source Sans Pro"/>
              <a:ea typeface="Source Sans Pro"/>
              <a:cs typeface="Source Sans Pro"/>
              <a:sym typeface="Source Sans Pro"/>
            </a:endParaRPr>
          </a:p>
          <a:p>
            <a:pPr indent="-342900" lvl="1" marL="342900" marR="0" rtl="0" algn="l">
              <a:lnSpc>
                <a:spcPct val="150000"/>
              </a:lnSpc>
              <a:spcBef>
                <a:spcPts val="0"/>
              </a:spcBef>
              <a:spcAft>
                <a:spcPts val="0"/>
              </a:spcAft>
              <a:buClr>
                <a:srgbClr val="000000"/>
              </a:buClr>
              <a:buSzPts val="1600"/>
              <a:buFont typeface="Source Sans Pro"/>
              <a:buChar char="○"/>
            </a:pPr>
            <a:r>
              <a:rPr lang="en-US" sz="1600">
                <a:latin typeface="Source Sans Pro"/>
                <a:ea typeface="Source Sans Pro"/>
                <a:cs typeface="Source Sans Pro"/>
                <a:sym typeface="Source Sans Pro"/>
              </a:rPr>
              <a:t>Indoor electrical end-use: </a:t>
            </a:r>
            <a:r>
              <a:rPr i="0" lang="en-US" sz="1600" u="none" cap="none" strike="noStrike">
                <a:solidFill>
                  <a:srgbClr val="000000"/>
                </a:solidFill>
                <a:latin typeface="Source Sans Pro"/>
                <a:ea typeface="Source Sans Pro"/>
                <a:cs typeface="Source Sans Pro"/>
                <a:sym typeface="Source Sans Pro"/>
              </a:rPr>
              <a:t>Indoor lighting (type, number, and wattage of lamps and ballasts; automatic lighting shutoff, occupancy sensors, and other lighting controls); ceiling fans star labelling; service hot water type and their efficiency, air- conditioners (system and equipment types, sizes, efficiencies, and controls)</a:t>
            </a:r>
            <a:endParaRPr i="0" sz="1600" u="none" cap="none" strike="noStrike">
              <a:solidFill>
                <a:srgbClr val="000000"/>
              </a:solidFill>
              <a:latin typeface="Source Sans Pro"/>
              <a:ea typeface="Source Sans Pro"/>
              <a:cs typeface="Source Sans Pro"/>
              <a:sym typeface="Source Sans Pro"/>
            </a:endParaRPr>
          </a:p>
          <a:p>
            <a:pPr indent="-342900" lvl="1" marL="342900" marR="0" rtl="0" algn="l">
              <a:lnSpc>
                <a:spcPct val="150000"/>
              </a:lnSpc>
              <a:spcBef>
                <a:spcPts val="0"/>
              </a:spcBef>
              <a:spcAft>
                <a:spcPts val="0"/>
              </a:spcAft>
              <a:buClr>
                <a:srgbClr val="000000"/>
              </a:buClr>
              <a:buSzPts val="1600"/>
              <a:buFont typeface="Source Sans Pro"/>
              <a:buChar char="○"/>
            </a:pPr>
            <a:r>
              <a:rPr lang="en-US" sz="1600">
                <a:latin typeface="Source Sans Pro"/>
                <a:ea typeface="Source Sans Pro"/>
                <a:cs typeface="Source Sans Pro"/>
                <a:sym typeface="Source Sans Pro"/>
              </a:rPr>
              <a:t>Renewable energy systems:</a:t>
            </a:r>
            <a:r>
              <a:rPr i="0" lang="en-US" sz="1600" u="none" cap="none" strike="noStrike">
                <a:solidFill>
                  <a:srgbClr val="000000"/>
                </a:solidFill>
                <a:latin typeface="Source Sans Pro"/>
                <a:ea typeface="Source Sans Pro"/>
                <a:cs typeface="Source Sans Pro"/>
                <a:sym typeface="Source Sans Pro"/>
              </a:rPr>
              <a:t> system peak generation capacity, solar water heating system; technical specifications, renewable energy zone area.</a:t>
            </a:r>
            <a:endParaRPr i="0" sz="160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51"/>
          <p:cNvSpPr/>
          <p:nvPr/>
        </p:nvSpPr>
        <p:spPr>
          <a:xfrm>
            <a:off x="191331" y="413758"/>
            <a:ext cx="6799965" cy="1122904"/>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4" name="Google Shape;1294;p51"/>
          <p:cNvSpPr/>
          <p:nvPr/>
        </p:nvSpPr>
        <p:spPr>
          <a:xfrm>
            <a:off x="191326" y="2503162"/>
            <a:ext cx="2427000" cy="4264200"/>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5" name="Google Shape;1295;p51"/>
          <p:cNvSpPr txBox="1"/>
          <p:nvPr/>
        </p:nvSpPr>
        <p:spPr>
          <a:xfrm>
            <a:off x="5644533" y="2728229"/>
            <a:ext cx="4338000" cy="708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64B6B8"/>
                </a:solidFill>
                <a:latin typeface="Julius Sans One"/>
                <a:ea typeface="Julius Sans One"/>
                <a:cs typeface="Julius Sans One"/>
                <a:sym typeface="Julius Sans One"/>
              </a:rPr>
              <a:t>SUMMARY</a:t>
            </a:r>
            <a:endParaRPr b="0" i="0" sz="1800" u="none" cap="none" strike="noStrike">
              <a:solidFill>
                <a:srgbClr val="000000"/>
              </a:solidFill>
              <a:latin typeface="Julius Sans One"/>
              <a:ea typeface="Julius Sans One"/>
              <a:cs typeface="Julius Sans One"/>
              <a:sym typeface="Julius Sans One"/>
            </a:endParaRPr>
          </a:p>
        </p:txBody>
      </p:sp>
      <p:pic>
        <p:nvPicPr>
          <p:cNvPr descr="Logo, icon&#10;&#10;Description automatically generated" id="1296" name="Google Shape;1296;p51"/>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1297" name="Google Shape;1297;p51"/>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pic>
        <p:nvPicPr>
          <p:cNvPr descr="U.S. hotels continue to make strides in energy efficiency | Hotel Management" id="1298" name="Google Shape;1298;p51"/>
          <p:cNvPicPr preferRelativeResize="0"/>
          <p:nvPr/>
        </p:nvPicPr>
        <p:blipFill rotWithShape="1">
          <a:blip r:embed="rId5">
            <a:alphaModFix/>
          </a:blip>
          <a:srcRect b="0" l="0" r="0" t="0"/>
          <a:stretch/>
        </p:blipFill>
        <p:spPr>
          <a:xfrm>
            <a:off x="859422" y="1027764"/>
            <a:ext cx="4455232" cy="2506068"/>
          </a:xfrm>
          <a:prstGeom prst="rect">
            <a:avLst/>
          </a:prstGeom>
          <a:noFill/>
          <a:ln>
            <a:noFill/>
          </a:ln>
        </p:spPr>
      </p:pic>
      <p:cxnSp>
        <p:nvCxnSpPr>
          <p:cNvPr id="1299" name="Google Shape;1299;p51"/>
          <p:cNvCxnSpPr/>
          <p:nvPr/>
        </p:nvCxnSpPr>
        <p:spPr>
          <a:xfrm rot="5400000">
            <a:off x="5076414" y="2996877"/>
            <a:ext cx="878700" cy="0"/>
          </a:xfrm>
          <a:prstGeom prst="straightConnector1">
            <a:avLst/>
          </a:prstGeom>
          <a:noFill/>
          <a:ln cap="flat" cmpd="sng" w="38100">
            <a:solidFill>
              <a:srgbClr val="F2777C"/>
            </a:solidFill>
            <a:prstDash val="solid"/>
            <a:miter lim="8000"/>
            <a:headEnd len="sm" w="sm" type="none"/>
            <a:tailEnd len="sm" w="sm" type="none"/>
          </a:ln>
        </p:spPr>
      </p:cxnSp>
      <p:sp>
        <p:nvSpPr>
          <p:cNvPr id="1300" name="Google Shape;1300;p51"/>
          <p:cNvSpPr txBox="1"/>
          <p:nvPr/>
        </p:nvSpPr>
        <p:spPr>
          <a:xfrm>
            <a:off x="5113775" y="3735875"/>
            <a:ext cx="6735900" cy="25551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Focuses on energy management and conservation for residential buildings. </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It provides guidelines for reducing energy consumption during and after occupancy using passive and active strategies, and integrating renewable energy systems. </a:t>
            </a:r>
            <a:endParaRPr i="0" sz="1600" u="none" cap="none" strike="noStrike">
              <a:solidFill>
                <a:srgbClr val="000000"/>
              </a:solidFill>
              <a:latin typeface="Source Sans Pro"/>
              <a:ea typeface="Source Sans Pro"/>
              <a:cs typeface="Source Sans Pro"/>
              <a:sym typeface="Source Sans Pro"/>
            </a:endParaRPr>
          </a:p>
          <a:p>
            <a:pPr indent="-330200" lvl="0" marL="457200" marR="0" rtl="0" algn="l">
              <a:lnSpc>
                <a:spcPct val="150000"/>
              </a:lnSpc>
              <a:spcBef>
                <a:spcPts val="0"/>
              </a:spcBef>
              <a:spcAft>
                <a:spcPts val="0"/>
              </a:spcAft>
              <a:buClr>
                <a:srgbClr val="000000"/>
              </a:buClr>
              <a:buSzPts val="1600"/>
              <a:buFont typeface="Source Sans Pro"/>
              <a:buChar char="●"/>
            </a:pPr>
            <a:r>
              <a:rPr i="0" lang="en-US" sz="1600" u="none" cap="none" strike="noStrike">
                <a:solidFill>
                  <a:srgbClr val="000000"/>
                </a:solidFill>
                <a:latin typeface="Source Sans Pro"/>
                <a:ea typeface="Source Sans Pro"/>
                <a:cs typeface="Source Sans Pro"/>
                <a:sym typeface="Source Sans Pro"/>
              </a:rPr>
              <a:t>Key areas include </a:t>
            </a:r>
            <a:r>
              <a:rPr b="1" i="0" lang="en-US" sz="1600" u="none" cap="none" strike="noStrike">
                <a:solidFill>
                  <a:srgbClr val="000000"/>
                </a:solidFill>
                <a:latin typeface="Source Sans Pro"/>
                <a:ea typeface="Source Sans Pro"/>
                <a:cs typeface="Source Sans Pro"/>
                <a:sym typeface="Source Sans Pro"/>
              </a:rPr>
              <a:t>building envelope, building services, indoor electrical use, and renewable systems.</a:t>
            </a:r>
            <a:endParaRPr b="1" i="0" sz="160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g3384ad2482b_0_168"/>
          <p:cNvSpPr/>
          <p:nvPr/>
        </p:nvSpPr>
        <p:spPr>
          <a:xfrm>
            <a:off x="2800" y="3091000"/>
            <a:ext cx="12190500" cy="10659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306" name="Google Shape;1306;g3384ad2482b_0_168"/>
          <p:cNvSpPr/>
          <p:nvPr/>
        </p:nvSpPr>
        <p:spPr>
          <a:xfrm flipH="1" rot="8100000">
            <a:off x="2238252" y="1204533"/>
            <a:ext cx="4695755" cy="4745181"/>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7" name="Google Shape;1307;g3384ad2482b_0_168"/>
          <p:cNvSpPr txBox="1"/>
          <p:nvPr/>
        </p:nvSpPr>
        <p:spPr>
          <a:xfrm>
            <a:off x="1908750" y="3044175"/>
            <a:ext cx="5455500" cy="106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200">
                <a:solidFill>
                  <a:schemeClr val="lt1"/>
                </a:solidFill>
                <a:latin typeface="Julius Sans One"/>
                <a:ea typeface="Julius Sans One"/>
                <a:cs typeface="Julius Sans One"/>
                <a:sym typeface="Julius Sans One"/>
              </a:rPr>
              <a:t>It’s time for a quick knowledge check!</a:t>
            </a:r>
            <a:endParaRPr b="1" sz="3200">
              <a:solidFill>
                <a:schemeClr val="lt1"/>
              </a:solidFill>
              <a:latin typeface="Julius Sans One"/>
              <a:ea typeface="Julius Sans One"/>
              <a:cs typeface="Julius Sans One"/>
              <a:sym typeface="Julius Sans On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g3384ad2482b_0_174"/>
          <p:cNvSpPr/>
          <p:nvPr/>
        </p:nvSpPr>
        <p:spPr>
          <a:xfrm flipH="1" rot="5400000">
            <a:off x="3444525" y="-2204850"/>
            <a:ext cx="5301300" cy="12190500"/>
          </a:xfrm>
          <a:prstGeom prst="rect">
            <a:avLst/>
          </a:prstGeom>
          <a:solidFill>
            <a:srgbClr val="E6DED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313" name="Google Shape;1313;g3384ad2482b_0_174"/>
          <p:cNvSpPr txBox="1"/>
          <p:nvPr/>
        </p:nvSpPr>
        <p:spPr>
          <a:xfrm>
            <a:off x="3447940" y="624866"/>
            <a:ext cx="51261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Julius Sans One"/>
                <a:ea typeface="Julius Sans One"/>
                <a:cs typeface="Julius Sans One"/>
                <a:sym typeface="Julius Sans One"/>
              </a:rPr>
              <a:t>SCAN ME for the quiz!</a:t>
            </a:r>
            <a:endParaRPr b="0" i="0" sz="1400" u="none" cap="none" strike="noStrike">
              <a:solidFill>
                <a:schemeClr val="dk1"/>
              </a:solidFill>
              <a:latin typeface="Julius Sans One"/>
              <a:ea typeface="Julius Sans One"/>
              <a:cs typeface="Julius Sans One"/>
              <a:sym typeface="Julius Sans One"/>
            </a:endParaRPr>
          </a:p>
        </p:txBody>
      </p:sp>
      <p:pic>
        <p:nvPicPr>
          <p:cNvPr id="1314" name="Google Shape;1314;g3384ad2482b_0_174"/>
          <p:cNvPicPr preferRelativeResize="0"/>
          <p:nvPr/>
        </p:nvPicPr>
        <p:blipFill>
          <a:blip r:embed="rId3">
            <a:alphaModFix/>
          </a:blip>
          <a:stretch>
            <a:fillRect/>
          </a:stretch>
        </p:blipFill>
        <p:spPr>
          <a:xfrm>
            <a:off x="3801475" y="1351775"/>
            <a:ext cx="5077250" cy="50772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g3384ad2482b_0_180"/>
          <p:cNvSpPr/>
          <p:nvPr/>
        </p:nvSpPr>
        <p:spPr>
          <a:xfrm>
            <a:off x="0" y="3102575"/>
            <a:ext cx="12190500" cy="2344500"/>
          </a:xfrm>
          <a:prstGeom prst="rect">
            <a:avLst/>
          </a:prstGeom>
          <a:solidFill>
            <a:srgbClr val="E6DE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ulius Sans One"/>
              <a:ea typeface="Julius Sans One"/>
              <a:cs typeface="Julius Sans One"/>
              <a:sym typeface="Julius Sans One"/>
            </a:endParaRPr>
          </a:p>
        </p:txBody>
      </p:sp>
      <p:sp>
        <p:nvSpPr>
          <p:cNvPr id="1320" name="Google Shape;1320;g3384ad2482b_0_180"/>
          <p:cNvSpPr txBox="1"/>
          <p:nvPr/>
        </p:nvSpPr>
        <p:spPr>
          <a:xfrm>
            <a:off x="7751298" y="244633"/>
            <a:ext cx="44391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321" name="Google Shape;1321;g3384ad2482b_0_180"/>
          <p:cNvSpPr txBox="1"/>
          <p:nvPr/>
        </p:nvSpPr>
        <p:spPr>
          <a:xfrm>
            <a:off x="1878953" y="3513489"/>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i="0" lang="en-US" sz="2200" u="none" cap="none" strike="noStrike">
                <a:solidFill>
                  <a:srgbClr val="0E1B47"/>
                </a:solidFill>
                <a:latin typeface="Archivo Narrow"/>
                <a:ea typeface="Archivo Narrow"/>
                <a:cs typeface="Archivo Narrow"/>
                <a:sym typeface="Archivo Narrow"/>
              </a:rPr>
              <a:t>1)  </a:t>
            </a:r>
            <a:r>
              <a:rPr lang="en-US" sz="2200">
                <a:solidFill>
                  <a:srgbClr val="0E1B47"/>
                </a:solidFill>
                <a:latin typeface="Archivo Narrow"/>
                <a:ea typeface="Archivo Narrow"/>
                <a:cs typeface="Archivo Narrow"/>
                <a:sym typeface="Archivo Narrow"/>
              </a:rPr>
              <a:t>0.8</a:t>
            </a:r>
            <a:endParaRPr i="0" sz="2200" u="none" cap="none" strike="noStrike">
              <a:solidFill>
                <a:srgbClr val="0E1B47"/>
              </a:solidFill>
              <a:latin typeface="Archivo Narrow"/>
              <a:ea typeface="Archivo Narrow"/>
              <a:cs typeface="Archivo Narrow"/>
              <a:sym typeface="Archivo Narrow"/>
            </a:endParaRPr>
          </a:p>
        </p:txBody>
      </p:sp>
      <p:sp>
        <p:nvSpPr>
          <p:cNvPr id="1322" name="Google Shape;1322;g3384ad2482b_0_180"/>
          <p:cNvSpPr txBox="1"/>
          <p:nvPr/>
        </p:nvSpPr>
        <p:spPr>
          <a:xfrm>
            <a:off x="858124" y="1273325"/>
            <a:ext cx="10658700" cy="1077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Julius Sans One"/>
                <a:ea typeface="Julius Sans One"/>
                <a:cs typeface="Julius Sans One"/>
                <a:sym typeface="Julius Sans One"/>
              </a:rPr>
              <a:t>1. </a:t>
            </a:r>
            <a:r>
              <a:rPr b="1" lang="en-US" sz="3200">
                <a:solidFill>
                  <a:schemeClr val="dk1"/>
                </a:solidFill>
                <a:latin typeface="Julius Sans One"/>
                <a:ea typeface="Julius Sans One"/>
                <a:cs typeface="Julius Sans One"/>
                <a:sym typeface="Julius Sans One"/>
              </a:rPr>
              <a:t>What is the maximum allowable U-roof value for thermal transmittance in W/m²K?</a:t>
            </a:r>
            <a:endParaRPr b="0" i="0" sz="1400" u="none" cap="none" strike="noStrike">
              <a:solidFill>
                <a:schemeClr val="dk1"/>
              </a:solidFill>
              <a:latin typeface="Julius Sans One"/>
              <a:ea typeface="Julius Sans One"/>
              <a:cs typeface="Julius Sans One"/>
              <a:sym typeface="Julius Sans One"/>
            </a:endParaRPr>
          </a:p>
        </p:txBody>
      </p:sp>
      <p:sp>
        <p:nvSpPr>
          <p:cNvPr id="1323" name="Google Shape;1323;g3384ad2482b_0_180"/>
          <p:cNvSpPr txBox="1"/>
          <p:nvPr/>
        </p:nvSpPr>
        <p:spPr>
          <a:xfrm>
            <a:off x="6161584" y="3513489"/>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i="0" lang="en-US" sz="2200" u="none" cap="none" strike="noStrike">
                <a:solidFill>
                  <a:srgbClr val="0E1B47"/>
                </a:solidFill>
                <a:latin typeface="Archivo Narrow"/>
                <a:ea typeface="Archivo Narrow"/>
                <a:cs typeface="Archivo Narrow"/>
                <a:sym typeface="Archivo Narrow"/>
              </a:rPr>
              <a:t>2)  </a:t>
            </a:r>
            <a:r>
              <a:rPr lang="en-US" sz="2200">
                <a:solidFill>
                  <a:srgbClr val="0E1B47"/>
                </a:solidFill>
                <a:latin typeface="Archivo Narrow"/>
                <a:ea typeface="Archivo Narrow"/>
                <a:cs typeface="Archivo Narrow"/>
                <a:sym typeface="Archivo Narrow"/>
              </a:rPr>
              <a:t>1.0</a:t>
            </a:r>
            <a:endParaRPr i="0" sz="2200" u="none" cap="none" strike="noStrike">
              <a:solidFill>
                <a:srgbClr val="0E1B47"/>
              </a:solidFill>
              <a:latin typeface="Archivo Narrow"/>
              <a:ea typeface="Archivo Narrow"/>
              <a:cs typeface="Archivo Narrow"/>
              <a:sym typeface="Archivo Narrow"/>
            </a:endParaRPr>
          </a:p>
        </p:txBody>
      </p:sp>
      <p:sp>
        <p:nvSpPr>
          <p:cNvPr id="1324" name="Google Shape;1324;g3384ad2482b_0_180"/>
          <p:cNvSpPr txBox="1"/>
          <p:nvPr/>
        </p:nvSpPr>
        <p:spPr>
          <a:xfrm>
            <a:off x="1947203" y="4445776"/>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i="0" lang="en-US" sz="2200" u="none" cap="none" strike="noStrike">
                <a:solidFill>
                  <a:srgbClr val="0E1B47"/>
                </a:solidFill>
                <a:latin typeface="Archivo Narrow"/>
                <a:ea typeface="Archivo Narrow"/>
                <a:cs typeface="Archivo Narrow"/>
                <a:sym typeface="Archivo Narrow"/>
              </a:rPr>
              <a:t>3)  </a:t>
            </a:r>
            <a:r>
              <a:rPr lang="en-US" sz="2200">
                <a:solidFill>
                  <a:srgbClr val="0E1B47"/>
                </a:solidFill>
                <a:latin typeface="Archivo Narrow"/>
                <a:ea typeface="Archivo Narrow"/>
                <a:cs typeface="Archivo Narrow"/>
                <a:sym typeface="Archivo Narrow"/>
              </a:rPr>
              <a:t>1.5</a:t>
            </a:r>
            <a:endParaRPr i="0" sz="2200" u="none" cap="none" strike="noStrike">
              <a:solidFill>
                <a:srgbClr val="0E1B47"/>
              </a:solidFill>
              <a:latin typeface="Archivo Narrow"/>
              <a:ea typeface="Archivo Narrow"/>
              <a:cs typeface="Archivo Narrow"/>
              <a:sym typeface="Archivo Narrow"/>
            </a:endParaRPr>
          </a:p>
        </p:txBody>
      </p:sp>
      <p:sp>
        <p:nvSpPr>
          <p:cNvPr id="1325" name="Google Shape;1325;g3384ad2482b_0_180"/>
          <p:cNvSpPr txBox="1"/>
          <p:nvPr/>
        </p:nvSpPr>
        <p:spPr>
          <a:xfrm>
            <a:off x="6161569" y="4445775"/>
            <a:ext cx="4784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200"/>
              <a:buFont typeface="Arial"/>
              <a:buNone/>
            </a:pPr>
            <a:r>
              <a:rPr i="0" lang="en-US" sz="2200" u="none" cap="none" strike="noStrike">
                <a:solidFill>
                  <a:srgbClr val="0E1B47"/>
                </a:solidFill>
                <a:latin typeface="Archivo Narrow"/>
                <a:ea typeface="Archivo Narrow"/>
                <a:cs typeface="Archivo Narrow"/>
                <a:sym typeface="Archivo Narrow"/>
              </a:rPr>
              <a:t>4)  </a:t>
            </a:r>
            <a:r>
              <a:rPr lang="en-US" sz="2200">
                <a:solidFill>
                  <a:srgbClr val="0E1B47"/>
                </a:solidFill>
                <a:latin typeface="Archivo Narrow"/>
                <a:ea typeface="Archivo Narrow"/>
                <a:cs typeface="Archivo Narrow"/>
                <a:sym typeface="Archivo Narrow"/>
              </a:rPr>
              <a:t>1.2</a:t>
            </a:r>
            <a:endParaRPr i="0" sz="2200" u="none" cap="none" strike="noStrike">
              <a:solidFill>
                <a:srgbClr val="0E1B47"/>
              </a:solidFill>
              <a:latin typeface="Archivo Narrow"/>
              <a:ea typeface="Archivo Narrow"/>
              <a:cs typeface="Archivo Narrow"/>
              <a:sym typeface="Archivo Narrow"/>
            </a:endParaRPr>
          </a:p>
        </p:txBody>
      </p:sp>
      <p:pic>
        <p:nvPicPr>
          <p:cNvPr descr="Logo, icon&#10;&#10;Description automatically generated" id="1326" name="Google Shape;1326;g3384ad2482b_0_180"/>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327" name="Google Shape;1327;g3384ad2482b_0_180"/>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g3384ad2482b_0_192"/>
          <p:cNvSpPr/>
          <p:nvPr/>
        </p:nvSpPr>
        <p:spPr>
          <a:xfrm>
            <a:off x="0" y="3102575"/>
            <a:ext cx="12190500" cy="23445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333" name="Google Shape;1333;g3384ad2482b_0_192"/>
          <p:cNvSpPr txBox="1"/>
          <p:nvPr/>
        </p:nvSpPr>
        <p:spPr>
          <a:xfrm>
            <a:off x="7751298" y="244633"/>
            <a:ext cx="44391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334" name="Google Shape;1334;g3384ad2482b_0_192"/>
          <p:cNvSpPr txBox="1"/>
          <p:nvPr/>
        </p:nvSpPr>
        <p:spPr>
          <a:xfrm>
            <a:off x="858125" y="1455650"/>
            <a:ext cx="10644900" cy="1077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Julius Sans One"/>
                <a:ea typeface="Julius Sans One"/>
                <a:cs typeface="Julius Sans One"/>
                <a:sym typeface="Julius Sans One"/>
              </a:rPr>
              <a:t>2. </a:t>
            </a:r>
            <a:r>
              <a:rPr b="1" lang="en-US" sz="3200">
                <a:solidFill>
                  <a:schemeClr val="dk1"/>
                </a:solidFill>
                <a:latin typeface="Julius Sans One"/>
                <a:ea typeface="Julius Sans One"/>
                <a:cs typeface="Julius Sans One"/>
                <a:sym typeface="Julius Sans One"/>
              </a:rPr>
              <a:t>What is the mandatory minimum efficiency </a:t>
            </a:r>
            <a:endParaRPr b="1" sz="3200">
              <a:solidFill>
                <a:schemeClr val="dk1"/>
              </a:solidFill>
              <a:latin typeface="Julius Sans One"/>
              <a:ea typeface="Julius Sans One"/>
              <a:cs typeface="Julius Sans One"/>
              <a:sym typeface="Julius Sans One"/>
            </a:endParaRPr>
          </a:p>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Julius Sans One"/>
                <a:ea typeface="Julius Sans One"/>
                <a:cs typeface="Julius Sans One"/>
                <a:sym typeface="Julius Sans One"/>
              </a:rPr>
              <a:t>   requirement for chiller units?</a:t>
            </a:r>
            <a:endParaRPr b="1" sz="3200">
              <a:solidFill>
                <a:schemeClr val="dk1"/>
              </a:solidFill>
              <a:latin typeface="Julius Sans One"/>
              <a:ea typeface="Julius Sans One"/>
              <a:cs typeface="Julius Sans One"/>
              <a:sym typeface="Julius Sans One"/>
            </a:endParaRPr>
          </a:p>
        </p:txBody>
      </p:sp>
      <p:sp>
        <p:nvSpPr>
          <p:cNvPr id="1335" name="Google Shape;1335;g3384ad2482b_0_192"/>
          <p:cNvSpPr txBox="1"/>
          <p:nvPr/>
        </p:nvSpPr>
        <p:spPr>
          <a:xfrm>
            <a:off x="1840150" y="3546825"/>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1) 2 Star</a:t>
            </a:r>
            <a:endParaRPr sz="2200">
              <a:solidFill>
                <a:srgbClr val="0E1B47"/>
              </a:solidFill>
              <a:latin typeface="Archivo Narrow"/>
              <a:ea typeface="Archivo Narrow"/>
              <a:cs typeface="Archivo Narrow"/>
              <a:sym typeface="Archivo Narrow"/>
            </a:endParaRPr>
          </a:p>
        </p:txBody>
      </p:sp>
      <p:sp>
        <p:nvSpPr>
          <p:cNvPr id="1336" name="Google Shape;1336;g3384ad2482b_0_192"/>
          <p:cNvSpPr txBox="1"/>
          <p:nvPr/>
        </p:nvSpPr>
        <p:spPr>
          <a:xfrm>
            <a:off x="7041375" y="3479424"/>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2) 3 Star</a:t>
            </a:r>
            <a:endParaRPr sz="2200">
              <a:solidFill>
                <a:srgbClr val="0E1B47"/>
              </a:solidFill>
              <a:latin typeface="Archivo Narrow"/>
              <a:ea typeface="Archivo Narrow"/>
              <a:cs typeface="Archivo Narrow"/>
              <a:sym typeface="Archivo Narrow"/>
            </a:endParaRPr>
          </a:p>
        </p:txBody>
      </p:sp>
      <p:sp>
        <p:nvSpPr>
          <p:cNvPr id="1337" name="Google Shape;1337;g3384ad2482b_0_192"/>
          <p:cNvSpPr txBox="1"/>
          <p:nvPr/>
        </p:nvSpPr>
        <p:spPr>
          <a:xfrm>
            <a:off x="1840150" y="4548374"/>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3) 4 Star</a:t>
            </a:r>
            <a:endParaRPr sz="2200">
              <a:solidFill>
                <a:srgbClr val="0E1B47"/>
              </a:solidFill>
              <a:latin typeface="Archivo Narrow"/>
              <a:ea typeface="Archivo Narrow"/>
              <a:cs typeface="Archivo Narrow"/>
              <a:sym typeface="Archivo Narrow"/>
            </a:endParaRPr>
          </a:p>
        </p:txBody>
      </p:sp>
      <p:sp>
        <p:nvSpPr>
          <p:cNvPr id="1338" name="Google Shape;1338;g3384ad2482b_0_192"/>
          <p:cNvSpPr txBox="1"/>
          <p:nvPr/>
        </p:nvSpPr>
        <p:spPr>
          <a:xfrm>
            <a:off x="7041375" y="4548372"/>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4) 5 Star</a:t>
            </a:r>
            <a:endParaRPr sz="2200">
              <a:solidFill>
                <a:srgbClr val="0E1B47"/>
              </a:solidFill>
              <a:latin typeface="Archivo Narrow"/>
              <a:ea typeface="Archivo Narrow"/>
              <a:cs typeface="Archivo Narrow"/>
              <a:sym typeface="Archivo Narrow"/>
            </a:endParaRPr>
          </a:p>
        </p:txBody>
      </p:sp>
      <p:pic>
        <p:nvPicPr>
          <p:cNvPr descr="Logo, icon&#10;&#10;Description automatically generated" id="1339" name="Google Shape;1339;g3384ad2482b_0_192"/>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340" name="Google Shape;1340;g3384ad2482b_0_192"/>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g3384ad2482b_0_301"/>
          <p:cNvSpPr/>
          <p:nvPr/>
        </p:nvSpPr>
        <p:spPr>
          <a:xfrm>
            <a:off x="0" y="3102575"/>
            <a:ext cx="12190500" cy="23445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346" name="Google Shape;1346;g3384ad2482b_0_301"/>
          <p:cNvSpPr txBox="1"/>
          <p:nvPr/>
        </p:nvSpPr>
        <p:spPr>
          <a:xfrm>
            <a:off x="7751298" y="244633"/>
            <a:ext cx="44391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347" name="Google Shape;1347;g3384ad2482b_0_301"/>
          <p:cNvSpPr txBox="1"/>
          <p:nvPr/>
        </p:nvSpPr>
        <p:spPr>
          <a:xfrm>
            <a:off x="858125" y="1455650"/>
            <a:ext cx="10644900" cy="1569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Julius Sans One"/>
                <a:ea typeface="Julius Sans One"/>
                <a:cs typeface="Julius Sans One"/>
                <a:sym typeface="Julius Sans One"/>
              </a:rPr>
              <a:t>3.</a:t>
            </a:r>
            <a:r>
              <a:rPr b="1" i="0" lang="en-US" sz="3200" u="none" cap="none" strike="noStrike">
                <a:solidFill>
                  <a:schemeClr val="dk1"/>
                </a:solidFill>
                <a:latin typeface="Julius Sans One"/>
                <a:ea typeface="Julius Sans One"/>
                <a:cs typeface="Julius Sans One"/>
                <a:sym typeface="Julius Sans One"/>
              </a:rPr>
              <a:t> </a:t>
            </a:r>
            <a:r>
              <a:rPr b="1" lang="en-US" sz="3200">
                <a:solidFill>
                  <a:schemeClr val="dk1"/>
                </a:solidFill>
                <a:latin typeface="Julius Sans One"/>
                <a:ea typeface="Julius Sans One"/>
                <a:cs typeface="Julius Sans One"/>
                <a:sym typeface="Julius Sans One"/>
              </a:rPr>
              <a:t>Which lighting option has the highest    </a:t>
            </a:r>
            <a:endParaRPr b="1" sz="3200">
              <a:solidFill>
                <a:schemeClr val="dk1"/>
              </a:solidFill>
              <a:latin typeface="Julius Sans One"/>
              <a:ea typeface="Julius Sans One"/>
              <a:cs typeface="Julius Sans One"/>
              <a:sym typeface="Julius Sans One"/>
            </a:endParaRPr>
          </a:p>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Julius Sans One"/>
                <a:ea typeface="Julius Sans One"/>
                <a:cs typeface="Julius Sans One"/>
                <a:sym typeface="Julius Sans One"/>
              </a:rPr>
              <a:t>   luminous efficacy range?</a:t>
            </a:r>
            <a:endParaRPr b="1" sz="3200">
              <a:solidFill>
                <a:schemeClr val="dk1"/>
              </a:solidFill>
              <a:latin typeface="Julius Sans One"/>
              <a:ea typeface="Julius Sans One"/>
              <a:cs typeface="Julius Sans One"/>
              <a:sym typeface="Julius Sans One"/>
            </a:endParaRPr>
          </a:p>
          <a:p>
            <a:pPr indent="0" lvl="0" marL="0" marR="0" rtl="0" algn="l">
              <a:lnSpc>
                <a:spcPct val="100000"/>
              </a:lnSpc>
              <a:spcBef>
                <a:spcPts val="0"/>
              </a:spcBef>
              <a:spcAft>
                <a:spcPts val="0"/>
              </a:spcAft>
              <a:buClr>
                <a:srgbClr val="000000"/>
              </a:buClr>
              <a:buSzPts val="3200"/>
              <a:buFont typeface="Arial"/>
              <a:buNone/>
            </a:pPr>
            <a:r>
              <a:t/>
            </a:r>
            <a:endParaRPr b="1" sz="3200">
              <a:solidFill>
                <a:schemeClr val="dk1"/>
              </a:solidFill>
              <a:latin typeface="Julius Sans One"/>
              <a:ea typeface="Julius Sans One"/>
              <a:cs typeface="Julius Sans One"/>
              <a:sym typeface="Julius Sans One"/>
            </a:endParaRPr>
          </a:p>
        </p:txBody>
      </p:sp>
      <p:sp>
        <p:nvSpPr>
          <p:cNvPr id="1348" name="Google Shape;1348;g3384ad2482b_0_301"/>
          <p:cNvSpPr txBox="1"/>
          <p:nvPr/>
        </p:nvSpPr>
        <p:spPr>
          <a:xfrm>
            <a:off x="1840150" y="3546825"/>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1) CFL</a:t>
            </a:r>
            <a:endParaRPr sz="2200">
              <a:solidFill>
                <a:srgbClr val="0E1B47"/>
              </a:solidFill>
              <a:latin typeface="Archivo Narrow"/>
              <a:ea typeface="Archivo Narrow"/>
              <a:cs typeface="Archivo Narrow"/>
              <a:sym typeface="Archivo Narrow"/>
            </a:endParaRPr>
          </a:p>
        </p:txBody>
      </p:sp>
      <p:sp>
        <p:nvSpPr>
          <p:cNvPr id="1349" name="Google Shape;1349;g3384ad2482b_0_301"/>
          <p:cNvSpPr txBox="1"/>
          <p:nvPr/>
        </p:nvSpPr>
        <p:spPr>
          <a:xfrm>
            <a:off x="7041375" y="3479424"/>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2) LED</a:t>
            </a:r>
            <a:endParaRPr sz="2200">
              <a:solidFill>
                <a:srgbClr val="0E1B47"/>
              </a:solidFill>
              <a:latin typeface="Archivo Narrow"/>
              <a:ea typeface="Archivo Narrow"/>
              <a:cs typeface="Archivo Narrow"/>
              <a:sym typeface="Archivo Narrow"/>
            </a:endParaRPr>
          </a:p>
        </p:txBody>
      </p:sp>
      <p:sp>
        <p:nvSpPr>
          <p:cNvPr id="1350" name="Google Shape;1350;g3384ad2482b_0_301"/>
          <p:cNvSpPr txBox="1"/>
          <p:nvPr/>
        </p:nvSpPr>
        <p:spPr>
          <a:xfrm>
            <a:off x="1840150" y="4548374"/>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3) FL</a:t>
            </a:r>
            <a:endParaRPr sz="2200">
              <a:solidFill>
                <a:srgbClr val="0E1B47"/>
              </a:solidFill>
              <a:latin typeface="Archivo Narrow"/>
              <a:ea typeface="Archivo Narrow"/>
              <a:cs typeface="Archivo Narrow"/>
              <a:sym typeface="Archivo Narrow"/>
            </a:endParaRPr>
          </a:p>
        </p:txBody>
      </p:sp>
      <p:pic>
        <p:nvPicPr>
          <p:cNvPr descr="Logo, icon&#10;&#10;Description automatically generated" id="1351" name="Google Shape;1351;g3384ad2482b_0_301"/>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352" name="Google Shape;1352;g3384ad2482b_0_301"/>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g3384ad2482b_0_289"/>
          <p:cNvSpPr/>
          <p:nvPr/>
        </p:nvSpPr>
        <p:spPr>
          <a:xfrm>
            <a:off x="0" y="3102575"/>
            <a:ext cx="12190500" cy="23445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358" name="Google Shape;1358;g3384ad2482b_0_289"/>
          <p:cNvSpPr txBox="1"/>
          <p:nvPr/>
        </p:nvSpPr>
        <p:spPr>
          <a:xfrm>
            <a:off x="7751298" y="244633"/>
            <a:ext cx="44391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359" name="Google Shape;1359;g3384ad2482b_0_289"/>
          <p:cNvSpPr txBox="1"/>
          <p:nvPr/>
        </p:nvSpPr>
        <p:spPr>
          <a:xfrm>
            <a:off x="585250" y="1207575"/>
            <a:ext cx="11476200" cy="1569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Julius Sans One"/>
                <a:ea typeface="Julius Sans One"/>
                <a:cs typeface="Julius Sans One"/>
                <a:sym typeface="Julius Sans One"/>
              </a:rPr>
              <a:t>4</a:t>
            </a:r>
            <a:r>
              <a:rPr b="1" i="0" lang="en-US" sz="3200" u="none" cap="none" strike="noStrike">
                <a:solidFill>
                  <a:schemeClr val="dk1"/>
                </a:solidFill>
                <a:latin typeface="Julius Sans One"/>
                <a:ea typeface="Julius Sans One"/>
                <a:cs typeface="Julius Sans One"/>
                <a:sym typeface="Julius Sans One"/>
              </a:rPr>
              <a:t>. </a:t>
            </a:r>
            <a:r>
              <a:rPr b="1" lang="en-US" sz="3200">
                <a:solidFill>
                  <a:schemeClr val="dk1"/>
                </a:solidFill>
                <a:latin typeface="Julius Sans One"/>
                <a:ea typeface="Julius Sans One"/>
                <a:cs typeface="Julius Sans One"/>
                <a:sym typeface="Julius Sans One"/>
              </a:rPr>
              <a:t>If you want to maximize daylight without      increasing heat, which glass property would      you focus on?</a:t>
            </a:r>
            <a:endParaRPr b="1" sz="3200">
              <a:solidFill>
                <a:schemeClr val="dk1"/>
              </a:solidFill>
              <a:latin typeface="Julius Sans One"/>
              <a:ea typeface="Julius Sans One"/>
              <a:cs typeface="Julius Sans One"/>
              <a:sym typeface="Julius Sans One"/>
            </a:endParaRPr>
          </a:p>
        </p:txBody>
      </p:sp>
      <p:sp>
        <p:nvSpPr>
          <p:cNvPr id="1360" name="Google Shape;1360;g3384ad2482b_0_289"/>
          <p:cNvSpPr txBox="1"/>
          <p:nvPr/>
        </p:nvSpPr>
        <p:spPr>
          <a:xfrm>
            <a:off x="1840150" y="3546825"/>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1) High U Value</a:t>
            </a:r>
            <a:endParaRPr sz="2200">
              <a:solidFill>
                <a:srgbClr val="0E1B47"/>
              </a:solidFill>
              <a:latin typeface="Archivo Narrow"/>
              <a:ea typeface="Archivo Narrow"/>
              <a:cs typeface="Archivo Narrow"/>
              <a:sym typeface="Archivo Narrow"/>
            </a:endParaRPr>
          </a:p>
        </p:txBody>
      </p:sp>
      <p:sp>
        <p:nvSpPr>
          <p:cNvPr id="1361" name="Google Shape;1361;g3384ad2482b_0_289"/>
          <p:cNvSpPr txBox="1"/>
          <p:nvPr/>
        </p:nvSpPr>
        <p:spPr>
          <a:xfrm>
            <a:off x="7041375" y="3479424"/>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2) High VLT</a:t>
            </a:r>
            <a:endParaRPr sz="2200">
              <a:solidFill>
                <a:srgbClr val="0E1B47"/>
              </a:solidFill>
              <a:latin typeface="Archivo Narrow"/>
              <a:ea typeface="Archivo Narrow"/>
              <a:cs typeface="Archivo Narrow"/>
              <a:sym typeface="Archivo Narrow"/>
            </a:endParaRPr>
          </a:p>
        </p:txBody>
      </p:sp>
      <p:sp>
        <p:nvSpPr>
          <p:cNvPr id="1362" name="Google Shape;1362;g3384ad2482b_0_289"/>
          <p:cNvSpPr txBox="1"/>
          <p:nvPr/>
        </p:nvSpPr>
        <p:spPr>
          <a:xfrm>
            <a:off x="1840150" y="4548374"/>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3) Low RETV</a:t>
            </a:r>
            <a:endParaRPr sz="2200">
              <a:solidFill>
                <a:srgbClr val="0E1B47"/>
              </a:solidFill>
              <a:latin typeface="Archivo Narrow"/>
              <a:ea typeface="Archivo Narrow"/>
              <a:cs typeface="Archivo Narrow"/>
              <a:sym typeface="Archivo Narrow"/>
            </a:endParaRPr>
          </a:p>
        </p:txBody>
      </p:sp>
      <p:pic>
        <p:nvPicPr>
          <p:cNvPr descr="Logo, icon&#10;&#10;Description automatically generated" id="1363" name="Google Shape;1363;g3384ad2482b_0_289"/>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364" name="Google Shape;1364;g3384ad2482b_0_289"/>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g3384ad2482b_0_313"/>
          <p:cNvSpPr/>
          <p:nvPr/>
        </p:nvSpPr>
        <p:spPr>
          <a:xfrm>
            <a:off x="0" y="3102575"/>
            <a:ext cx="12190500" cy="23445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370" name="Google Shape;1370;g3384ad2482b_0_313"/>
          <p:cNvSpPr txBox="1"/>
          <p:nvPr/>
        </p:nvSpPr>
        <p:spPr>
          <a:xfrm>
            <a:off x="7751298" y="244633"/>
            <a:ext cx="44391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371" name="Google Shape;1371;g3384ad2482b_0_313"/>
          <p:cNvSpPr txBox="1"/>
          <p:nvPr/>
        </p:nvSpPr>
        <p:spPr>
          <a:xfrm>
            <a:off x="646325" y="1086225"/>
            <a:ext cx="10644900" cy="1569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Julius Sans One"/>
                <a:ea typeface="Julius Sans One"/>
                <a:cs typeface="Julius Sans One"/>
                <a:sym typeface="Julius Sans One"/>
              </a:rPr>
              <a:t>5</a:t>
            </a:r>
            <a:r>
              <a:rPr b="1" i="0" lang="en-US" sz="3200" u="none" cap="none" strike="noStrike">
                <a:solidFill>
                  <a:schemeClr val="dk1"/>
                </a:solidFill>
                <a:latin typeface="Julius Sans One"/>
                <a:ea typeface="Julius Sans One"/>
                <a:cs typeface="Julius Sans One"/>
                <a:sym typeface="Julius Sans One"/>
              </a:rPr>
              <a:t>. </a:t>
            </a:r>
            <a:r>
              <a:rPr b="1" lang="en-US" sz="3200">
                <a:solidFill>
                  <a:schemeClr val="dk1"/>
                </a:solidFill>
                <a:latin typeface="Julius Sans One"/>
                <a:ea typeface="Julius Sans One"/>
                <a:cs typeface="Julius Sans One"/>
                <a:sym typeface="Julius Sans One"/>
              </a:rPr>
              <a:t>What percentage of the plot area should       the installed solar water heating system      cover?</a:t>
            </a:r>
            <a:endParaRPr b="1" sz="3200">
              <a:solidFill>
                <a:schemeClr val="dk1"/>
              </a:solidFill>
              <a:latin typeface="Julius Sans One"/>
              <a:ea typeface="Julius Sans One"/>
              <a:cs typeface="Julius Sans One"/>
              <a:sym typeface="Julius Sans One"/>
            </a:endParaRPr>
          </a:p>
        </p:txBody>
      </p:sp>
      <p:sp>
        <p:nvSpPr>
          <p:cNvPr id="1372" name="Google Shape;1372;g3384ad2482b_0_313"/>
          <p:cNvSpPr txBox="1"/>
          <p:nvPr/>
        </p:nvSpPr>
        <p:spPr>
          <a:xfrm>
            <a:off x="1840150" y="3546825"/>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1) Atleast 5%</a:t>
            </a:r>
            <a:endParaRPr sz="2200">
              <a:solidFill>
                <a:srgbClr val="0E1B47"/>
              </a:solidFill>
              <a:latin typeface="Archivo Narrow"/>
              <a:ea typeface="Archivo Narrow"/>
              <a:cs typeface="Archivo Narrow"/>
              <a:sym typeface="Archivo Narrow"/>
            </a:endParaRPr>
          </a:p>
        </p:txBody>
      </p:sp>
      <p:sp>
        <p:nvSpPr>
          <p:cNvPr id="1373" name="Google Shape;1373;g3384ad2482b_0_313"/>
          <p:cNvSpPr txBox="1"/>
          <p:nvPr/>
        </p:nvSpPr>
        <p:spPr>
          <a:xfrm>
            <a:off x="7041375" y="3479424"/>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2) Atleast 10%</a:t>
            </a:r>
            <a:endParaRPr sz="2200">
              <a:solidFill>
                <a:srgbClr val="0E1B47"/>
              </a:solidFill>
              <a:latin typeface="Archivo Narrow"/>
              <a:ea typeface="Archivo Narrow"/>
              <a:cs typeface="Archivo Narrow"/>
              <a:sym typeface="Archivo Narrow"/>
            </a:endParaRPr>
          </a:p>
        </p:txBody>
      </p:sp>
      <p:sp>
        <p:nvSpPr>
          <p:cNvPr id="1374" name="Google Shape;1374;g3384ad2482b_0_313"/>
          <p:cNvSpPr txBox="1"/>
          <p:nvPr/>
        </p:nvSpPr>
        <p:spPr>
          <a:xfrm>
            <a:off x="1840150" y="4548374"/>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3) Atleast 15%</a:t>
            </a:r>
            <a:endParaRPr sz="2200">
              <a:solidFill>
                <a:srgbClr val="0E1B47"/>
              </a:solidFill>
              <a:latin typeface="Archivo Narrow"/>
              <a:ea typeface="Archivo Narrow"/>
              <a:cs typeface="Archivo Narrow"/>
              <a:sym typeface="Archivo Narrow"/>
            </a:endParaRPr>
          </a:p>
        </p:txBody>
      </p:sp>
      <p:sp>
        <p:nvSpPr>
          <p:cNvPr id="1375" name="Google Shape;1375;g3384ad2482b_0_313"/>
          <p:cNvSpPr txBox="1"/>
          <p:nvPr/>
        </p:nvSpPr>
        <p:spPr>
          <a:xfrm>
            <a:off x="7041375" y="4548372"/>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4) Atleast 20%</a:t>
            </a:r>
            <a:endParaRPr sz="2200">
              <a:solidFill>
                <a:srgbClr val="0E1B47"/>
              </a:solidFill>
              <a:latin typeface="Archivo Narrow"/>
              <a:ea typeface="Archivo Narrow"/>
              <a:cs typeface="Archivo Narrow"/>
              <a:sym typeface="Archivo Narrow"/>
            </a:endParaRPr>
          </a:p>
        </p:txBody>
      </p:sp>
      <p:pic>
        <p:nvPicPr>
          <p:cNvPr descr="Logo, icon&#10;&#10;Description automatically generated" id="1376" name="Google Shape;1376;g3384ad2482b_0_313"/>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377" name="Google Shape;1377;g3384ad2482b_0_313"/>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g3384ad2482b_0_337"/>
          <p:cNvSpPr/>
          <p:nvPr/>
        </p:nvSpPr>
        <p:spPr>
          <a:xfrm>
            <a:off x="0" y="3102575"/>
            <a:ext cx="12190500" cy="23445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383" name="Google Shape;1383;g3384ad2482b_0_337"/>
          <p:cNvSpPr txBox="1"/>
          <p:nvPr/>
        </p:nvSpPr>
        <p:spPr>
          <a:xfrm>
            <a:off x="7751298" y="244633"/>
            <a:ext cx="44391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384" name="Google Shape;1384;g3384ad2482b_0_337"/>
          <p:cNvSpPr txBox="1"/>
          <p:nvPr/>
        </p:nvSpPr>
        <p:spPr>
          <a:xfrm>
            <a:off x="1190925" y="1332525"/>
            <a:ext cx="10644900" cy="1569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Julius Sans One"/>
                <a:ea typeface="Julius Sans One"/>
                <a:cs typeface="Julius Sans One"/>
                <a:sym typeface="Julius Sans One"/>
              </a:rPr>
              <a:t>6</a:t>
            </a:r>
            <a:r>
              <a:rPr b="1" i="0" lang="en-US" sz="3200" u="none" cap="none" strike="noStrike">
                <a:solidFill>
                  <a:schemeClr val="dk1"/>
                </a:solidFill>
                <a:latin typeface="Julius Sans One"/>
                <a:ea typeface="Julius Sans One"/>
                <a:cs typeface="Julius Sans One"/>
                <a:sym typeface="Julius Sans One"/>
              </a:rPr>
              <a:t>. </a:t>
            </a:r>
            <a:r>
              <a:rPr b="1" lang="en-US" sz="3200">
                <a:solidFill>
                  <a:schemeClr val="dk1"/>
                </a:solidFill>
                <a:latin typeface="Julius Sans One"/>
                <a:ea typeface="Julius Sans One"/>
                <a:cs typeface="Julius Sans One"/>
                <a:sym typeface="Julius Sans One"/>
              </a:rPr>
              <a:t>How frequently should energy data be collected for monitoring in residential buildings? </a:t>
            </a:r>
            <a:endParaRPr b="1" sz="3200">
              <a:solidFill>
                <a:schemeClr val="dk1"/>
              </a:solidFill>
              <a:latin typeface="Julius Sans One"/>
              <a:ea typeface="Julius Sans One"/>
              <a:cs typeface="Julius Sans One"/>
              <a:sym typeface="Julius Sans One"/>
            </a:endParaRPr>
          </a:p>
        </p:txBody>
      </p:sp>
      <p:sp>
        <p:nvSpPr>
          <p:cNvPr id="1385" name="Google Shape;1385;g3384ad2482b_0_337"/>
          <p:cNvSpPr txBox="1"/>
          <p:nvPr/>
        </p:nvSpPr>
        <p:spPr>
          <a:xfrm>
            <a:off x="1840150" y="3546825"/>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1) </a:t>
            </a:r>
            <a:r>
              <a:rPr lang="en-US" sz="2200">
                <a:solidFill>
                  <a:srgbClr val="0E1B47"/>
                </a:solidFill>
                <a:latin typeface="Archivo Narrow"/>
                <a:ea typeface="Archivo Narrow"/>
                <a:cs typeface="Archivo Narrow"/>
                <a:sym typeface="Archivo Narrow"/>
              </a:rPr>
              <a:t>Every Hour</a:t>
            </a:r>
            <a:endParaRPr sz="2200">
              <a:solidFill>
                <a:srgbClr val="0E1B47"/>
              </a:solidFill>
              <a:latin typeface="Archivo Narrow"/>
              <a:ea typeface="Archivo Narrow"/>
              <a:cs typeface="Archivo Narrow"/>
              <a:sym typeface="Archivo Narrow"/>
            </a:endParaRPr>
          </a:p>
        </p:txBody>
      </p:sp>
      <p:sp>
        <p:nvSpPr>
          <p:cNvPr id="1386" name="Google Shape;1386;g3384ad2482b_0_337"/>
          <p:cNvSpPr txBox="1"/>
          <p:nvPr/>
        </p:nvSpPr>
        <p:spPr>
          <a:xfrm>
            <a:off x="7041375" y="3479424"/>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2) </a:t>
            </a:r>
            <a:r>
              <a:rPr lang="en-US" sz="2200">
                <a:solidFill>
                  <a:srgbClr val="0E1B47"/>
                </a:solidFill>
                <a:latin typeface="Archivo Narrow"/>
                <a:ea typeface="Archivo Narrow"/>
                <a:cs typeface="Archivo Narrow"/>
                <a:sym typeface="Archivo Narrow"/>
              </a:rPr>
              <a:t>Every 30 minutes</a:t>
            </a:r>
            <a:endParaRPr sz="2200">
              <a:solidFill>
                <a:srgbClr val="0E1B47"/>
              </a:solidFill>
              <a:latin typeface="Archivo Narrow"/>
              <a:ea typeface="Archivo Narrow"/>
              <a:cs typeface="Archivo Narrow"/>
              <a:sym typeface="Archivo Narrow"/>
            </a:endParaRPr>
          </a:p>
        </p:txBody>
      </p:sp>
      <p:sp>
        <p:nvSpPr>
          <p:cNvPr id="1387" name="Google Shape;1387;g3384ad2482b_0_337"/>
          <p:cNvSpPr txBox="1"/>
          <p:nvPr/>
        </p:nvSpPr>
        <p:spPr>
          <a:xfrm>
            <a:off x="1840150" y="4548374"/>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3) </a:t>
            </a:r>
            <a:r>
              <a:rPr lang="en-US" sz="2200">
                <a:solidFill>
                  <a:srgbClr val="0E1B47"/>
                </a:solidFill>
                <a:latin typeface="Archivo Narrow"/>
                <a:ea typeface="Archivo Narrow"/>
                <a:cs typeface="Archivo Narrow"/>
                <a:sym typeface="Archivo Narrow"/>
              </a:rPr>
              <a:t>Every 15 minutes</a:t>
            </a:r>
            <a:endParaRPr sz="2200">
              <a:solidFill>
                <a:srgbClr val="0E1B47"/>
              </a:solidFill>
              <a:latin typeface="Archivo Narrow"/>
              <a:ea typeface="Archivo Narrow"/>
              <a:cs typeface="Archivo Narrow"/>
              <a:sym typeface="Archivo Narrow"/>
            </a:endParaRPr>
          </a:p>
        </p:txBody>
      </p:sp>
      <p:sp>
        <p:nvSpPr>
          <p:cNvPr id="1388" name="Google Shape;1388;g3384ad2482b_0_337"/>
          <p:cNvSpPr txBox="1"/>
          <p:nvPr/>
        </p:nvSpPr>
        <p:spPr>
          <a:xfrm>
            <a:off x="7041375" y="4548372"/>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4) </a:t>
            </a:r>
            <a:r>
              <a:rPr lang="en-US" sz="2200">
                <a:solidFill>
                  <a:srgbClr val="0E1B47"/>
                </a:solidFill>
                <a:latin typeface="Archivo Narrow"/>
                <a:ea typeface="Archivo Narrow"/>
                <a:cs typeface="Archivo Narrow"/>
                <a:sym typeface="Archivo Narrow"/>
              </a:rPr>
              <a:t>Every 20 minutes</a:t>
            </a:r>
            <a:endParaRPr sz="2200">
              <a:solidFill>
                <a:srgbClr val="0E1B47"/>
              </a:solidFill>
              <a:latin typeface="Archivo Narrow"/>
              <a:ea typeface="Archivo Narrow"/>
              <a:cs typeface="Archivo Narrow"/>
              <a:sym typeface="Archivo Narrow"/>
            </a:endParaRPr>
          </a:p>
        </p:txBody>
      </p:sp>
      <p:pic>
        <p:nvPicPr>
          <p:cNvPr descr="Logo, icon&#10;&#10;Description automatically generated" id="1389" name="Google Shape;1389;g3384ad2482b_0_337"/>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390" name="Google Shape;1390;g3384ad2482b_0_337"/>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
          <p:cNvSpPr/>
          <p:nvPr/>
        </p:nvSpPr>
        <p:spPr>
          <a:xfrm>
            <a:off x="0" y="0"/>
            <a:ext cx="923544" cy="6858000"/>
          </a:xfrm>
          <a:prstGeom prst="rect">
            <a:avLst/>
          </a:prstGeom>
          <a:solidFill>
            <a:schemeClr val="accent3"/>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8" name="Google Shape;598;p6"/>
          <p:cNvSpPr/>
          <p:nvPr/>
        </p:nvSpPr>
        <p:spPr>
          <a:xfrm>
            <a:off x="3450275" y="4224064"/>
            <a:ext cx="8741075" cy="965977"/>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99" name="Google Shape;599;p6"/>
          <p:cNvSpPr txBox="1"/>
          <p:nvPr/>
        </p:nvSpPr>
        <p:spPr>
          <a:xfrm>
            <a:off x="6095206" y="1501594"/>
            <a:ext cx="5958857" cy="584735"/>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262626"/>
                </a:solidFill>
                <a:latin typeface="Julius Sans One"/>
                <a:ea typeface="Julius Sans One"/>
                <a:cs typeface="Julius Sans One"/>
                <a:sym typeface="Julius Sans One"/>
              </a:rPr>
              <a:t>5.2.1 - Building ENVELOPE</a:t>
            </a:r>
            <a:endParaRPr b="0" i="0" sz="1400" u="none" cap="none" strike="noStrike">
              <a:solidFill>
                <a:srgbClr val="000000"/>
              </a:solidFill>
              <a:latin typeface="Arial"/>
              <a:ea typeface="Arial"/>
              <a:cs typeface="Arial"/>
              <a:sym typeface="Arial"/>
            </a:endParaRPr>
          </a:p>
        </p:txBody>
      </p:sp>
      <p:sp>
        <p:nvSpPr>
          <p:cNvPr id="600" name="Google Shape;600;p6"/>
          <p:cNvSpPr txBox="1"/>
          <p:nvPr/>
        </p:nvSpPr>
        <p:spPr>
          <a:xfrm>
            <a:off x="5495544" y="4300873"/>
            <a:ext cx="6327600" cy="785100"/>
          </a:xfrm>
          <a:prstGeom prst="rect">
            <a:avLst/>
          </a:prstGeom>
          <a:noFill/>
          <a:ln>
            <a:noFill/>
          </a:ln>
        </p:spPr>
        <p:txBody>
          <a:bodyPr anchorCtr="0" anchor="t" bIns="45700" lIns="45700" spcFirstLastPara="1" rIns="45700" wrap="square" tIns="45700">
            <a:spAutoFit/>
          </a:bodyPr>
          <a:lstStyle/>
          <a:p>
            <a:pPr indent="0" lvl="0" marL="0" marR="0" rtl="0" algn="just">
              <a:lnSpc>
                <a:spcPct val="150000"/>
              </a:lnSpc>
              <a:spcBef>
                <a:spcPts val="0"/>
              </a:spcBef>
              <a:spcAft>
                <a:spcPts val="0"/>
              </a:spcAft>
              <a:buClr>
                <a:srgbClr val="000000"/>
              </a:buClr>
              <a:buSzPts val="1600"/>
              <a:buFont typeface="Arial"/>
              <a:buNone/>
            </a:pPr>
            <a:r>
              <a:rPr i="0" lang="en-US" sz="1800" u="none" cap="none" strike="noStrike">
                <a:solidFill>
                  <a:schemeClr val="lt1"/>
                </a:solidFill>
                <a:latin typeface="Source Sans Pro"/>
                <a:ea typeface="Source Sans Pro"/>
                <a:cs typeface="Source Sans Pro"/>
                <a:sym typeface="Source Sans Pro"/>
              </a:rPr>
              <a:t>The building envelope is the physical barrier between the exterior and interior environments enclosing a structure</a:t>
            </a:r>
            <a:endParaRPr i="0" sz="1800" u="none" cap="none" strike="noStrike">
              <a:solidFill>
                <a:srgbClr val="000000"/>
              </a:solidFill>
              <a:latin typeface="Source Sans Pro"/>
              <a:ea typeface="Source Sans Pro"/>
              <a:cs typeface="Source Sans Pro"/>
              <a:sym typeface="Source Sans Pro"/>
            </a:endParaRPr>
          </a:p>
        </p:txBody>
      </p:sp>
      <p:pic>
        <p:nvPicPr>
          <p:cNvPr descr="Logo, icon&#10;&#10;Description automatically generated" id="601" name="Google Shape;601;p6"/>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602" name="Google Shape;602;p6"/>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pic>
        <p:nvPicPr>
          <p:cNvPr descr="An Introduction to the Building Envelope Products &amp; Systems - IKO" id="603" name="Google Shape;603;p6"/>
          <p:cNvPicPr preferRelativeResize="0"/>
          <p:nvPr/>
        </p:nvPicPr>
        <p:blipFill rotWithShape="1">
          <a:blip r:embed="rId5">
            <a:alphaModFix/>
          </a:blip>
          <a:srcRect b="0" l="0" r="0" t="0"/>
          <a:stretch/>
        </p:blipFill>
        <p:spPr>
          <a:xfrm>
            <a:off x="6154057" y="2142572"/>
            <a:ext cx="5447213" cy="1628865"/>
          </a:xfrm>
          <a:prstGeom prst="rect">
            <a:avLst/>
          </a:prstGeom>
          <a:noFill/>
          <a:ln>
            <a:noFill/>
          </a:ln>
        </p:spPr>
      </p:pic>
      <p:sp>
        <p:nvSpPr>
          <p:cNvPr id="604" name="Google Shape;604;p6"/>
          <p:cNvSpPr/>
          <p:nvPr/>
        </p:nvSpPr>
        <p:spPr>
          <a:xfrm>
            <a:off x="6287676" y="3392530"/>
            <a:ext cx="75324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Roof                                       </a:t>
            </a:r>
            <a:endParaRPr b="0" i="0" sz="1400" u="none" cap="none" strike="noStrike">
              <a:solidFill>
                <a:schemeClr val="dk1"/>
              </a:solidFill>
              <a:latin typeface="Arial"/>
              <a:ea typeface="Arial"/>
              <a:cs typeface="Arial"/>
              <a:sym typeface="Arial"/>
            </a:endParaRPr>
          </a:p>
        </p:txBody>
      </p:sp>
      <p:sp>
        <p:nvSpPr>
          <p:cNvPr id="605" name="Google Shape;605;p6"/>
          <p:cNvSpPr/>
          <p:nvPr/>
        </p:nvSpPr>
        <p:spPr>
          <a:xfrm>
            <a:off x="7431323" y="3419573"/>
            <a:ext cx="75324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Walls                                      </a:t>
            </a:r>
            <a:endParaRPr b="0" i="0" sz="1400" u="none" cap="none" strike="noStrike">
              <a:solidFill>
                <a:schemeClr val="dk1"/>
              </a:solidFill>
              <a:latin typeface="Arial"/>
              <a:ea typeface="Arial"/>
              <a:cs typeface="Arial"/>
              <a:sym typeface="Arial"/>
            </a:endParaRPr>
          </a:p>
        </p:txBody>
      </p:sp>
      <p:sp>
        <p:nvSpPr>
          <p:cNvPr id="606" name="Google Shape;606;p6"/>
          <p:cNvSpPr/>
          <p:nvPr/>
        </p:nvSpPr>
        <p:spPr>
          <a:xfrm>
            <a:off x="8415212" y="3426011"/>
            <a:ext cx="153124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Windows/Doors                                      </a:t>
            </a:r>
            <a:endParaRPr b="0" i="0" sz="1400" u="none" cap="none" strike="noStrike">
              <a:solidFill>
                <a:schemeClr val="dk1"/>
              </a:solidFill>
              <a:latin typeface="Arial"/>
              <a:ea typeface="Arial"/>
              <a:cs typeface="Arial"/>
              <a:sym typeface="Arial"/>
            </a:endParaRPr>
          </a:p>
        </p:txBody>
      </p:sp>
      <p:cxnSp>
        <p:nvCxnSpPr>
          <p:cNvPr id="607" name="Google Shape;607;p6"/>
          <p:cNvCxnSpPr/>
          <p:nvPr/>
        </p:nvCxnSpPr>
        <p:spPr>
          <a:xfrm rot="5400000">
            <a:off x="5584153" y="1820884"/>
            <a:ext cx="878674" cy="0"/>
          </a:xfrm>
          <a:prstGeom prst="straightConnector1">
            <a:avLst/>
          </a:prstGeom>
          <a:noFill/>
          <a:ln cap="flat" cmpd="sng" w="38100">
            <a:solidFill>
              <a:srgbClr val="F2777C"/>
            </a:solidFill>
            <a:prstDash val="solid"/>
            <a:miter lim="8000"/>
            <a:headEnd len="sm" w="sm" type="none"/>
            <a:tailEnd len="sm" w="sm" type="none"/>
          </a:ln>
        </p:spPr>
      </p:cxnSp>
      <p:sp>
        <p:nvSpPr>
          <p:cNvPr id="608" name="Google Shape;608;p6"/>
          <p:cNvSpPr/>
          <p:nvPr/>
        </p:nvSpPr>
        <p:spPr>
          <a:xfrm>
            <a:off x="923544" y="0"/>
            <a:ext cx="3410711" cy="397768"/>
          </a:xfrm>
          <a:prstGeom prst="homePlat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9" name="Google Shape;609;p6"/>
          <p:cNvSpPr txBox="1"/>
          <p:nvPr/>
        </p:nvSpPr>
        <p:spPr>
          <a:xfrm>
            <a:off x="965947" y="49040"/>
            <a:ext cx="332590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Julius Sans One"/>
                <a:ea typeface="Julius Sans One"/>
                <a:cs typeface="Julius Sans One"/>
                <a:sym typeface="Julius Sans One"/>
              </a:rPr>
              <a:t>Mandatory Requirement</a:t>
            </a:r>
            <a:endParaRPr b="0" i="0" sz="1400" u="none" cap="none" strike="noStrike">
              <a:solidFill>
                <a:srgbClr val="000000"/>
              </a:solidFill>
              <a:latin typeface="Arial"/>
              <a:ea typeface="Arial"/>
              <a:cs typeface="Arial"/>
              <a:sym typeface="Arial"/>
            </a:endParaRPr>
          </a:p>
        </p:txBody>
      </p:sp>
      <p:pic>
        <p:nvPicPr>
          <p:cNvPr descr="An Introduction to the Building Envelope Products &amp; Systems - IKO" id="610" name="Google Shape;610;p6"/>
          <p:cNvPicPr preferRelativeResize="0"/>
          <p:nvPr/>
        </p:nvPicPr>
        <p:blipFill rotWithShape="1">
          <a:blip r:embed="rId5">
            <a:alphaModFix/>
          </a:blip>
          <a:srcRect b="0" l="0" r="0" t="0"/>
          <a:stretch/>
        </p:blipFill>
        <p:spPr>
          <a:xfrm>
            <a:off x="6166923" y="2166645"/>
            <a:ext cx="5447213" cy="1628865"/>
          </a:xfrm>
          <a:prstGeom prst="rect">
            <a:avLst/>
          </a:prstGeom>
          <a:noFill/>
          <a:ln>
            <a:noFill/>
          </a:ln>
        </p:spPr>
      </p:pic>
      <p:sp>
        <p:nvSpPr>
          <p:cNvPr id="611" name="Google Shape;611;p6"/>
          <p:cNvSpPr/>
          <p:nvPr/>
        </p:nvSpPr>
        <p:spPr>
          <a:xfrm>
            <a:off x="6300542" y="3416603"/>
            <a:ext cx="753248"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Roof                                       </a:t>
            </a:r>
            <a:endParaRPr i="0" sz="1600" u="none" cap="none" strike="noStrike">
              <a:solidFill>
                <a:schemeClr val="dk1"/>
              </a:solidFill>
              <a:latin typeface="Source Sans Pro"/>
              <a:ea typeface="Source Sans Pro"/>
              <a:cs typeface="Source Sans Pro"/>
              <a:sym typeface="Source Sans Pro"/>
            </a:endParaRPr>
          </a:p>
        </p:txBody>
      </p:sp>
      <p:sp>
        <p:nvSpPr>
          <p:cNvPr id="612" name="Google Shape;612;p6"/>
          <p:cNvSpPr/>
          <p:nvPr/>
        </p:nvSpPr>
        <p:spPr>
          <a:xfrm>
            <a:off x="7444189" y="3443646"/>
            <a:ext cx="753248"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Walls</a:t>
            </a:r>
            <a:r>
              <a:rPr b="0" i="0" lang="en-U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p:txBody>
      </p:sp>
      <p:sp>
        <p:nvSpPr>
          <p:cNvPr id="613" name="Google Shape;613;p6"/>
          <p:cNvSpPr/>
          <p:nvPr/>
        </p:nvSpPr>
        <p:spPr>
          <a:xfrm>
            <a:off x="8453667" y="3458677"/>
            <a:ext cx="1531248"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Windows/Doors                                     </a:t>
            </a:r>
            <a:endParaRPr sz="1600">
              <a:solidFill>
                <a:schemeClr val="dk1"/>
              </a:solidFill>
              <a:latin typeface="Source Sans Pro"/>
              <a:ea typeface="Source Sans Pro"/>
              <a:cs typeface="Source Sans Pro"/>
              <a:sym typeface="Source Sans Pro"/>
            </a:endParaRPr>
          </a:p>
        </p:txBody>
      </p:sp>
      <p:sp>
        <p:nvSpPr>
          <p:cNvPr id="614" name="Google Shape;614;p6"/>
          <p:cNvSpPr/>
          <p:nvPr/>
        </p:nvSpPr>
        <p:spPr>
          <a:xfrm>
            <a:off x="9774184" y="3468908"/>
            <a:ext cx="2416229"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Building</a:t>
            </a:r>
            <a:r>
              <a:rPr b="0" i="0" lang="en-US" sz="1600" u="none" cap="none" strike="noStrike">
                <a:solidFill>
                  <a:schemeClr val="dk1"/>
                </a:solidFill>
                <a:latin typeface="Arial"/>
                <a:ea typeface="Arial"/>
                <a:cs typeface="Arial"/>
                <a:sym typeface="Arial"/>
              </a:rPr>
              <a:t> </a:t>
            </a:r>
            <a:r>
              <a:rPr lang="en-US" sz="1600">
                <a:solidFill>
                  <a:schemeClr val="dk1"/>
                </a:solidFill>
                <a:latin typeface="Source Sans Pro"/>
                <a:ea typeface="Source Sans Pro"/>
                <a:cs typeface="Source Sans Pro"/>
                <a:sym typeface="Source Sans Pro"/>
              </a:rPr>
              <a:t>Envelope  </a:t>
            </a:r>
            <a:r>
              <a:rPr b="0" i="0" lang="en-U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p:txBody>
      </p:sp>
      <p:pic>
        <p:nvPicPr>
          <p:cNvPr id="615" name="Google Shape;615;p6"/>
          <p:cNvPicPr preferRelativeResize="0"/>
          <p:nvPr>
            <p:ph idx="2" type="pic"/>
          </p:nvPr>
        </p:nvPicPr>
        <p:blipFill rotWithShape="1">
          <a:blip r:embed="rId6">
            <a:alphaModFix/>
          </a:blip>
          <a:srcRect b="0" l="0" r="0" t="0"/>
          <a:stretch/>
        </p:blipFill>
        <p:spPr>
          <a:xfrm>
            <a:off x="-43848" y="0"/>
            <a:ext cx="5132926" cy="6858000"/>
          </a:xfrm>
          <a:prstGeom prst="rect">
            <a:avLst/>
          </a:prstGeom>
          <a:solidFill>
            <a:srgbClr val="DFD9D7"/>
          </a:solidFill>
          <a:ln>
            <a:noFill/>
          </a:ln>
        </p:spPr>
      </p:pic>
      <p:sp>
        <p:nvSpPr>
          <p:cNvPr id="616" name="Google Shape;616;p6"/>
          <p:cNvSpPr/>
          <p:nvPr/>
        </p:nvSpPr>
        <p:spPr>
          <a:xfrm>
            <a:off x="655958" y="0"/>
            <a:ext cx="1066661" cy="6858000"/>
          </a:xfrm>
          <a:prstGeom prst="rect">
            <a:avLst/>
          </a:prstGeom>
          <a:solidFill>
            <a:srgbClr val="64B6B8">
              <a:alpha val="6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g3384ad2482b_0_349"/>
          <p:cNvSpPr/>
          <p:nvPr/>
        </p:nvSpPr>
        <p:spPr>
          <a:xfrm>
            <a:off x="0" y="3102575"/>
            <a:ext cx="12190500" cy="23445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396" name="Google Shape;1396;g3384ad2482b_0_349"/>
          <p:cNvSpPr txBox="1"/>
          <p:nvPr/>
        </p:nvSpPr>
        <p:spPr>
          <a:xfrm>
            <a:off x="7751298" y="244633"/>
            <a:ext cx="44391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397" name="Google Shape;1397;g3384ad2482b_0_349"/>
          <p:cNvSpPr txBox="1"/>
          <p:nvPr/>
        </p:nvSpPr>
        <p:spPr>
          <a:xfrm>
            <a:off x="696775" y="1926475"/>
            <a:ext cx="106449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Julius Sans One"/>
                <a:ea typeface="Julius Sans One"/>
                <a:cs typeface="Julius Sans One"/>
                <a:sym typeface="Julius Sans One"/>
              </a:rPr>
              <a:t>7. What is used to reduce power loss in cables?</a:t>
            </a:r>
            <a:endParaRPr b="1" sz="3200">
              <a:solidFill>
                <a:schemeClr val="dk1"/>
              </a:solidFill>
              <a:latin typeface="Julius Sans One"/>
              <a:ea typeface="Julius Sans One"/>
              <a:cs typeface="Julius Sans One"/>
              <a:sym typeface="Julius Sans One"/>
            </a:endParaRPr>
          </a:p>
        </p:txBody>
      </p:sp>
      <p:sp>
        <p:nvSpPr>
          <p:cNvPr id="1398" name="Google Shape;1398;g3384ad2482b_0_349"/>
          <p:cNvSpPr txBox="1"/>
          <p:nvPr/>
        </p:nvSpPr>
        <p:spPr>
          <a:xfrm>
            <a:off x="1840150" y="3546825"/>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1) Smaller Cable Size</a:t>
            </a:r>
            <a:endParaRPr sz="2200">
              <a:solidFill>
                <a:srgbClr val="0E1B47"/>
              </a:solidFill>
              <a:latin typeface="Archivo Narrow"/>
              <a:ea typeface="Archivo Narrow"/>
              <a:cs typeface="Archivo Narrow"/>
              <a:sym typeface="Archivo Narrow"/>
            </a:endParaRPr>
          </a:p>
        </p:txBody>
      </p:sp>
      <p:sp>
        <p:nvSpPr>
          <p:cNvPr id="1399" name="Google Shape;1399;g3384ad2482b_0_349"/>
          <p:cNvSpPr txBox="1"/>
          <p:nvPr/>
        </p:nvSpPr>
        <p:spPr>
          <a:xfrm>
            <a:off x="7041375" y="3479424"/>
            <a:ext cx="29532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2) Correct Cable Sizing</a:t>
            </a:r>
            <a:endParaRPr sz="2200">
              <a:solidFill>
                <a:srgbClr val="0E1B47"/>
              </a:solidFill>
              <a:latin typeface="Archivo Narrow"/>
              <a:ea typeface="Archivo Narrow"/>
              <a:cs typeface="Archivo Narrow"/>
              <a:sym typeface="Archivo Narrow"/>
            </a:endParaRPr>
          </a:p>
        </p:txBody>
      </p:sp>
      <p:sp>
        <p:nvSpPr>
          <p:cNvPr id="1400" name="Google Shape;1400;g3384ad2482b_0_349"/>
          <p:cNvSpPr txBox="1"/>
          <p:nvPr/>
        </p:nvSpPr>
        <p:spPr>
          <a:xfrm>
            <a:off x="1840150" y="4548374"/>
            <a:ext cx="31371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3) Larger Voltage Drop</a:t>
            </a:r>
            <a:endParaRPr sz="2200">
              <a:solidFill>
                <a:srgbClr val="0E1B47"/>
              </a:solidFill>
              <a:latin typeface="Archivo Narrow"/>
              <a:ea typeface="Archivo Narrow"/>
              <a:cs typeface="Archivo Narrow"/>
              <a:sym typeface="Archivo Narrow"/>
            </a:endParaRPr>
          </a:p>
        </p:txBody>
      </p:sp>
      <p:pic>
        <p:nvPicPr>
          <p:cNvPr descr="Logo, icon&#10;&#10;Description automatically generated" id="1401" name="Google Shape;1401;g3384ad2482b_0_349"/>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402" name="Google Shape;1402;g3384ad2482b_0_349"/>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g3384ad2482b_0_361"/>
          <p:cNvSpPr/>
          <p:nvPr/>
        </p:nvSpPr>
        <p:spPr>
          <a:xfrm>
            <a:off x="0" y="3102575"/>
            <a:ext cx="12190500" cy="23445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408" name="Google Shape;1408;g3384ad2482b_0_361"/>
          <p:cNvSpPr txBox="1"/>
          <p:nvPr/>
        </p:nvSpPr>
        <p:spPr>
          <a:xfrm>
            <a:off x="7751298" y="244633"/>
            <a:ext cx="44391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409" name="Google Shape;1409;g3384ad2482b_0_361"/>
          <p:cNvSpPr txBox="1"/>
          <p:nvPr/>
        </p:nvSpPr>
        <p:spPr>
          <a:xfrm>
            <a:off x="402750" y="961275"/>
            <a:ext cx="11457000" cy="2062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Julius Sans One"/>
                <a:ea typeface="Julius Sans One"/>
                <a:cs typeface="Julius Sans One"/>
                <a:sym typeface="Julius Sans One"/>
              </a:rPr>
              <a:t>8</a:t>
            </a:r>
            <a:r>
              <a:rPr b="1" i="0" lang="en-US" sz="3200" u="none" cap="none" strike="noStrike">
                <a:solidFill>
                  <a:schemeClr val="dk1"/>
                </a:solidFill>
                <a:latin typeface="Julius Sans One"/>
                <a:ea typeface="Julius Sans One"/>
                <a:cs typeface="Julius Sans One"/>
                <a:sym typeface="Julius Sans One"/>
              </a:rPr>
              <a:t>. </a:t>
            </a:r>
            <a:r>
              <a:rPr b="1" lang="en-US" sz="3200">
                <a:solidFill>
                  <a:schemeClr val="dk1"/>
                </a:solidFill>
                <a:latin typeface="Julius Sans One"/>
                <a:ea typeface="Julius Sans One"/>
                <a:cs typeface="Julius Sans One"/>
                <a:sym typeface="Julius Sans One"/>
              </a:rPr>
              <a:t>Imagine you have two buildings: one with a higher U-roof value and another with a lower U-roof value. Which building will have more heat gain in summer?</a:t>
            </a:r>
            <a:endParaRPr b="1" sz="3200">
              <a:solidFill>
                <a:schemeClr val="dk1"/>
              </a:solidFill>
              <a:latin typeface="Julius Sans One"/>
              <a:ea typeface="Julius Sans One"/>
              <a:cs typeface="Julius Sans One"/>
              <a:sym typeface="Julius Sans One"/>
            </a:endParaRPr>
          </a:p>
        </p:txBody>
      </p:sp>
      <p:sp>
        <p:nvSpPr>
          <p:cNvPr id="1410" name="Google Shape;1410;g3384ad2482b_0_361"/>
          <p:cNvSpPr txBox="1"/>
          <p:nvPr/>
        </p:nvSpPr>
        <p:spPr>
          <a:xfrm>
            <a:off x="1840150" y="3546825"/>
            <a:ext cx="68526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1) </a:t>
            </a:r>
            <a:r>
              <a:rPr lang="en-US" sz="2200">
                <a:solidFill>
                  <a:srgbClr val="0E1B47"/>
                </a:solidFill>
                <a:latin typeface="Archivo Narrow"/>
                <a:ea typeface="Archivo Narrow"/>
                <a:cs typeface="Archivo Narrow"/>
                <a:sym typeface="Archivo Narrow"/>
              </a:rPr>
              <a:t>The building with a higher U-roof</a:t>
            </a:r>
            <a:endParaRPr sz="2200">
              <a:solidFill>
                <a:srgbClr val="0E1B47"/>
              </a:solidFill>
              <a:latin typeface="Archivo Narrow"/>
              <a:ea typeface="Archivo Narrow"/>
              <a:cs typeface="Archivo Narrow"/>
              <a:sym typeface="Archivo Narrow"/>
            </a:endParaRPr>
          </a:p>
        </p:txBody>
      </p:sp>
      <p:sp>
        <p:nvSpPr>
          <p:cNvPr id="1411" name="Google Shape;1411;g3384ad2482b_0_361"/>
          <p:cNvSpPr txBox="1"/>
          <p:nvPr/>
        </p:nvSpPr>
        <p:spPr>
          <a:xfrm>
            <a:off x="1840150" y="4548375"/>
            <a:ext cx="3857400" cy="4308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0"/>
              </a:spcBef>
              <a:spcAft>
                <a:spcPts val="0"/>
              </a:spcAft>
              <a:buClr>
                <a:srgbClr val="000000"/>
              </a:buClr>
              <a:buSzPts val="2200"/>
              <a:buFont typeface="Arial"/>
              <a:buNone/>
            </a:pPr>
            <a:r>
              <a:rPr lang="en-US" sz="2200">
                <a:solidFill>
                  <a:srgbClr val="0E1B47"/>
                </a:solidFill>
                <a:latin typeface="Archivo Narrow"/>
                <a:ea typeface="Archivo Narrow"/>
                <a:cs typeface="Archivo Narrow"/>
                <a:sym typeface="Archivo Narrow"/>
              </a:rPr>
              <a:t>2</a:t>
            </a:r>
            <a:r>
              <a:rPr lang="en-US" sz="2200">
                <a:solidFill>
                  <a:srgbClr val="0E1B47"/>
                </a:solidFill>
                <a:latin typeface="Archivo Narrow"/>
                <a:ea typeface="Archivo Narrow"/>
                <a:cs typeface="Archivo Narrow"/>
                <a:sym typeface="Archivo Narrow"/>
              </a:rPr>
              <a:t>) </a:t>
            </a:r>
            <a:r>
              <a:rPr lang="en-US" sz="2200">
                <a:solidFill>
                  <a:srgbClr val="0E1B47"/>
                </a:solidFill>
                <a:latin typeface="Archivo Narrow"/>
                <a:ea typeface="Archivo Narrow"/>
                <a:cs typeface="Archivo Narrow"/>
                <a:sym typeface="Archivo Narrow"/>
              </a:rPr>
              <a:t>The building with a lower U-roof</a:t>
            </a:r>
            <a:endParaRPr sz="2200">
              <a:solidFill>
                <a:srgbClr val="0E1B47"/>
              </a:solidFill>
              <a:latin typeface="Archivo Narrow"/>
              <a:ea typeface="Archivo Narrow"/>
              <a:cs typeface="Archivo Narrow"/>
              <a:sym typeface="Archivo Narrow"/>
            </a:endParaRPr>
          </a:p>
        </p:txBody>
      </p:sp>
      <p:pic>
        <p:nvPicPr>
          <p:cNvPr descr="Logo, icon&#10;&#10;Description automatically generated" id="1412" name="Google Shape;1412;g3384ad2482b_0_361"/>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413" name="Google Shape;1413;g3384ad2482b_0_361"/>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g3384ad2482b_0_373"/>
          <p:cNvSpPr txBox="1"/>
          <p:nvPr/>
        </p:nvSpPr>
        <p:spPr>
          <a:xfrm>
            <a:off x="2902645" y="2321816"/>
            <a:ext cx="6216900" cy="3078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chemeClr val="dk1"/>
              </a:solidFill>
              <a:latin typeface="Julius Sans One"/>
              <a:ea typeface="Julius Sans One"/>
              <a:cs typeface="Julius Sans One"/>
              <a:sym typeface="Julius Sans One"/>
            </a:endParaRPr>
          </a:p>
        </p:txBody>
      </p:sp>
      <p:sp>
        <p:nvSpPr>
          <p:cNvPr id="1419" name="Google Shape;1419;g3384ad2482b_0_373"/>
          <p:cNvSpPr/>
          <p:nvPr/>
        </p:nvSpPr>
        <p:spPr>
          <a:xfrm>
            <a:off x="2800" y="3091000"/>
            <a:ext cx="12190500" cy="1065900"/>
          </a:xfrm>
          <a:prstGeom prst="rect">
            <a:avLst/>
          </a:prstGeom>
          <a:solidFill>
            <a:srgbClr val="E6DE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Julius Sans One"/>
              <a:ea typeface="Julius Sans One"/>
              <a:cs typeface="Julius Sans One"/>
              <a:sym typeface="Julius Sans One"/>
            </a:endParaRPr>
          </a:p>
        </p:txBody>
      </p:sp>
      <p:sp>
        <p:nvSpPr>
          <p:cNvPr id="1420" name="Google Shape;1420;g3384ad2482b_0_373"/>
          <p:cNvSpPr/>
          <p:nvPr/>
        </p:nvSpPr>
        <p:spPr>
          <a:xfrm flipH="1" rot="8100000">
            <a:off x="2206502" y="1056408"/>
            <a:ext cx="4695755" cy="4745181"/>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1" name="Google Shape;1421;g3384ad2482b_0_373"/>
          <p:cNvSpPr txBox="1"/>
          <p:nvPr/>
        </p:nvSpPr>
        <p:spPr>
          <a:xfrm>
            <a:off x="1908750" y="3044175"/>
            <a:ext cx="5455500" cy="106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200">
                <a:solidFill>
                  <a:schemeClr val="lt1"/>
                </a:solidFill>
                <a:latin typeface="Julius Sans One"/>
                <a:ea typeface="Julius Sans One"/>
                <a:cs typeface="Julius Sans One"/>
                <a:sym typeface="Julius Sans One"/>
              </a:rPr>
              <a:t>Let’s see how you scored!</a:t>
            </a:r>
            <a:endParaRPr b="1" sz="3200">
              <a:solidFill>
                <a:schemeClr val="lt1"/>
              </a:solidFill>
              <a:latin typeface="Julius Sans One"/>
              <a:ea typeface="Julius Sans One"/>
              <a:cs typeface="Julius Sans One"/>
              <a:sym typeface="Julius Sans On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g3384ad2482b_0_380"/>
          <p:cNvSpPr/>
          <p:nvPr/>
        </p:nvSpPr>
        <p:spPr>
          <a:xfrm flipH="1">
            <a:off x="-50" y="3789825"/>
            <a:ext cx="12190500" cy="2173500"/>
          </a:xfrm>
          <a:prstGeom prst="rect">
            <a:avLst/>
          </a:prstGeom>
          <a:solidFill>
            <a:srgbClr val="64B6B8"/>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7" name="Google Shape;1427;g3384ad2482b_0_380"/>
          <p:cNvSpPr txBox="1"/>
          <p:nvPr/>
        </p:nvSpPr>
        <p:spPr>
          <a:xfrm>
            <a:off x="541243" y="2750550"/>
            <a:ext cx="4157400" cy="5355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rgbClr val="0E1B47"/>
                </a:solidFill>
                <a:latin typeface="Julius Sans One"/>
                <a:ea typeface="Julius Sans One"/>
                <a:cs typeface="Julius Sans One"/>
                <a:sym typeface="Julius Sans One"/>
              </a:rPr>
              <a:t>THANK YOU!</a:t>
            </a:r>
            <a:endParaRPr i="0" sz="1400" u="none" cap="none" strike="noStrike">
              <a:solidFill>
                <a:srgbClr val="0E1B47"/>
              </a:solidFill>
              <a:latin typeface="Julius Sans One"/>
              <a:ea typeface="Julius Sans One"/>
              <a:cs typeface="Julius Sans One"/>
              <a:sym typeface="Julius Sans One"/>
            </a:endParaRPr>
          </a:p>
        </p:txBody>
      </p:sp>
      <p:pic>
        <p:nvPicPr>
          <p:cNvPr descr="Logo, icon&#10;&#10;Description automatically generated" id="1428" name="Google Shape;1428;g3384ad2482b_0_380"/>
          <p:cNvPicPr preferRelativeResize="0"/>
          <p:nvPr/>
        </p:nvPicPr>
        <p:blipFill rotWithShape="1">
          <a:blip r:embed="rId3">
            <a:alphaModFix/>
          </a:blip>
          <a:srcRect b="0" l="0" r="0" t="0"/>
          <a:stretch/>
        </p:blipFill>
        <p:spPr>
          <a:xfrm>
            <a:off x="9291496" y="244633"/>
            <a:ext cx="1577467" cy="510884"/>
          </a:xfrm>
          <a:prstGeom prst="rect">
            <a:avLst/>
          </a:prstGeom>
          <a:noFill/>
          <a:ln>
            <a:noFill/>
          </a:ln>
        </p:spPr>
      </p:pic>
      <p:pic>
        <p:nvPicPr>
          <p:cNvPr id="1429" name="Google Shape;1429;g3384ad2482b_0_380"/>
          <p:cNvPicPr preferRelativeResize="0"/>
          <p:nvPr/>
        </p:nvPicPr>
        <p:blipFill rotWithShape="1">
          <a:blip r:embed="rId4">
            <a:alphaModFix/>
          </a:blip>
          <a:srcRect b="0" l="0" r="3735" t="0"/>
          <a:stretch/>
        </p:blipFill>
        <p:spPr>
          <a:xfrm>
            <a:off x="11020926" y="438985"/>
            <a:ext cx="917709" cy="443484"/>
          </a:xfrm>
          <a:prstGeom prst="rect">
            <a:avLst/>
          </a:prstGeom>
          <a:noFill/>
          <a:ln>
            <a:noFill/>
          </a:ln>
        </p:spPr>
      </p:pic>
      <p:cxnSp>
        <p:nvCxnSpPr>
          <p:cNvPr id="1430" name="Google Shape;1430;g3384ad2482b_0_380"/>
          <p:cNvCxnSpPr/>
          <p:nvPr/>
        </p:nvCxnSpPr>
        <p:spPr>
          <a:xfrm>
            <a:off x="540575" y="3447825"/>
            <a:ext cx="780000" cy="0"/>
          </a:xfrm>
          <a:prstGeom prst="straightConnector1">
            <a:avLst/>
          </a:prstGeom>
          <a:noFill/>
          <a:ln cap="flat" cmpd="sng" w="28575">
            <a:solidFill>
              <a:srgbClr val="F2777C"/>
            </a:solidFill>
            <a:prstDash val="solid"/>
            <a:round/>
            <a:headEnd len="med" w="med" type="none"/>
            <a:tailEnd len="med" w="med" type="none"/>
          </a:ln>
        </p:spPr>
      </p:cxnSp>
      <p:cxnSp>
        <p:nvCxnSpPr>
          <p:cNvPr id="1431" name="Google Shape;1431;g3384ad2482b_0_380"/>
          <p:cNvCxnSpPr/>
          <p:nvPr/>
        </p:nvCxnSpPr>
        <p:spPr>
          <a:xfrm>
            <a:off x="1380650" y="3447825"/>
            <a:ext cx="2783400" cy="0"/>
          </a:xfrm>
          <a:prstGeom prst="straightConnector1">
            <a:avLst/>
          </a:prstGeom>
          <a:noFill/>
          <a:ln cap="flat" cmpd="sng" w="28575">
            <a:solidFill>
              <a:srgbClr val="DFD9D7"/>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
          <p:cNvSpPr txBox="1"/>
          <p:nvPr/>
        </p:nvSpPr>
        <p:spPr>
          <a:xfrm>
            <a:off x="402750" y="379075"/>
            <a:ext cx="8005800" cy="585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rgbClr val="64B6B8"/>
                </a:solidFill>
                <a:latin typeface="Julius Sans One"/>
                <a:ea typeface="Julius Sans One"/>
                <a:cs typeface="Julius Sans One"/>
                <a:sym typeface="Julius Sans One"/>
              </a:rPr>
              <a:t>Quick Glance: </a:t>
            </a:r>
            <a:r>
              <a:rPr lang="en-US" sz="2400">
                <a:solidFill>
                  <a:srgbClr val="64B6B8"/>
                </a:solidFill>
                <a:latin typeface="Archivo Narrow"/>
                <a:ea typeface="Archivo Narrow"/>
                <a:cs typeface="Archivo Narrow"/>
                <a:sym typeface="Archivo Narrow"/>
              </a:rPr>
              <a:t>Understand U-Value, SHGC, and VLT</a:t>
            </a:r>
            <a:endParaRPr sz="2400">
              <a:solidFill>
                <a:srgbClr val="64B6B8"/>
              </a:solidFill>
              <a:latin typeface="Archivo Narrow"/>
              <a:ea typeface="Archivo Narrow"/>
              <a:cs typeface="Archivo Narrow"/>
              <a:sym typeface="Archivo Narrow"/>
            </a:endParaRPr>
          </a:p>
        </p:txBody>
      </p:sp>
      <p:pic>
        <p:nvPicPr>
          <p:cNvPr descr="Logo, icon&#10;&#10;Description automatically generated" id="622" name="Google Shape;622;p7"/>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623" name="Google Shape;623;p7"/>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624" name="Google Shape;624;p7"/>
          <p:cNvSpPr txBox="1"/>
          <p:nvPr/>
        </p:nvSpPr>
        <p:spPr>
          <a:xfrm>
            <a:off x="501802" y="1240475"/>
            <a:ext cx="11357700" cy="2185800"/>
          </a:xfrm>
          <a:prstGeom prst="rect">
            <a:avLst/>
          </a:prstGeom>
          <a:noFill/>
          <a:ln>
            <a:noFill/>
          </a:ln>
        </p:spPr>
        <p:txBody>
          <a:bodyPr anchorCtr="0" anchor="t" bIns="45700" lIns="91425" spcFirstLastPara="1" rIns="91425" wrap="square" tIns="45700">
            <a:spAutoFit/>
          </a:bodyPr>
          <a:lstStyle/>
          <a:p>
            <a:pPr indent="-285750" lvl="1" marL="285750" marR="0" rtl="0" algn="just">
              <a:lnSpc>
                <a:spcPct val="150000"/>
              </a:lnSpc>
              <a:spcBef>
                <a:spcPts val="0"/>
              </a:spcBef>
              <a:spcAft>
                <a:spcPts val="0"/>
              </a:spcAft>
              <a:buClr>
                <a:srgbClr val="000000"/>
              </a:buClr>
              <a:buSzPts val="1600"/>
              <a:buFont typeface="Arial"/>
              <a:buChar char="•"/>
            </a:pPr>
            <a:r>
              <a:rPr b="1" i="0" lang="en-US" sz="1600" u="none" cap="none" strike="noStrike">
                <a:solidFill>
                  <a:srgbClr val="000000"/>
                </a:solidFill>
                <a:latin typeface="Source Sans Pro"/>
                <a:ea typeface="Source Sans Pro"/>
                <a:cs typeface="Source Sans Pro"/>
                <a:sym typeface="Source Sans Pro"/>
              </a:rPr>
              <a:t>U-Value (Thermal Transmittance) </a:t>
            </a:r>
            <a:r>
              <a:rPr i="0" lang="en-US" sz="1600" u="none" cap="none" strike="noStrike">
                <a:solidFill>
                  <a:srgbClr val="000000"/>
                </a:solidFill>
                <a:latin typeface="Source Sans Pro"/>
                <a:ea typeface="Source Sans Pro"/>
                <a:cs typeface="Source Sans Pro"/>
                <a:sym typeface="Source Sans Pro"/>
              </a:rPr>
              <a:t>measures how well a window resists heat transfer (both conduction and convection). Lower U-value means better insulation, reducing heat loss.</a:t>
            </a:r>
            <a:endParaRPr i="0" sz="1400" u="none" cap="none" strike="noStrike">
              <a:solidFill>
                <a:srgbClr val="000000"/>
              </a:solidFill>
              <a:latin typeface="Source Sans Pro"/>
              <a:ea typeface="Source Sans Pro"/>
              <a:cs typeface="Source Sans Pro"/>
              <a:sym typeface="Source Sans Pro"/>
            </a:endParaRPr>
          </a:p>
          <a:p>
            <a:pPr indent="-285750" lvl="1" marL="285750" marR="0" rtl="0" algn="just">
              <a:lnSpc>
                <a:spcPct val="150000"/>
              </a:lnSpc>
              <a:spcBef>
                <a:spcPts val="0"/>
              </a:spcBef>
              <a:spcAft>
                <a:spcPts val="0"/>
              </a:spcAft>
              <a:buClr>
                <a:srgbClr val="000000"/>
              </a:buClr>
              <a:buSzPts val="1600"/>
              <a:buFont typeface="Arial"/>
              <a:buChar char="•"/>
            </a:pPr>
            <a:r>
              <a:rPr b="1" i="0" lang="en-US" sz="1600" u="none" cap="none" strike="noStrike">
                <a:solidFill>
                  <a:srgbClr val="000000"/>
                </a:solidFill>
                <a:latin typeface="Source Sans Pro"/>
                <a:ea typeface="Source Sans Pro"/>
                <a:cs typeface="Source Sans Pro"/>
                <a:sym typeface="Source Sans Pro"/>
              </a:rPr>
              <a:t>SHGC (Solar Heat Gain Coefficient) </a:t>
            </a:r>
            <a:r>
              <a:rPr i="0" lang="en-US" sz="1600" u="none" cap="none" strike="noStrike">
                <a:solidFill>
                  <a:srgbClr val="000000"/>
                </a:solidFill>
                <a:latin typeface="Source Sans Pro"/>
                <a:ea typeface="Source Sans Pro"/>
                <a:cs typeface="Source Sans Pro"/>
                <a:sym typeface="Source Sans Pro"/>
              </a:rPr>
              <a:t>indicates how much solar radiation (heat) is allowed to pass through the window. Lower SHGC reduces the amount of heat entering, keeping interiors cooler.</a:t>
            </a:r>
            <a:endParaRPr i="0" sz="1400" u="none" cap="none" strike="noStrike">
              <a:solidFill>
                <a:srgbClr val="000000"/>
              </a:solidFill>
              <a:latin typeface="Source Sans Pro"/>
              <a:ea typeface="Source Sans Pro"/>
              <a:cs typeface="Source Sans Pro"/>
              <a:sym typeface="Source Sans Pro"/>
            </a:endParaRPr>
          </a:p>
          <a:p>
            <a:pPr indent="-285750" lvl="1" marL="285750" marR="0" rtl="0" algn="just">
              <a:lnSpc>
                <a:spcPct val="150000"/>
              </a:lnSpc>
              <a:spcBef>
                <a:spcPts val="0"/>
              </a:spcBef>
              <a:spcAft>
                <a:spcPts val="0"/>
              </a:spcAft>
              <a:buClr>
                <a:srgbClr val="000000"/>
              </a:buClr>
              <a:buSzPts val="1600"/>
              <a:buFont typeface="Arial"/>
              <a:buChar char="•"/>
            </a:pPr>
            <a:r>
              <a:rPr b="1" i="0" lang="en-US" sz="1600" u="none" cap="none" strike="noStrike">
                <a:solidFill>
                  <a:srgbClr val="000000"/>
                </a:solidFill>
                <a:latin typeface="Source Sans Pro"/>
                <a:ea typeface="Source Sans Pro"/>
                <a:cs typeface="Source Sans Pro"/>
                <a:sym typeface="Source Sans Pro"/>
              </a:rPr>
              <a:t>VLT (Visible Light Transmittance) </a:t>
            </a:r>
            <a:r>
              <a:rPr i="0" lang="en-US" sz="1600" u="none" cap="none" strike="noStrike">
                <a:solidFill>
                  <a:srgbClr val="000000"/>
                </a:solidFill>
                <a:latin typeface="Source Sans Pro"/>
                <a:ea typeface="Source Sans Pro"/>
                <a:cs typeface="Source Sans Pro"/>
                <a:sym typeface="Source Sans Pro"/>
              </a:rPr>
              <a:t>shows how much visible light can pass through the window. Higher VLT means more natural light enters, while lower VLT indicates darker glass, reducing glare but also light.</a:t>
            </a:r>
            <a:endParaRPr i="0" sz="1400" u="none" cap="none" strike="noStrike">
              <a:solidFill>
                <a:srgbClr val="000000"/>
              </a:solidFill>
              <a:latin typeface="Source Sans Pro"/>
              <a:ea typeface="Source Sans Pro"/>
              <a:cs typeface="Source Sans Pro"/>
              <a:sym typeface="Source Sans Pro"/>
            </a:endParaRPr>
          </a:p>
        </p:txBody>
      </p:sp>
      <p:grpSp>
        <p:nvGrpSpPr>
          <p:cNvPr id="625" name="Google Shape;625;p7"/>
          <p:cNvGrpSpPr/>
          <p:nvPr/>
        </p:nvGrpSpPr>
        <p:grpSpPr>
          <a:xfrm>
            <a:off x="6589833" y="3945207"/>
            <a:ext cx="4077548" cy="2416266"/>
            <a:chOff x="6206608" y="4235819"/>
            <a:chExt cx="4077548" cy="2416266"/>
          </a:xfrm>
        </p:grpSpPr>
        <p:sp>
          <p:nvSpPr>
            <p:cNvPr id="626" name="Google Shape;626;p7"/>
            <p:cNvSpPr/>
            <p:nvPr/>
          </p:nvSpPr>
          <p:spPr>
            <a:xfrm rot="1609489">
              <a:off x="7048576" y="4610243"/>
              <a:ext cx="1506354" cy="555968"/>
            </a:xfrm>
            <a:prstGeom prst="rightArrow">
              <a:avLst>
                <a:gd fmla="val 50000" name="adj1"/>
                <a:gd fmla="val 50000" name="adj2"/>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chemeClr val="dk1"/>
                  </a:solidFill>
                  <a:latin typeface="Source Sans Pro"/>
                  <a:ea typeface="Source Sans Pro"/>
                  <a:cs typeface="Source Sans Pro"/>
                  <a:sym typeface="Source Sans Pro"/>
                </a:rPr>
                <a:t>Incident</a:t>
              </a:r>
              <a:endParaRPr i="0" sz="1400" u="none" cap="none" strike="noStrike">
                <a:solidFill>
                  <a:srgbClr val="000000"/>
                </a:solidFill>
                <a:latin typeface="Source Sans Pro"/>
                <a:ea typeface="Source Sans Pro"/>
                <a:cs typeface="Source Sans Pro"/>
                <a:sym typeface="Source Sans Pro"/>
              </a:endParaRPr>
            </a:p>
          </p:txBody>
        </p:sp>
        <p:sp>
          <p:nvSpPr>
            <p:cNvPr id="627" name="Google Shape;627;p7"/>
            <p:cNvSpPr/>
            <p:nvPr/>
          </p:nvSpPr>
          <p:spPr>
            <a:xfrm>
              <a:off x="8459136" y="4462994"/>
              <a:ext cx="294606" cy="2167423"/>
            </a:xfrm>
            <a:prstGeom prst="rect">
              <a:avLst/>
            </a:prstGeom>
            <a:solidFill>
              <a:srgbClr val="363B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i="0" sz="1400" u="none" cap="none" strike="noStrike">
                <a:solidFill>
                  <a:schemeClr val="lt1"/>
                </a:solidFill>
                <a:latin typeface="Source Sans Pro"/>
                <a:ea typeface="Source Sans Pro"/>
                <a:cs typeface="Source Sans Pro"/>
                <a:sym typeface="Source Sans Pro"/>
              </a:endParaRPr>
            </a:p>
          </p:txBody>
        </p:sp>
        <p:sp>
          <p:nvSpPr>
            <p:cNvPr id="628" name="Google Shape;628;p7"/>
            <p:cNvSpPr/>
            <p:nvPr/>
          </p:nvSpPr>
          <p:spPr>
            <a:xfrm rot="1609489">
              <a:off x="6903982" y="4900530"/>
              <a:ext cx="1506354" cy="555968"/>
            </a:xfrm>
            <a:prstGeom prst="rightArrow">
              <a:avLst>
                <a:gd fmla="val 50000" name="adj1"/>
                <a:gd fmla="val 50000" name="adj2"/>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chemeClr val="dk1"/>
                  </a:solidFill>
                  <a:latin typeface="Source Sans Pro"/>
                  <a:ea typeface="Source Sans Pro"/>
                  <a:cs typeface="Source Sans Pro"/>
                  <a:sym typeface="Source Sans Pro"/>
                </a:rPr>
                <a:t>Sunlight</a:t>
              </a:r>
              <a:endParaRPr i="0" sz="1400" u="none" cap="none" strike="noStrike">
                <a:solidFill>
                  <a:srgbClr val="000000"/>
                </a:solidFill>
                <a:latin typeface="Source Sans Pro"/>
                <a:ea typeface="Source Sans Pro"/>
                <a:cs typeface="Source Sans Pro"/>
                <a:sym typeface="Source Sans Pro"/>
              </a:endParaRPr>
            </a:p>
          </p:txBody>
        </p:sp>
        <p:sp>
          <p:nvSpPr>
            <p:cNvPr id="629" name="Google Shape;629;p7"/>
            <p:cNvSpPr/>
            <p:nvPr/>
          </p:nvSpPr>
          <p:spPr>
            <a:xfrm flipH="1" rot="-1609489">
              <a:off x="6857883" y="5786149"/>
              <a:ext cx="1506354" cy="555968"/>
            </a:xfrm>
            <a:prstGeom prst="rightArrow">
              <a:avLst>
                <a:gd fmla="val 50000" name="adj1"/>
                <a:gd fmla="val 50000" name="adj2"/>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chemeClr val="dk1"/>
                  </a:solidFill>
                  <a:latin typeface="Source Sans Pro"/>
                  <a:ea typeface="Source Sans Pro"/>
                  <a:cs typeface="Source Sans Pro"/>
                  <a:sym typeface="Source Sans Pro"/>
                </a:rPr>
                <a:t>Reflected</a:t>
              </a:r>
              <a:endParaRPr i="0" sz="1400" u="none" cap="none" strike="noStrike">
                <a:solidFill>
                  <a:srgbClr val="000000"/>
                </a:solidFill>
                <a:latin typeface="Source Sans Pro"/>
                <a:ea typeface="Source Sans Pro"/>
                <a:cs typeface="Source Sans Pro"/>
                <a:sym typeface="Source Sans Pro"/>
              </a:endParaRPr>
            </a:p>
          </p:txBody>
        </p:sp>
        <p:sp>
          <p:nvSpPr>
            <p:cNvPr id="630" name="Google Shape;630;p7"/>
            <p:cNvSpPr/>
            <p:nvPr/>
          </p:nvSpPr>
          <p:spPr>
            <a:xfrm rot="1609489">
              <a:off x="8733407" y="5675910"/>
              <a:ext cx="1506354" cy="555968"/>
            </a:xfrm>
            <a:prstGeom prst="rightArrow">
              <a:avLst>
                <a:gd fmla="val 50000" name="adj1"/>
                <a:gd fmla="val 50000" name="adj2"/>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chemeClr val="dk1"/>
                  </a:solidFill>
                  <a:latin typeface="Source Sans Pro"/>
                  <a:ea typeface="Source Sans Pro"/>
                  <a:cs typeface="Source Sans Pro"/>
                  <a:sym typeface="Source Sans Pro"/>
                </a:rPr>
                <a:t>Transmitted</a:t>
              </a:r>
              <a:endParaRPr i="0" sz="1400" u="none" cap="none" strike="noStrike">
                <a:solidFill>
                  <a:srgbClr val="000000"/>
                </a:solidFill>
                <a:latin typeface="Source Sans Pro"/>
                <a:ea typeface="Source Sans Pro"/>
                <a:cs typeface="Source Sans Pro"/>
                <a:sym typeface="Source Sans Pro"/>
              </a:endParaRPr>
            </a:p>
          </p:txBody>
        </p:sp>
        <p:sp>
          <p:nvSpPr>
            <p:cNvPr id="631" name="Google Shape;631;p7"/>
            <p:cNvSpPr/>
            <p:nvPr/>
          </p:nvSpPr>
          <p:spPr>
            <a:xfrm>
              <a:off x="8459136" y="4764114"/>
              <a:ext cx="294606" cy="1582057"/>
            </a:xfrm>
            <a:prstGeom prst="rect">
              <a:avLst/>
            </a:prstGeom>
            <a:solidFill>
              <a:srgbClr val="D3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i="0" sz="1400" u="none" cap="none" strike="noStrike">
                <a:solidFill>
                  <a:schemeClr val="lt1"/>
                </a:solidFill>
                <a:latin typeface="Source Sans Pro"/>
                <a:ea typeface="Source Sans Pro"/>
                <a:cs typeface="Source Sans Pro"/>
                <a:sym typeface="Source Sans Pro"/>
              </a:endParaRPr>
            </a:p>
          </p:txBody>
        </p:sp>
        <p:sp>
          <p:nvSpPr>
            <p:cNvPr id="632" name="Google Shape;632;p7"/>
            <p:cNvSpPr/>
            <p:nvPr/>
          </p:nvSpPr>
          <p:spPr>
            <a:xfrm>
              <a:off x="6206608" y="4235819"/>
              <a:ext cx="797572" cy="776391"/>
            </a:xfrm>
            <a:prstGeom prst="sun">
              <a:avLst>
                <a:gd fmla="val 25000"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i="0" sz="1400" u="none" cap="none" strike="noStrike">
                <a:solidFill>
                  <a:schemeClr val="lt1"/>
                </a:solidFill>
                <a:latin typeface="Source Sans Pro"/>
                <a:ea typeface="Source Sans Pro"/>
                <a:cs typeface="Source Sans Pro"/>
                <a:sym typeface="Source Sans Pro"/>
              </a:endParaRPr>
            </a:p>
          </p:txBody>
        </p:sp>
      </p:grpSp>
      <p:sp>
        <p:nvSpPr>
          <p:cNvPr id="633" name="Google Shape;633;p7"/>
          <p:cNvSpPr/>
          <p:nvPr/>
        </p:nvSpPr>
        <p:spPr>
          <a:xfrm>
            <a:off x="1024425" y="5862939"/>
            <a:ext cx="4502100" cy="498600"/>
          </a:xfrm>
          <a:prstGeom prst="rect">
            <a:avLst/>
          </a:prstGeom>
          <a:noFill/>
          <a:ln>
            <a:noFill/>
          </a:ln>
        </p:spPr>
        <p:txBody>
          <a:bodyPr anchorCtr="0" anchor="t" bIns="63975" lIns="127950" spcFirstLastPara="1" rIns="127950" wrap="square" tIns="63975">
            <a:spAutoFit/>
          </a:bodyPr>
          <a:lstStyle/>
          <a:p>
            <a:pPr indent="0" lvl="0" marL="0" marR="0" rtl="0" algn="ctr">
              <a:lnSpc>
                <a:spcPct val="150000"/>
              </a:lnSpc>
              <a:spcBef>
                <a:spcPts val="0"/>
              </a:spcBef>
              <a:spcAft>
                <a:spcPts val="0"/>
              </a:spcAft>
              <a:buClr>
                <a:srgbClr val="000000"/>
              </a:buClr>
              <a:buSzPts val="1600"/>
              <a:buFont typeface="Arial"/>
              <a:buNone/>
            </a:pPr>
            <a:r>
              <a:rPr i="0" lang="en-US" sz="1600" u="none" cap="none" strike="noStrike">
                <a:solidFill>
                  <a:srgbClr val="001D35"/>
                </a:solidFill>
                <a:latin typeface="Source Sans Pro"/>
                <a:ea typeface="Source Sans Pro"/>
                <a:cs typeface="Source Sans Pro"/>
                <a:sym typeface="Source Sans Pro"/>
              </a:rPr>
              <a:t>A lower U-value indicates better insulation</a:t>
            </a:r>
            <a:endParaRPr i="0" sz="1600" u="none" cap="none" strike="noStrike">
              <a:solidFill>
                <a:srgbClr val="000000"/>
              </a:solidFill>
              <a:latin typeface="Source Sans Pro"/>
              <a:ea typeface="Source Sans Pro"/>
              <a:cs typeface="Source Sans Pro"/>
              <a:sym typeface="Source Sans Pro"/>
            </a:endParaRPr>
          </a:p>
        </p:txBody>
      </p:sp>
      <p:pic>
        <p:nvPicPr>
          <p:cNvPr id="634" name="Google Shape;634;p7"/>
          <p:cNvPicPr preferRelativeResize="0"/>
          <p:nvPr/>
        </p:nvPicPr>
        <p:blipFill>
          <a:blip r:embed="rId5">
            <a:alphaModFix/>
          </a:blip>
          <a:stretch>
            <a:fillRect/>
          </a:stretch>
        </p:blipFill>
        <p:spPr>
          <a:xfrm>
            <a:off x="1344548" y="4123300"/>
            <a:ext cx="3552100" cy="1582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
          <p:cNvSpPr txBox="1"/>
          <p:nvPr/>
        </p:nvSpPr>
        <p:spPr>
          <a:xfrm>
            <a:off x="402750" y="1356250"/>
            <a:ext cx="73767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400" u="none" cap="none" strike="noStrike">
                <a:solidFill>
                  <a:schemeClr val="accent1"/>
                </a:solidFill>
                <a:latin typeface="Julius Sans One"/>
                <a:ea typeface="Julius Sans One"/>
                <a:cs typeface="Julius Sans One"/>
                <a:sym typeface="Julius Sans One"/>
              </a:rPr>
              <a:t>5.2.1.1- </a:t>
            </a:r>
            <a:r>
              <a:rPr lang="en-US" sz="2400">
                <a:solidFill>
                  <a:schemeClr val="accent1"/>
                </a:solidFill>
                <a:latin typeface="Archivo Narrow Medium"/>
                <a:ea typeface="Archivo Narrow Medium"/>
                <a:cs typeface="Archivo Narrow Medium"/>
                <a:sym typeface="Archivo Narrow Medium"/>
              </a:rPr>
              <a:t>Openable Window to Floor Area Ratio</a:t>
            </a:r>
            <a:endParaRPr i="0" sz="2400" u="none" cap="none" strike="noStrike">
              <a:solidFill>
                <a:schemeClr val="accent1"/>
              </a:solidFill>
              <a:latin typeface="Archivo Narrow Medium"/>
              <a:ea typeface="Archivo Narrow Medium"/>
              <a:cs typeface="Archivo Narrow Medium"/>
              <a:sym typeface="Archivo Narrow Medium"/>
            </a:endParaRPr>
          </a:p>
        </p:txBody>
      </p:sp>
      <p:pic>
        <p:nvPicPr>
          <p:cNvPr descr="Logo, icon&#10;&#10;Description automatically generated" id="640" name="Google Shape;640;p8"/>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641" name="Google Shape;641;p8"/>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642" name="Google Shape;642;p8"/>
          <p:cNvSpPr/>
          <p:nvPr/>
        </p:nvSpPr>
        <p:spPr>
          <a:xfrm>
            <a:off x="7643975" y="6100575"/>
            <a:ext cx="1252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1" lang="en-US" sz="900">
                <a:solidFill>
                  <a:srgbClr val="595959"/>
                </a:solidFill>
                <a:latin typeface="Source Sans Pro"/>
                <a:ea typeface="Source Sans Pro"/>
                <a:cs typeface="Source Sans Pro"/>
                <a:sym typeface="Source Sans Pro"/>
              </a:rPr>
              <a:t>Source: NBC 2016, </a:t>
            </a:r>
            <a:r>
              <a:rPr i="1" lang="en-US" sz="900" u="sng">
                <a:solidFill>
                  <a:schemeClr val="hlink"/>
                </a:solidFill>
                <a:latin typeface="Source Sans Pro"/>
                <a:ea typeface="Source Sans Pro"/>
                <a:cs typeface="Source Sans Pro"/>
                <a:sym typeface="Source Sans Pro"/>
                <a:hlinkClick r:id="rId5"/>
              </a:rPr>
              <a:t>Link</a:t>
            </a:r>
            <a:endParaRPr b="0" i="0" sz="1400" u="none" cap="none" strike="noStrike">
              <a:solidFill>
                <a:srgbClr val="000000"/>
              </a:solidFill>
              <a:latin typeface="Arial"/>
              <a:ea typeface="Arial"/>
              <a:cs typeface="Arial"/>
              <a:sym typeface="Arial"/>
            </a:endParaRPr>
          </a:p>
        </p:txBody>
      </p:sp>
      <p:pic>
        <p:nvPicPr>
          <p:cNvPr id="643" name="Google Shape;643;p8"/>
          <p:cNvPicPr preferRelativeResize="0"/>
          <p:nvPr/>
        </p:nvPicPr>
        <p:blipFill rotWithShape="1">
          <a:blip r:embed="rId6">
            <a:alphaModFix/>
          </a:blip>
          <a:srcRect b="0" l="0" r="0" t="0"/>
          <a:stretch/>
        </p:blipFill>
        <p:spPr>
          <a:xfrm>
            <a:off x="10376761" y="2271380"/>
            <a:ext cx="1533909" cy="643095"/>
          </a:xfrm>
          <a:prstGeom prst="rect">
            <a:avLst/>
          </a:prstGeom>
          <a:noFill/>
          <a:ln>
            <a:noFill/>
          </a:ln>
        </p:spPr>
      </p:pic>
      <p:sp>
        <p:nvSpPr>
          <p:cNvPr id="644" name="Google Shape;644;p8"/>
          <p:cNvSpPr txBox="1"/>
          <p:nvPr/>
        </p:nvSpPr>
        <p:spPr>
          <a:xfrm>
            <a:off x="402752" y="1954613"/>
            <a:ext cx="7058400" cy="1114200"/>
          </a:xfrm>
          <a:prstGeom prst="rect">
            <a:avLst/>
          </a:prstGeom>
          <a:noFill/>
          <a:ln>
            <a:noFill/>
          </a:ln>
        </p:spPr>
        <p:txBody>
          <a:bodyPr anchorCtr="0" anchor="t" bIns="63975" lIns="127950" spcFirstLastPara="1" rIns="127950" wrap="square" tIns="63975">
            <a:spAutoFit/>
          </a:bodyPr>
          <a:lstStyle/>
          <a:p>
            <a:pPr indent="-285750" lvl="0" marL="285750" marR="0" rtl="0" algn="just">
              <a:lnSpc>
                <a:spcPct val="150000"/>
              </a:lnSpc>
              <a:spcBef>
                <a:spcPts val="0"/>
              </a:spcBef>
              <a:spcAft>
                <a:spcPts val="0"/>
              </a:spcAft>
              <a:buClr>
                <a:schemeClr val="accent1"/>
              </a:buClr>
              <a:buSzPts val="1600"/>
              <a:buFont typeface="Source Sans Pro"/>
              <a:buChar char="⮚"/>
            </a:pPr>
            <a:r>
              <a:rPr i="0" lang="en-US" sz="1600" u="none" cap="none" strike="noStrike">
                <a:solidFill>
                  <a:schemeClr val="accent1"/>
                </a:solidFill>
                <a:latin typeface="Source Sans Pro"/>
                <a:ea typeface="Source Sans Pro"/>
                <a:cs typeface="Source Sans Pro"/>
                <a:sym typeface="Source Sans Pro"/>
              </a:rPr>
              <a:t>Window to floor area ratio is the ratio of openable area to the carpet area of the dwelling units. </a:t>
            </a:r>
            <a:endParaRPr i="0" sz="1600" u="none" cap="none" strike="noStrike">
              <a:solidFill>
                <a:schemeClr val="accent1"/>
              </a:solidFill>
              <a:latin typeface="Source Sans Pro"/>
              <a:ea typeface="Source Sans Pro"/>
              <a:cs typeface="Source Sans Pro"/>
              <a:sym typeface="Source Sans Pro"/>
            </a:endParaRPr>
          </a:p>
          <a:p>
            <a:pPr indent="-285750" lvl="0" marL="285750" marR="0" rtl="0" algn="just">
              <a:lnSpc>
                <a:spcPct val="150000"/>
              </a:lnSpc>
              <a:spcBef>
                <a:spcPts val="0"/>
              </a:spcBef>
              <a:spcAft>
                <a:spcPts val="0"/>
              </a:spcAft>
              <a:buClr>
                <a:schemeClr val="accent1"/>
              </a:buClr>
              <a:buSzPts val="1600"/>
              <a:buFont typeface="Source Sans Pro"/>
              <a:buChar char="⮚"/>
            </a:pPr>
            <a:r>
              <a:rPr i="0" lang="en-US" sz="1600" u="none" cap="none" strike="noStrike">
                <a:solidFill>
                  <a:schemeClr val="accent1"/>
                </a:solidFill>
                <a:latin typeface="Source Sans Pro"/>
                <a:ea typeface="Source Sans Pro"/>
                <a:cs typeface="Source Sans Pro"/>
                <a:sym typeface="Source Sans Pro"/>
              </a:rPr>
              <a:t>Individual building blocks, shall comply with the values given in Table 8</a:t>
            </a:r>
            <a:endParaRPr i="0" sz="1600" u="none" cap="none" strike="noStrike">
              <a:solidFill>
                <a:schemeClr val="accent1"/>
              </a:solidFill>
              <a:latin typeface="Source Sans Pro"/>
              <a:ea typeface="Source Sans Pro"/>
              <a:cs typeface="Source Sans Pro"/>
              <a:sym typeface="Source Sans Pro"/>
            </a:endParaRPr>
          </a:p>
        </p:txBody>
      </p:sp>
      <p:pic>
        <p:nvPicPr>
          <p:cNvPr descr="Aperture Placement &amp; Area" id="645" name="Google Shape;645;p8"/>
          <p:cNvPicPr preferRelativeResize="0"/>
          <p:nvPr/>
        </p:nvPicPr>
        <p:blipFill rotWithShape="1">
          <a:blip r:embed="rId7">
            <a:alphaModFix/>
          </a:blip>
          <a:srcRect b="0" l="0" r="0" t="0"/>
          <a:stretch/>
        </p:blipFill>
        <p:spPr>
          <a:xfrm>
            <a:off x="7739784" y="1268933"/>
            <a:ext cx="2632385" cy="1697889"/>
          </a:xfrm>
          <a:prstGeom prst="rect">
            <a:avLst/>
          </a:prstGeom>
          <a:noFill/>
          <a:ln>
            <a:noFill/>
          </a:ln>
        </p:spPr>
      </p:pic>
      <p:graphicFrame>
        <p:nvGraphicFramePr>
          <p:cNvPr id="646" name="Google Shape;646;p8"/>
          <p:cNvGraphicFramePr/>
          <p:nvPr/>
        </p:nvGraphicFramePr>
        <p:xfrm>
          <a:off x="2347725" y="3867087"/>
          <a:ext cx="3000000" cy="3000000"/>
        </p:xfrm>
        <a:graphic>
          <a:graphicData uri="http://schemas.openxmlformats.org/drawingml/2006/table">
            <a:tbl>
              <a:tblPr bandRow="1" firstRow="1">
                <a:noFill/>
                <a:tableStyleId>{A4610986-3DED-4638-A248-408E1BC3D219}</a:tableStyleId>
              </a:tblPr>
              <a:tblGrid>
                <a:gridCol w="2762650"/>
                <a:gridCol w="3795350"/>
              </a:tblGrid>
              <a:tr h="3722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Climatic zone</a:t>
                      </a:r>
                      <a:endParaRPr b="1" sz="1600" u="none" cap="none" strike="noStrike">
                        <a:solidFill>
                          <a:schemeClr val="lt1"/>
                        </a:solidFill>
                        <a:latin typeface="Arial"/>
                        <a:ea typeface="Arial"/>
                        <a:cs typeface="Arial"/>
                        <a:sym typeface="Arial"/>
                      </a:endParaRPr>
                    </a:p>
                  </a:txBody>
                  <a:tcPr marT="45725" marB="45725" marR="91450" marL="91450">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Minimum WFRop (%)</a:t>
                      </a:r>
                      <a:endParaRPr b="1" sz="1600" u="none" cap="none" strike="noStrike">
                        <a:solidFill>
                          <a:schemeClr val="lt1"/>
                        </a:solidFill>
                        <a:latin typeface="Arial"/>
                        <a:ea typeface="Arial"/>
                        <a:cs typeface="Arial"/>
                        <a:sym typeface="Arial"/>
                      </a:endParaRPr>
                    </a:p>
                  </a:txBody>
                  <a:tcPr marT="45725" marB="45725" marR="91450" marL="91450">
                    <a:solidFill>
                      <a:schemeClr val="accent4"/>
                    </a:solidFill>
                  </a:tcPr>
                </a:tc>
              </a:tr>
              <a:tr h="3722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Composite</a:t>
                      </a:r>
                      <a:endParaRPr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12.50</a:t>
                      </a:r>
                      <a:endParaRPr sz="1600" u="none" cap="none" strike="noStrike">
                        <a:latin typeface="Arial"/>
                        <a:ea typeface="Arial"/>
                        <a:cs typeface="Arial"/>
                        <a:sym typeface="Arial"/>
                      </a:endParaRPr>
                    </a:p>
                  </a:txBody>
                  <a:tcPr marT="45725" marB="45725" marR="91450" marL="91450"/>
                </a:tc>
              </a:tr>
              <a:tr h="3722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Hot-Dry</a:t>
                      </a:r>
                      <a:endParaRPr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10.00</a:t>
                      </a:r>
                      <a:endParaRPr sz="1600" u="none" cap="none" strike="noStrike">
                        <a:latin typeface="Arial"/>
                        <a:ea typeface="Arial"/>
                        <a:cs typeface="Arial"/>
                        <a:sym typeface="Arial"/>
                      </a:endParaRPr>
                    </a:p>
                  </a:txBody>
                  <a:tcPr marT="45725" marB="45725" marR="91450" marL="91450"/>
                </a:tc>
              </a:tr>
              <a:tr h="3722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Warm-Humid</a:t>
                      </a:r>
                      <a:endParaRPr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16.66</a:t>
                      </a:r>
                      <a:endParaRPr sz="1600" u="none" cap="none" strike="noStrike">
                        <a:latin typeface="Arial"/>
                        <a:ea typeface="Arial"/>
                        <a:cs typeface="Arial"/>
                        <a:sym typeface="Arial"/>
                      </a:endParaRPr>
                    </a:p>
                  </a:txBody>
                  <a:tcPr marT="45725" marB="45725" marR="91450" marL="91450"/>
                </a:tc>
              </a:tr>
              <a:tr h="3722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Temperate</a:t>
                      </a:r>
                      <a:endParaRPr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12.50</a:t>
                      </a:r>
                      <a:endParaRPr sz="1600" u="none" cap="none" strike="noStrike">
                        <a:latin typeface="Arial"/>
                        <a:ea typeface="Arial"/>
                        <a:cs typeface="Arial"/>
                        <a:sym typeface="Arial"/>
                      </a:endParaRPr>
                    </a:p>
                  </a:txBody>
                  <a:tcPr marT="45725" marB="45725" marR="91450" marL="91450"/>
                </a:tc>
              </a:tr>
              <a:tr h="3722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Cold</a:t>
                      </a:r>
                      <a:endParaRPr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8.33</a:t>
                      </a:r>
                      <a:endParaRPr sz="1600" u="none" cap="none" strike="noStrike">
                        <a:latin typeface="Arial"/>
                        <a:ea typeface="Arial"/>
                        <a:cs typeface="Arial"/>
                        <a:sym typeface="Arial"/>
                      </a:endParaRPr>
                    </a:p>
                  </a:txBody>
                  <a:tcPr marT="45725" marB="45725" marR="91450" marL="91450"/>
                </a:tc>
              </a:tr>
            </a:tbl>
          </a:graphicData>
        </a:graphic>
      </p:graphicFrame>
      <p:sp>
        <p:nvSpPr>
          <p:cNvPr id="647" name="Google Shape;647;p8"/>
          <p:cNvSpPr/>
          <p:nvPr/>
        </p:nvSpPr>
        <p:spPr>
          <a:xfrm>
            <a:off x="2347725" y="3459375"/>
            <a:ext cx="6123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Source Sans Pro"/>
                <a:ea typeface="Source Sans Pro"/>
                <a:cs typeface="Source Sans Pro"/>
                <a:sym typeface="Source Sans Pro"/>
              </a:rPr>
              <a:t>Table – 8: </a:t>
            </a:r>
            <a:r>
              <a:rPr i="0" lang="en-US" sz="1600" u="none" cap="none" strike="noStrike">
                <a:solidFill>
                  <a:srgbClr val="000000"/>
                </a:solidFill>
                <a:latin typeface="Source Sans Pro"/>
                <a:ea typeface="Source Sans Pro"/>
                <a:cs typeface="Source Sans Pro"/>
                <a:sym typeface="Source Sans Pro"/>
              </a:rPr>
              <a:t>Minimum requirement of window-to-floor area ratio</a:t>
            </a:r>
            <a:endParaRPr i="0" sz="1400" u="none" cap="none" strike="noStrike">
              <a:solidFill>
                <a:srgbClr val="000000"/>
              </a:solidFill>
              <a:latin typeface="Source Sans Pro"/>
              <a:ea typeface="Source Sans Pro"/>
              <a:cs typeface="Source Sans Pro"/>
              <a:sym typeface="Source Sans Pro"/>
            </a:endParaRPr>
          </a:p>
        </p:txBody>
      </p:sp>
      <p:sp>
        <p:nvSpPr>
          <p:cNvPr id="648" name="Google Shape;648;p8"/>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rgbClr val="64B6B8"/>
                </a:solidFill>
                <a:latin typeface="Julius Sans One"/>
                <a:ea typeface="Julius Sans One"/>
                <a:cs typeface="Julius Sans One"/>
                <a:sym typeface="Julius Sans One"/>
              </a:rPr>
              <a:t>Mandatory Requirement</a:t>
            </a:r>
            <a:endParaRPr b="1" i="0" sz="1800" u="none" cap="none" strike="noStrike">
              <a:solidFill>
                <a:srgbClr val="000000"/>
              </a:solidFill>
              <a:latin typeface="Arial"/>
              <a:ea typeface="Arial"/>
              <a:cs typeface="Arial"/>
              <a:sym typeface="Arial"/>
            </a:endParaRPr>
          </a:p>
        </p:txBody>
      </p:sp>
      <p:sp>
        <p:nvSpPr>
          <p:cNvPr id="649" name="Google Shape;649;p8"/>
          <p:cNvSpPr txBox="1"/>
          <p:nvPr/>
        </p:nvSpPr>
        <p:spPr>
          <a:xfrm>
            <a:off x="8760252" y="3116175"/>
            <a:ext cx="3078000" cy="230700"/>
          </a:xfrm>
          <a:prstGeom prst="rect">
            <a:avLst/>
          </a:prstGeom>
          <a:noFill/>
          <a:ln>
            <a:noFill/>
          </a:ln>
        </p:spPr>
        <p:txBody>
          <a:bodyPr anchorCtr="0" anchor="t" bIns="45700" lIns="45700" spcFirstLastPara="1" rIns="45700" wrap="square" tIns="45700">
            <a:spAutoFit/>
          </a:bodyPr>
          <a:lstStyle/>
          <a:p>
            <a:pPr indent="0" lvl="0" marL="0" marR="0" rtl="0" algn="r">
              <a:lnSpc>
                <a:spcPct val="150000"/>
              </a:lnSpc>
              <a:spcBef>
                <a:spcPts val="0"/>
              </a:spcBef>
              <a:spcAft>
                <a:spcPts val="0"/>
              </a:spcAft>
              <a:buClr>
                <a:srgbClr val="000000"/>
              </a:buClr>
              <a:buSzPts val="1000"/>
              <a:buFont typeface="Arial"/>
              <a:buNone/>
            </a:pPr>
            <a:r>
              <a:rPr i="1" lang="en-US" sz="900">
                <a:solidFill>
                  <a:srgbClr val="595959"/>
                </a:solidFill>
                <a:latin typeface="Source Sans Pro"/>
                <a:ea typeface="Source Sans Pro"/>
                <a:cs typeface="Source Sans Pro"/>
                <a:sym typeface="Source Sans Pro"/>
              </a:rPr>
              <a:t>Image source: Freepik, </a:t>
            </a:r>
            <a:r>
              <a:rPr i="1" lang="en-US" sz="900" u="sng">
                <a:solidFill>
                  <a:schemeClr val="hlink"/>
                </a:solidFill>
                <a:latin typeface="Source Sans Pro"/>
                <a:ea typeface="Source Sans Pro"/>
                <a:cs typeface="Source Sans Pro"/>
                <a:sym typeface="Source Sans Pro"/>
                <a:hlinkClick r:id="rId8"/>
              </a:rPr>
              <a:t>Link</a:t>
            </a:r>
            <a:r>
              <a:rPr i="1" lang="en-US" sz="900">
                <a:solidFill>
                  <a:srgbClr val="595959"/>
                </a:solidFill>
                <a:latin typeface="Source Sans Pro"/>
                <a:ea typeface="Source Sans Pro"/>
                <a:cs typeface="Source Sans Pro"/>
                <a:sym typeface="Source Sans Pro"/>
              </a:rPr>
              <a:t>  </a:t>
            </a:r>
            <a:endParaRPr b="0" i="0" sz="1000" u="none" cap="none" strike="noStrike">
              <a:solidFill>
                <a:srgbClr val="FFFFFF"/>
              </a:solidFill>
              <a:latin typeface="Archivo Narrow"/>
              <a:ea typeface="Archivo Narrow"/>
              <a:cs typeface="Archivo Narrow"/>
              <a:sym typeface="Archivo Narr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9"/>
          <p:cNvSpPr/>
          <p:nvPr/>
        </p:nvSpPr>
        <p:spPr>
          <a:xfrm>
            <a:off x="0" y="0"/>
            <a:ext cx="7368900" cy="68580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5" name="Google Shape;655;p9"/>
          <p:cNvSpPr txBox="1"/>
          <p:nvPr/>
        </p:nvSpPr>
        <p:spPr>
          <a:xfrm>
            <a:off x="402750" y="1071513"/>
            <a:ext cx="7104300" cy="461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2400">
                <a:solidFill>
                  <a:schemeClr val="lt1"/>
                </a:solidFill>
                <a:latin typeface="Archivo Narrow"/>
                <a:ea typeface="Archivo Narrow"/>
                <a:cs typeface="Archivo Narrow"/>
                <a:sym typeface="Archivo Narrow"/>
              </a:rPr>
              <a:t>5.2.1.2- Visible Light Transmittance</a:t>
            </a:r>
            <a:endParaRPr i="0" sz="1400" u="none" cap="none" strike="noStrike">
              <a:solidFill>
                <a:schemeClr val="lt1"/>
              </a:solidFill>
              <a:latin typeface="Archivo Narrow"/>
              <a:ea typeface="Archivo Narrow"/>
              <a:cs typeface="Archivo Narrow"/>
              <a:sym typeface="Archivo Narrow"/>
            </a:endParaRPr>
          </a:p>
        </p:txBody>
      </p:sp>
      <p:pic>
        <p:nvPicPr>
          <p:cNvPr descr="Logo, icon&#10;&#10;Description automatically generated" id="656" name="Google Shape;656;p9"/>
          <p:cNvPicPr preferRelativeResize="0"/>
          <p:nvPr/>
        </p:nvPicPr>
        <p:blipFill rotWithShape="1">
          <a:blip r:embed="rId3">
            <a:alphaModFix/>
          </a:blip>
          <a:srcRect b="0" l="0" r="0" t="0"/>
          <a:stretch/>
        </p:blipFill>
        <p:spPr>
          <a:xfrm>
            <a:off x="9482353" y="159890"/>
            <a:ext cx="1328616" cy="464094"/>
          </a:xfrm>
          <a:prstGeom prst="rect">
            <a:avLst/>
          </a:prstGeom>
          <a:noFill/>
          <a:ln>
            <a:noFill/>
          </a:ln>
        </p:spPr>
      </p:pic>
      <p:pic>
        <p:nvPicPr>
          <p:cNvPr id="657" name="Google Shape;657;p9"/>
          <p:cNvPicPr preferRelativeResize="0"/>
          <p:nvPr/>
        </p:nvPicPr>
        <p:blipFill rotWithShape="1">
          <a:blip r:embed="rId4">
            <a:alphaModFix/>
          </a:blip>
          <a:srcRect b="0" l="0" r="0" t="0"/>
          <a:stretch/>
        </p:blipFill>
        <p:spPr>
          <a:xfrm>
            <a:off x="10879503" y="274137"/>
            <a:ext cx="1031170" cy="481665"/>
          </a:xfrm>
          <a:prstGeom prst="rect">
            <a:avLst/>
          </a:prstGeom>
          <a:noFill/>
          <a:ln>
            <a:noFill/>
          </a:ln>
        </p:spPr>
      </p:pic>
      <p:sp>
        <p:nvSpPr>
          <p:cNvPr id="658" name="Google Shape;658;p9"/>
          <p:cNvSpPr txBox="1"/>
          <p:nvPr/>
        </p:nvSpPr>
        <p:spPr>
          <a:xfrm>
            <a:off x="402750" y="1705675"/>
            <a:ext cx="6738300" cy="1853100"/>
          </a:xfrm>
          <a:prstGeom prst="rect">
            <a:avLst/>
          </a:prstGeom>
          <a:noFill/>
          <a:ln>
            <a:noFill/>
          </a:ln>
        </p:spPr>
        <p:txBody>
          <a:bodyPr anchorCtr="0" anchor="t" bIns="63975" lIns="127950" spcFirstLastPara="1" rIns="127950" wrap="square" tIns="63975">
            <a:spAutoFit/>
          </a:bodyPr>
          <a:lstStyle/>
          <a:p>
            <a:pPr indent="-285750" lvl="0" marL="28575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WWR is the ratio of the area of non-opaque building envelope components of dwelling units to the envelope area (excluding roof) of dwelling units.</a:t>
            </a:r>
            <a:endParaRPr i="0" sz="1600" u="none" cap="none" strike="noStrike">
              <a:solidFill>
                <a:srgbClr val="000000"/>
              </a:solidFill>
              <a:latin typeface="Source Sans Pro"/>
              <a:ea typeface="Source Sans Pro"/>
              <a:cs typeface="Source Sans Pro"/>
              <a:sym typeface="Source Sans Pro"/>
            </a:endParaRPr>
          </a:p>
          <a:p>
            <a:pPr indent="-285750" lvl="0" marL="285750" marR="0" rtl="0" algn="just">
              <a:lnSpc>
                <a:spcPct val="150000"/>
              </a:lnSpc>
              <a:spcBef>
                <a:spcPts val="0"/>
              </a:spcBef>
              <a:spcAft>
                <a:spcPts val="0"/>
              </a:spcAft>
              <a:buClr>
                <a:schemeClr val="lt1"/>
              </a:buClr>
              <a:buSzPts val="1600"/>
              <a:buFont typeface="Source Sans Pro"/>
              <a:buChar char="⮚"/>
            </a:pPr>
            <a:r>
              <a:rPr i="0" lang="en-US" sz="1600" u="none" cap="none" strike="noStrike">
                <a:solidFill>
                  <a:schemeClr val="lt1"/>
                </a:solidFill>
                <a:latin typeface="Source Sans Pro"/>
                <a:ea typeface="Source Sans Pro"/>
                <a:cs typeface="Source Sans Pro"/>
                <a:sym typeface="Source Sans Pro"/>
              </a:rPr>
              <a:t>The glass used in non-opaque building envelope components (transparent/translucent panels in windows, doors, etc.) shall comply with the requirements given in Table 9</a:t>
            </a:r>
            <a:endParaRPr i="0" sz="1600" u="none" cap="none" strike="noStrike">
              <a:solidFill>
                <a:srgbClr val="000000"/>
              </a:solidFill>
              <a:latin typeface="Source Sans Pro"/>
              <a:ea typeface="Source Sans Pro"/>
              <a:cs typeface="Source Sans Pro"/>
              <a:sym typeface="Source Sans Pro"/>
            </a:endParaRPr>
          </a:p>
        </p:txBody>
      </p:sp>
      <p:graphicFrame>
        <p:nvGraphicFramePr>
          <p:cNvPr id="659" name="Google Shape;659;p9"/>
          <p:cNvGraphicFramePr/>
          <p:nvPr/>
        </p:nvGraphicFramePr>
        <p:xfrm>
          <a:off x="7679990" y="1657723"/>
          <a:ext cx="3000000" cy="3000000"/>
        </p:xfrm>
        <a:graphic>
          <a:graphicData uri="http://schemas.openxmlformats.org/drawingml/2006/table">
            <a:tbl>
              <a:tblPr bandRow="1" firstRow="1">
                <a:noFill/>
                <a:tableStyleId>{A4610986-3DED-4638-A248-408E1BC3D219}</a:tableStyleId>
              </a:tblPr>
              <a:tblGrid>
                <a:gridCol w="2234650"/>
                <a:gridCol w="2045500"/>
              </a:tblGrid>
              <a:tr h="60810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Window-to-wall ratio (WWR)</a:t>
                      </a:r>
                      <a:endParaRPr b="1" sz="1200" u="none" cap="none" strike="noStrike">
                        <a:solidFill>
                          <a:schemeClr val="lt1"/>
                        </a:solidFill>
                      </a:endParaRPr>
                    </a:p>
                  </a:txBody>
                  <a:tcPr marT="45725" marB="45725" marR="91450" marL="91450">
                    <a:solidFill>
                      <a:schemeClr val="accent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Minimum VLT</a:t>
                      </a:r>
                      <a:endParaRPr b="1" sz="1200" u="none" cap="none" strike="noStrike">
                        <a:solidFill>
                          <a:schemeClr val="lt1"/>
                        </a:solidFill>
                      </a:endParaRPr>
                    </a:p>
                  </a:txBody>
                  <a:tcPr marT="45725" marB="45725" marR="91450" marL="91450">
                    <a:solidFill>
                      <a:schemeClr val="accent4"/>
                    </a:solidFill>
                  </a:tcPr>
                </a:tc>
              </a:tr>
              <a:tr h="3894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0–0.30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0.27</a:t>
                      </a:r>
                      <a:endParaRPr sz="1200" u="none" cap="none" strike="noStrike"/>
                    </a:p>
                  </a:txBody>
                  <a:tcPr marT="45725" marB="45725" marR="91450" marL="91450"/>
                </a:tc>
              </a:tr>
              <a:tr h="3894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0.31–0.40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0.20</a:t>
                      </a:r>
                      <a:endParaRPr sz="1200" u="none" cap="none" strike="noStrike"/>
                    </a:p>
                  </a:txBody>
                  <a:tcPr marT="45725" marB="45725" marR="91450" marL="91450"/>
                </a:tc>
              </a:tr>
              <a:tr h="3894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0.41–0.50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0.16</a:t>
                      </a:r>
                      <a:endParaRPr sz="1200" u="none" cap="none" strike="noStrike"/>
                    </a:p>
                  </a:txBody>
                  <a:tcPr marT="45725" marB="45725" marR="91450" marL="91450"/>
                </a:tc>
              </a:tr>
              <a:tr h="3894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0.51–0.60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0.13</a:t>
                      </a:r>
                      <a:endParaRPr sz="1200" u="none" cap="none" strike="noStrike"/>
                    </a:p>
                  </a:txBody>
                  <a:tcPr marT="45725" marB="45725" marR="91450" marL="91450"/>
                </a:tc>
              </a:tr>
              <a:tr h="3894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0.61–0.70</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0.11</a:t>
                      </a:r>
                      <a:endParaRPr sz="1200" u="none" cap="none" strike="noStrike"/>
                    </a:p>
                  </a:txBody>
                  <a:tcPr marT="45725" marB="45725" marR="91450" marL="91450"/>
                </a:tc>
              </a:tr>
            </a:tbl>
          </a:graphicData>
        </a:graphic>
      </p:graphicFrame>
      <p:sp>
        <p:nvSpPr>
          <p:cNvPr id="660" name="Google Shape;660;p9"/>
          <p:cNvSpPr/>
          <p:nvPr/>
        </p:nvSpPr>
        <p:spPr>
          <a:xfrm>
            <a:off x="7680000" y="1009975"/>
            <a:ext cx="4499400" cy="5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Source Sans Pro"/>
                <a:ea typeface="Source Sans Pro"/>
                <a:cs typeface="Source Sans Pro"/>
                <a:sym typeface="Source Sans Pro"/>
              </a:rPr>
              <a:t>Table – 9: Minimum visible light transmittance requirement</a:t>
            </a:r>
            <a:endParaRPr b="0" i="0" sz="1600" u="none" cap="none" strike="noStrike">
              <a:solidFill>
                <a:srgbClr val="000000"/>
              </a:solidFill>
              <a:latin typeface="Arial"/>
              <a:ea typeface="Arial"/>
              <a:cs typeface="Arial"/>
              <a:sym typeface="Arial"/>
            </a:endParaRPr>
          </a:p>
        </p:txBody>
      </p:sp>
      <p:sp>
        <p:nvSpPr>
          <p:cNvPr id="661" name="Google Shape;661;p9"/>
          <p:cNvSpPr txBox="1"/>
          <p:nvPr/>
        </p:nvSpPr>
        <p:spPr>
          <a:xfrm>
            <a:off x="533450" y="3909700"/>
            <a:ext cx="6656700" cy="25551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600"/>
              <a:buFont typeface="Arial"/>
              <a:buNone/>
            </a:pPr>
            <a:r>
              <a:rPr b="1" i="0" lang="en-US" sz="1600" u="none" cap="none" strike="noStrike">
                <a:solidFill>
                  <a:schemeClr val="dk2"/>
                </a:solidFill>
                <a:latin typeface="Source Sans Pro"/>
                <a:ea typeface="Source Sans Pro"/>
                <a:cs typeface="Source Sans Pro"/>
                <a:sym typeface="Source Sans Pro"/>
              </a:rPr>
              <a:t>Sample Calculation: </a:t>
            </a:r>
            <a:endParaRPr i="0" sz="1400" u="none" cap="none" strike="noStrike">
              <a:solidFill>
                <a:schemeClr val="dk2"/>
              </a:solidFill>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2"/>
                </a:solidFill>
                <a:latin typeface="Source Sans Pro"/>
                <a:ea typeface="Source Sans Pro"/>
                <a:cs typeface="Source Sans Pro"/>
                <a:sym typeface="Source Sans Pro"/>
              </a:rPr>
              <a:t>Room Dimensions: 4 m (width) × 2.8 m (height)</a:t>
            </a:r>
            <a:endParaRPr i="0" sz="1400" u="none" cap="none" strike="noStrike">
              <a:solidFill>
                <a:schemeClr val="dk2"/>
              </a:solidFill>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2"/>
                </a:solidFill>
                <a:latin typeface="Source Sans Pro"/>
                <a:ea typeface="Source Sans Pro"/>
                <a:cs typeface="Source Sans Pro"/>
                <a:sym typeface="Source Sans Pro"/>
              </a:rPr>
              <a:t>Wall Area:2.8 𝑚×4 𝑚=</a:t>
            </a:r>
            <a:r>
              <a:rPr b="1" i="0" lang="en-US" sz="1600" u="none" cap="none" strike="noStrike">
                <a:solidFill>
                  <a:schemeClr val="dk2"/>
                </a:solidFill>
                <a:latin typeface="Source Sans Pro"/>
                <a:ea typeface="Source Sans Pro"/>
                <a:cs typeface="Source Sans Pro"/>
                <a:sym typeface="Source Sans Pro"/>
              </a:rPr>
              <a:t>11.2 𝑚2 </a:t>
            </a:r>
            <a:endParaRPr i="0" sz="1400" u="none" cap="none" strike="noStrike">
              <a:solidFill>
                <a:schemeClr val="dk2"/>
              </a:solidFill>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2"/>
                </a:solidFill>
                <a:latin typeface="Source Sans Pro"/>
                <a:ea typeface="Source Sans Pro"/>
                <a:cs typeface="Source Sans Pro"/>
                <a:sym typeface="Source Sans Pro"/>
              </a:rPr>
              <a:t>Window Dimensions: 1.2 m × 1.5 m</a:t>
            </a:r>
            <a:endParaRPr i="0" sz="1400" u="none" cap="none" strike="noStrike">
              <a:solidFill>
                <a:schemeClr val="dk2"/>
              </a:solidFill>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2"/>
                </a:solidFill>
                <a:latin typeface="Source Sans Pro"/>
                <a:ea typeface="Source Sans Pro"/>
                <a:cs typeface="Source Sans Pro"/>
                <a:sym typeface="Source Sans Pro"/>
              </a:rPr>
              <a:t>Window Area:1.2 𝑚×1.5 𝑚=</a:t>
            </a:r>
            <a:r>
              <a:rPr b="1" i="0" lang="en-US" sz="1600" u="none" cap="none" strike="noStrike">
                <a:solidFill>
                  <a:schemeClr val="dk2"/>
                </a:solidFill>
                <a:latin typeface="Source Sans Pro"/>
                <a:ea typeface="Source Sans Pro"/>
                <a:cs typeface="Source Sans Pro"/>
                <a:sym typeface="Source Sans Pro"/>
              </a:rPr>
              <a:t>1.8 𝑚2</a:t>
            </a:r>
            <a:endParaRPr i="0" sz="1400" u="none" cap="none" strike="noStrike">
              <a:solidFill>
                <a:schemeClr val="dk2"/>
              </a:solidFill>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600"/>
              <a:buFont typeface="Arial"/>
              <a:buNone/>
            </a:pPr>
            <a:r>
              <a:rPr b="1" i="0" lang="en-US" sz="1600" u="none" cap="none" strike="noStrike">
                <a:solidFill>
                  <a:schemeClr val="dk2"/>
                </a:solidFill>
                <a:latin typeface="Source Sans Pro"/>
                <a:ea typeface="Source Sans Pro"/>
                <a:cs typeface="Source Sans Pro"/>
                <a:sym typeface="Source Sans Pro"/>
              </a:rPr>
              <a:t>WWR </a:t>
            </a:r>
            <a:r>
              <a:rPr i="0" lang="en-US" sz="1600" u="none" cap="none" strike="noStrike">
                <a:solidFill>
                  <a:schemeClr val="dk2"/>
                </a:solidFill>
                <a:latin typeface="Source Sans Pro"/>
                <a:ea typeface="Source Sans Pro"/>
                <a:cs typeface="Source Sans Pro"/>
                <a:sym typeface="Source Sans Pro"/>
              </a:rPr>
              <a:t>= Window Area/Wall Area=1.8 𝑚2/11.2 𝑚2≈</a:t>
            </a:r>
            <a:r>
              <a:rPr b="1" i="0" lang="en-US" sz="1600" u="none" cap="none" strike="noStrike">
                <a:solidFill>
                  <a:schemeClr val="dk2"/>
                </a:solidFill>
                <a:latin typeface="Source Sans Pro"/>
                <a:ea typeface="Source Sans Pro"/>
                <a:cs typeface="Source Sans Pro"/>
                <a:sym typeface="Source Sans Pro"/>
              </a:rPr>
              <a:t>0.16</a:t>
            </a:r>
            <a:r>
              <a:rPr i="0" lang="en-US" sz="1600" u="none" cap="none" strike="noStrike">
                <a:solidFill>
                  <a:schemeClr val="dk2"/>
                </a:solidFill>
                <a:latin typeface="Source Sans Pro"/>
                <a:ea typeface="Source Sans Pro"/>
                <a:cs typeface="Source Sans Pro"/>
                <a:sym typeface="Source Sans Pro"/>
              </a:rPr>
              <a:t>.</a:t>
            </a:r>
            <a:endParaRPr i="0" sz="1400" u="none" cap="none" strike="noStrike">
              <a:solidFill>
                <a:schemeClr val="dk2"/>
              </a:solidFill>
              <a:latin typeface="Source Sans Pro"/>
              <a:ea typeface="Source Sans Pro"/>
              <a:cs typeface="Source Sans Pro"/>
              <a:sym typeface="Source Sans Pro"/>
            </a:endParaRPr>
          </a:p>
          <a:p>
            <a:pPr indent="0" lvl="0" marL="0" marR="0" rtl="0" algn="l">
              <a:lnSpc>
                <a:spcPct val="150000"/>
              </a:lnSpc>
              <a:spcBef>
                <a:spcPts val="0"/>
              </a:spcBef>
              <a:spcAft>
                <a:spcPts val="0"/>
              </a:spcAft>
              <a:buClr>
                <a:srgbClr val="000000"/>
              </a:buClr>
              <a:buSzPts val="1600"/>
              <a:buFont typeface="Arial"/>
              <a:buNone/>
            </a:pPr>
            <a:r>
              <a:rPr i="0" lang="en-US" sz="1600" u="none" cap="none" strike="noStrike">
                <a:solidFill>
                  <a:schemeClr val="dk2"/>
                </a:solidFill>
                <a:latin typeface="Source Sans Pro"/>
                <a:ea typeface="Source Sans Pro"/>
                <a:cs typeface="Source Sans Pro"/>
                <a:sym typeface="Source Sans Pro"/>
              </a:rPr>
              <a:t>Minimum VLT required is 0.27</a:t>
            </a:r>
            <a:endParaRPr i="0" sz="1400" u="none" cap="none" strike="noStrike">
              <a:solidFill>
                <a:schemeClr val="dk2"/>
              </a:solidFill>
              <a:latin typeface="Source Sans Pro"/>
              <a:ea typeface="Source Sans Pro"/>
              <a:cs typeface="Source Sans Pro"/>
              <a:sym typeface="Source Sans Pro"/>
            </a:endParaRPr>
          </a:p>
        </p:txBody>
      </p:sp>
      <p:grpSp>
        <p:nvGrpSpPr>
          <p:cNvPr id="662" name="Google Shape;662;p9"/>
          <p:cNvGrpSpPr/>
          <p:nvPr/>
        </p:nvGrpSpPr>
        <p:grpSpPr>
          <a:xfrm>
            <a:off x="8816743" y="4347439"/>
            <a:ext cx="2225928" cy="2258569"/>
            <a:chOff x="8810880" y="4206239"/>
            <a:chExt cx="2225928" cy="2258569"/>
          </a:xfrm>
        </p:grpSpPr>
        <p:pic>
          <p:nvPicPr>
            <p:cNvPr id="663" name="Google Shape;663;p9"/>
            <p:cNvPicPr preferRelativeResize="0"/>
            <p:nvPr/>
          </p:nvPicPr>
          <p:blipFill rotWithShape="1">
            <a:blip r:embed="rId5">
              <a:alphaModFix/>
            </a:blip>
            <a:srcRect b="4628" l="0" r="0" t="5689"/>
            <a:stretch/>
          </p:blipFill>
          <p:spPr>
            <a:xfrm>
              <a:off x="8810880" y="4416552"/>
              <a:ext cx="2225928" cy="2048256"/>
            </a:xfrm>
            <a:prstGeom prst="rect">
              <a:avLst/>
            </a:prstGeom>
            <a:noFill/>
            <a:ln>
              <a:noFill/>
            </a:ln>
          </p:spPr>
        </p:pic>
        <p:cxnSp>
          <p:nvCxnSpPr>
            <p:cNvPr id="664" name="Google Shape;664;p9"/>
            <p:cNvCxnSpPr/>
            <p:nvPr/>
          </p:nvCxnSpPr>
          <p:spPr>
            <a:xfrm>
              <a:off x="9308592" y="4489704"/>
              <a:ext cx="1371600" cy="0"/>
            </a:xfrm>
            <a:prstGeom prst="straightConnector1">
              <a:avLst/>
            </a:prstGeom>
            <a:noFill/>
            <a:ln cap="flat" cmpd="sng" w="9525">
              <a:solidFill>
                <a:schemeClr val="dk1"/>
              </a:solidFill>
              <a:prstDash val="solid"/>
              <a:round/>
              <a:headEnd len="med" w="med" type="triangle"/>
              <a:tailEnd len="med" w="med" type="triangle"/>
            </a:ln>
          </p:spPr>
        </p:cxnSp>
        <p:sp>
          <p:nvSpPr>
            <p:cNvPr id="665" name="Google Shape;665;p9"/>
            <p:cNvSpPr txBox="1"/>
            <p:nvPr/>
          </p:nvSpPr>
          <p:spPr>
            <a:xfrm>
              <a:off x="9393254" y="4206239"/>
              <a:ext cx="106117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4mts</a:t>
              </a:r>
              <a:endParaRPr b="0" i="0" sz="1400" u="none" cap="none" strike="noStrike">
                <a:solidFill>
                  <a:schemeClr val="dk1"/>
                </a:solidFill>
                <a:latin typeface="Arial"/>
                <a:ea typeface="Arial"/>
                <a:cs typeface="Arial"/>
                <a:sym typeface="Arial"/>
              </a:endParaRPr>
            </a:p>
          </p:txBody>
        </p:sp>
      </p:grpSp>
      <p:sp>
        <p:nvSpPr>
          <p:cNvPr id="666" name="Google Shape;666;p9"/>
          <p:cNvSpPr txBox="1"/>
          <p:nvPr/>
        </p:nvSpPr>
        <p:spPr>
          <a:xfrm>
            <a:off x="402750" y="418950"/>
            <a:ext cx="6460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solidFill>
                  <a:schemeClr val="lt1"/>
                </a:solidFill>
                <a:latin typeface="Julius Sans One"/>
                <a:ea typeface="Julius Sans One"/>
                <a:cs typeface="Julius Sans One"/>
                <a:sym typeface="Julius Sans One"/>
              </a:rPr>
              <a:t>Mandatory Requirement</a:t>
            </a:r>
            <a:endParaRPr b="1" i="0" sz="1800" u="none" cap="none" strike="noStrike">
              <a:solidFill>
                <a:schemeClr val="lt1"/>
              </a:solidFill>
              <a:latin typeface="Arial"/>
              <a:ea typeface="Arial"/>
              <a:cs typeface="Arial"/>
              <a:sym typeface="Arial"/>
            </a:endParaRPr>
          </a:p>
        </p:txBody>
      </p:sp>
      <p:sp>
        <p:nvSpPr>
          <p:cNvPr id="667" name="Google Shape;667;p9"/>
          <p:cNvSpPr/>
          <p:nvPr/>
        </p:nvSpPr>
        <p:spPr>
          <a:xfrm>
            <a:off x="5937350" y="6278500"/>
            <a:ext cx="12528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i="1" lang="en-US" sz="900">
                <a:solidFill>
                  <a:srgbClr val="595959"/>
                </a:solidFill>
                <a:latin typeface="Source Sans Pro"/>
                <a:ea typeface="Source Sans Pro"/>
                <a:cs typeface="Source Sans Pro"/>
                <a:sym typeface="Source Sans Pro"/>
              </a:rPr>
              <a:t>Source: NBC 2016, </a:t>
            </a:r>
            <a:r>
              <a:rPr i="1" lang="en-US" sz="900" u="sng">
                <a:solidFill>
                  <a:schemeClr val="hlink"/>
                </a:solidFill>
                <a:latin typeface="Source Sans Pro"/>
                <a:ea typeface="Source Sans Pro"/>
                <a:cs typeface="Source Sans Pro"/>
                <a:sym typeface="Source Sans Pro"/>
                <a:hlinkClick r:id="rId6"/>
              </a:rPr>
              <a:t>Link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GBPN">
      <a:dk1>
        <a:srgbClr val="000000"/>
      </a:dk1>
      <a:lt1>
        <a:srgbClr val="FFFFFF"/>
      </a:lt1>
      <a:dk2>
        <a:srgbClr val="1F497D"/>
      </a:dk2>
      <a:lt2>
        <a:srgbClr val="EEECE1"/>
      </a:lt2>
      <a:accent1>
        <a:srgbClr val="0E1B47"/>
      </a:accent1>
      <a:accent2>
        <a:srgbClr val="E6DEDC"/>
      </a:accent2>
      <a:accent3>
        <a:srgbClr val="64B6B8"/>
      </a:accent3>
      <a:accent4>
        <a:srgbClr val="64B6B8"/>
      </a:accent4>
      <a:accent5>
        <a:srgbClr val="F2777C"/>
      </a:accent5>
      <a:accent6>
        <a:srgbClr val="6E7791"/>
      </a:accent6>
      <a:hlink>
        <a:srgbClr val="0D1C47"/>
      </a:hlink>
      <a:folHlink>
        <a:srgbClr val="5F0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