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 id="214748366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Lst>
  <p:sldSz cy="6858000" cx="12190400"/>
  <p:notesSz cx="6858000" cy="9144000"/>
  <p:embeddedFontLst>
    <p:embeddedFont>
      <p:font typeface="Archivo Narrow"/>
      <p:regular r:id="rId47"/>
      <p:bold r:id="rId48"/>
      <p:italic r:id="rId49"/>
      <p:boldItalic r:id="rId50"/>
    </p:embeddedFont>
    <p:embeddedFont>
      <p:font typeface="Julius Sans One"/>
      <p:regular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52" roundtripDataSignature="AMtx7mhWtcQMhQjqU4Dy3rNKSWBvZagb3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Pavithra Radha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EC1860F-0678-4051-8DC7-DED81CC03491}">
  <a:tblStyle styleId="{7EC1860F-0678-4051-8DC7-DED81CC03491}" styleName="Table_0">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ArchivoNarrow-bold.fntdata"/><Relationship Id="rId47" Type="http://schemas.openxmlformats.org/officeDocument/2006/relationships/font" Target="fonts/ArchivoNarrow-regular.fntdata"/><Relationship Id="rId49" Type="http://schemas.openxmlformats.org/officeDocument/2006/relationships/font" Target="fonts/ArchivoNarrow-italic.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JuliusSansOne-regular.fntdata"/><Relationship Id="rId50" Type="http://schemas.openxmlformats.org/officeDocument/2006/relationships/font" Target="fonts/ArchivoNarrow-boldItalic.fntdata"/><Relationship Id="rId52" Type="http://customschemas.google.com/relationships/presentationmetadata" Target="meta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3-03T11:39:27.235">
    <p:pos x="3767" y="1515"/>
    <p:text>@sandeep.goyal@lcsind.org Can this be written as text instead of a screenshot?
_Assigned to sandeep.goyal@lcsind.org_</p:text>
    <p:extLst>
      <p:ext uri="{C676402C-5697-4E1C-873F-D02D1690AC5C}">
        <p15:threadingInfo timeZoneBias="0"/>
      </p:ext>
      <p:ext uri="http://customooxmlschemas.google.com/">
        <go:slidesCustomData xmlns:go="http://customooxmlschemas.google.com/" commentPostId="AAABd-brSN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3bce7a7a05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sz="1100"/>
              <a:t>Time- 45 Sec</a:t>
            </a:r>
            <a:endParaRPr/>
          </a:p>
          <a:p>
            <a:pPr indent="-171450" lvl="0" marL="171450" rtl="0" algn="l">
              <a:lnSpc>
                <a:spcPct val="100000"/>
              </a:lnSpc>
              <a:spcBef>
                <a:spcPts val="0"/>
              </a:spcBef>
              <a:spcAft>
                <a:spcPts val="0"/>
              </a:spcAft>
              <a:buSzPts val="1400"/>
              <a:buFont typeface="Arial"/>
              <a:buChar char="•"/>
            </a:pPr>
            <a:r>
              <a:rPr lang="en-US" sz="1100"/>
              <a:t>The Eco Niwas Samhita is a set of guidelines focused on sustainable residential building practices in India.</a:t>
            </a:r>
            <a:endParaRPr/>
          </a:p>
          <a:p>
            <a:pPr indent="-171450" lvl="0" marL="171450" rtl="0" algn="l">
              <a:lnSpc>
                <a:spcPct val="100000"/>
              </a:lnSpc>
              <a:spcBef>
                <a:spcPts val="0"/>
              </a:spcBef>
              <a:spcAft>
                <a:spcPts val="0"/>
              </a:spcAft>
              <a:buSzPts val="1400"/>
              <a:buFont typeface="Arial"/>
              <a:buChar char="•"/>
            </a:pPr>
            <a:r>
              <a:rPr lang="en-US" sz="1100"/>
              <a:t>The code got amended in 2024 with sustainable practices and it is also called ECSBC for residential buildings .</a:t>
            </a:r>
            <a:endParaRPr/>
          </a:p>
          <a:p>
            <a:pPr indent="-82550" lvl="0" marL="171450" rtl="0" algn="l">
              <a:lnSpc>
                <a:spcPct val="100000"/>
              </a:lnSpc>
              <a:spcBef>
                <a:spcPts val="0"/>
              </a:spcBef>
              <a:spcAft>
                <a:spcPts val="0"/>
              </a:spcAft>
              <a:buSzPts val="1400"/>
              <a:buFont typeface="Arial"/>
              <a:buNone/>
            </a:pPr>
            <a:r>
              <a:t/>
            </a:r>
            <a:endParaRPr sz="1100"/>
          </a:p>
        </p:txBody>
      </p:sp>
      <p:sp>
        <p:nvSpPr>
          <p:cNvPr id="182" name="Google Shape;182;g33bce7a7a05_0_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how to carryout the calculations of </a:t>
            </a:r>
            <a:r>
              <a:rPr lang="en-US" sz="1200">
                <a:latin typeface="Arial"/>
                <a:ea typeface="Arial"/>
                <a:cs typeface="Arial"/>
                <a:sym typeface="Arial"/>
              </a:rPr>
              <a:t>WFR</a:t>
            </a:r>
            <a:r>
              <a:rPr lang="en-US" sz="1200">
                <a:solidFill>
                  <a:srgbClr val="3B3838"/>
                </a:solidFill>
                <a:latin typeface="Arial"/>
                <a:ea typeface="Arial"/>
                <a:cs typeface="Arial"/>
                <a:sym typeface="Arial"/>
              </a:rPr>
              <a:t> </a:t>
            </a:r>
            <a:r>
              <a:rPr baseline="-25000" lang="en-US" sz="1200">
                <a:latin typeface="Arial"/>
                <a:ea typeface="Arial"/>
                <a:cs typeface="Arial"/>
                <a:sym typeface="Arial"/>
              </a:rPr>
              <a:t>op </a:t>
            </a:r>
            <a:r>
              <a:rPr lang="en-US" sz="1200">
                <a:latin typeface="Arial"/>
                <a:ea typeface="Arial"/>
                <a:cs typeface="Arial"/>
                <a:sym typeface="Arial"/>
              </a:rPr>
              <a:t>considering a sample flat. </a:t>
            </a:r>
            <a:r>
              <a:rPr lang="en-US"/>
              <a:t>- 5 mins</a:t>
            </a:r>
            <a:endParaRPr/>
          </a:p>
        </p:txBody>
      </p:sp>
      <p:sp>
        <p:nvSpPr>
          <p:cNvPr id="397" name="Google Shape;397;p1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Arial"/>
                <a:ea typeface="Arial"/>
                <a:cs typeface="Arial"/>
                <a:sym typeface="Arial"/>
              </a:rPr>
              <a:t>Start by discussing VOC, flat paint, and non-flat paint, followed by an explanation of the VOC limits for the same. </a:t>
            </a:r>
            <a:r>
              <a:rPr lang="en-US"/>
              <a:t>- 5 mins</a:t>
            </a:r>
            <a:endParaRPr/>
          </a:p>
        </p:txBody>
      </p:sp>
      <p:sp>
        <p:nvSpPr>
          <p:cNvPr id="416" name="Google Shape;416;p1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about the concept of ACH and then specify the requirements for the parking area. - 5 mins</a:t>
            </a:r>
            <a:endParaRPr/>
          </a:p>
        </p:txBody>
      </p:sp>
      <p:sp>
        <p:nvSpPr>
          <p:cNvPr id="434" name="Google Shape;434;p1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about the mandatory requirement to provide ventilators in kitchen and bathroom spaces to replaces the indoor space with fresh air. - 5 mins</a:t>
            </a:r>
            <a:endParaRPr/>
          </a:p>
        </p:txBody>
      </p:sp>
      <p:sp>
        <p:nvSpPr>
          <p:cNvPr id="451" name="Google Shape;451;p1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the concept of VLT and then elaborate on the </a:t>
            </a:r>
            <a:r>
              <a:rPr lang="en-US" sz="1200">
                <a:solidFill>
                  <a:srgbClr val="3B3838"/>
                </a:solidFill>
                <a:latin typeface="Arial"/>
                <a:ea typeface="Arial"/>
                <a:cs typeface="Arial"/>
                <a:sym typeface="Arial"/>
              </a:rPr>
              <a:t>minimum criteria to meet for VLT with variance in the WWR. </a:t>
            </a:r>
            <a:r>
              <a:rPr lang="en-US"/>
              <a:t>- 5 mins</a:t>
            </a:r>
            <a:endParaRPr/>
          </a:p>
        </p:txBody>
      </p:sp>
      <p:sp>
        <p:nvSpPr>
          <p:cNvPr id="467" name="Google Shape;467;p1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about the requirement of varied illuminance levels based on the functionality of the spaces with reference to the recommended minimum lux levels. - 5 mins</a:t>
            </a:r>
            <a:endParaRPr/>
          </a:p>
        </p:txBody>
      </p:sp>
      <p:sp>
        <p:nvSpPr>
          <p:cNvPr id="485" name="Google Shape;485;p1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the concept of CRI with examples of varies light sources mentioned in the table. - 5 mins</a:t>
            </a:r>
            <a:endParaRPr/>
          </a:p>
        </p:txBody>
      </p:sp>
      <p:sp>
        <p:nvSpPr>
          <p:cNvPr id="499" name="Google Shape;499;p1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Brief about the CRI value requirements levels based on the functionality of the spaces. - 5 mins</a:t>
            </a:r>
            <a:endParaRPr/>
          </a:p>
        </p:txBody>
      </p:sp>
      <p:sp>
        <p:nvSpPr>
          <p:cNvPr id="516" name="Google Shape;516;p1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the concept of thermal comfort. Brief about the standards of the </a:t>
            </a:r>
            <a:r>
              <a:rPr lang="en-US" sz="1200">
                <a:latin typeface="Arial"/>
                <a:ea typeface="Arial"/>
                <a:cs typeface="Arial"/>
                <a:sym typeface="Arial"/>
              </a:rPr>
              <a:t>WFR</a:t>
            </a:r>
            <a:r>
              <a:rPr baseline="-25000" lang="en-US" sz="1200">
                <a:latin typeface="Arial"/>
                <a:ea typeface="Arial"/>
                <a:cs typeface="Arial"/>
                <a:sym typeface="Arial"/>
              </a:rPr>
              <a:t>op  </a:t>
            </a:r>
            <a:r>
              <a:rPr lang="en-US"/>
              <a:t>to comply based on the climatic zones. - 5 mins</a:t>
            </a:r>
            <a:endParaRPr/>
          </a:p>
        </p:txBody>
      </p:sp>
      <p:sp>
        <p:nvSpPr>
          <p:cNvPr id="533" name="Google Shape;533;p1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Brief about the minimum requirements of the building envelope for cold climates to maintain the indoor thermal comfort. - 5 mins</a:t>
            </a:r>
            <a:endParaRPr/>
          </a:p>
        </p:txBody>
      </p:sp>
      <p:sp>
        <p:nvSpPr>
          <p:cNvPr id="550" name="Google Shape;550;p1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Explain the basic terminologies that are associates with the factors, affecting IEQ.  - 5 mins</a:t>
            </a:r>
            <a:endParaRPr/>
          </a:p>
        </p:txBody>
      </p:sp>
      <p:sp>
        <p:nvSpPr>
          <p:cNvPr id="198" name="Google Shape;198;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about RETV and the associated parameters that impacts RETV calculations. - 5 mins</a:t>
            </a:r>
            <a:endParaRPr/>
          </a:p>
        </p:txBody>
      </p:sp>
      <p:sp>
        <p:nvSpPr>
          <p:cNvPr id="566" name="Google Shape;566;p2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the concept of thermal transmittance through building envelope with few examples of U-value of materials and its performance. - 5 mins</a:t>
            </a:r>
            <a:endParaRPr/>
          </a:p>
        </p:txBody>
      </p:sp>
      <p:sp>
        <p:nvSpPr>
          <p:cNvPr id="580" name="Google Shape;580;p2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Explain the incremental provisions associated with IEQ module – 3 mins</a:t>
            </a:r>
            <a:endParaRPr/>
          </a:p>
          <a:p>
            <a:pPr indent="0" lvl="0" marL="0" rtl="0" algn="l">
              <a:lnSpc>
                <a:spcPct val="100000"/>
              </a:lnSpc>
              <a:spcBef>
                <a:spcPts val="0"/>
              </a:spcBef>
              <a:spcAft>
                <a:spcPts val="0"/>
              </a:spcAft>
              <a:buSzPts val="1400"/>
              <a:buNone/>
            </a:pPr>
            <a:r>
              <a:t/>
            </a:r>
            <a:endParaRPr/>
          </a:p>
        </p:txBody>
      </p:sp>
      <p:sp>
        <p:nvSpPr>
          <p:cNvPr id="597" name="Google Shape;597;p2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332893a615d_0_2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Time- 120 Sec</a:t>
            </a:r>
            <a:endParaRPr/>
          </a:p>
          <a:p>
            <a:pPr indent="0" lvl="0" marL="0" rtl="0" algn="l">
              <a:lnSpc>
                <a:spcPct val="100000"/>
              </a:lnSpc>
              <a:spcBef>
                <a:spcPts val="0"/>
              </a:spcBef>
              <a:spcAft>
                <a:spcPts val="0"/>
              </a:spcAft>
              <a:buSzPts val="1400"/>
              <a:buNone/>
            </a:pPr>
            <a:r>
              <a:rPr lang="en-US"/>
              <a:t>The focus is on preserving the natural features of a construction site during and after development. Buildings should be designed for universal accessibility, catering to individuals with disabilities, the elderly, and children. Efforts should be made to minimize changes to the site's topography and promote landscaped areas. Additionally, measures should be taken to reduce the urban heat island effect by decreasing heat radiation from urban spaces.</a:t>
            </a:r>
            <a:endParaRPr/>
          </a:p>
        </p:txBody>
      </p:sp>
      <p:sp>
        <p:nvSpPr>
          <p:cNvPr id="625" name="Google Shape;625;g332893a615d_0_20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Explain the framework of incremental points requirements, and the sections are previously summarized in the slide. – 2 mins</a:t>
            </a:r>
            <a:endParaRPr/>
          </a:p>
          <a:p>
            <a:pPr indent="0" lvl="0" marL="0" rtl="0" algn="l">
              <a:lnSpc>
                <a:spcPct val="100000"/>
              </a:lnSpc>
              <a:spcBef>
                <a:spcPts val="0"/>
              </a:spcBef>
              <a:spcAft>
                <a:spcPts val="0"/>
              </a:spcAft>
              <a:buSzPts val="1400"/>
              <a:buNone/>
            </a:pPr>
            <a:r>
              <a:t/>
            </a:r>
            <a:endParaRPr/>
          </a:p>
        </p:txBody>
      </p:sp>
      <p:sp>
        <p:nvSpPr>
          <p:cNvPr id="649" name="Google Shape;649;p2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about the concept of the cross ventilation in the building and the method to calculate the area complying for the same.  - 5 mins</a:t>
            </a:r>
            <a:endParaRPr/>
          </a:p>
        </p:txBody>
      </p:sp>
      <p:sp>
        <p:nvSpPr>
          <p:cNvPr id="666" name="Google Shape;666;p2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about the concept of UDI, its requirement about to meet the compliance as per ECBC 2017 requirements and the points associated with it. - 5 mins</a:t>
            </a:r>
            <a:endParaRPr/>
          </a:p>
        </p:txBody>
      </p:sp>
      <p:sp>
        <p:nvSpPr>
          <p:cNvPr id="684" name="Google Shape;684;p2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about the demand control ventilation system and its relevance to provide CO sensors in the underground parking areas. - 5 mins</a:t>
            </a:r>
            <a:endParaRPr/>
          </a:p>
        </p:txBody>
      </p:sp>
      <p:sp>
        <p:nvSpPr>
          <p:cNvPr id="702" name="Google Shape;702;p2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Summarized the topics related to IEQ modules – 2 mins</a:t>
            </a:r>
            <a:endParaRPr/>
          </a:p>
        </p:txBody>
      </p:sp>
      <p:sp>
        <p:nvSpPr>
          <p:cNvPr id="719" name="Google Shape;719;p2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Brief about the documents required to demonstrate the compliance for the mandatory as well as incremental points.  - 5 mins</a:t>
            </a:r>
            <a:endParaRPr/>
          </a:p>
        </p:txBody>
      </p:sp>
      <p:sp>
        <p:nvSpPr>
          <p:cNvPr id="730" name="Google Shape;730;p2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about the factors associated to define the Indoor environment quality of the space. – 2 mins</a:t>
            </a:r>
            <a:endParaRPr/>
          </a:p>
        </p:txBody>
      </p:sp>
      <p:sp>
        <p:nvSpPr>
          <p:cNvPr id="206" name="Google Shape;206;p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332893a615d_0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Time- 10 Sec</a:t>
            </a:r>
            <a:endParaRPr/>
          </a:p>
          <a:p>
            <a:pPr indent="0" lvl="0" marL="0" rtl="0" algn="l">
              <a:lnSpc>
                <a:spcPct val="100000"/>
              </a:lnSpc>
              <a:spcBef>
                <a:spcPts val="0"/>
              </a:spcBef>
              <a:spcAft>
                <a:spcPts val="0"/>
              </a:spcAft>
              <a:buSzPts val="1400"/>
              <a:buNone/>
            </a:pPr>
            <a:r>
              <a:t/>
            </a:r>
            <a:endParaRPr/>
          </a:p>
        </p:txBody>
      </p:sp>
      <p:sp>
        <p:nvSpPr>
          <p:cNvPr id="746" name="Google Shape;746;g332893a615d_0_22: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5" name="Google Shape;755;p3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332893a615d_0_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Time- 30 Sec</a:t>
            </a:r>
            <a:endParaRPr/>
          </a:p>
          <a:p>
            <a:pPr indent="0" lvl="0" marL="0" marR="0" rtl="0" algn="l">
              <a:lnSpc>
                <a:spcPct val="100000"/>
              </a:lnSpc>
              <a:spcBef>
                <a:spcPts val="0"/>
              </a:spcBef>
              <a:spcAft>
                <a:spcPts val="0"/>
              </a:spcAft>
              <a:buClr>
                <a:srgbClr val="000000"/>
              </a:buClr>
              <a:buSzPts val="1400"/>
              <a:buFont typeface="Arial"/>
              <a:buNone/>
            </a:pPr>
            <a:r>
              <a:rPr lang="en-US"/>
              <a:t>Ans: </a:t>
            </a:r>
            <a:r>
              <a:rPr lang="en-US" sz="1200">
                <a:solidFill>
                  <a:srgbClr val="FFFFFF"/>
                </a:solidFill>
                <a:latin typeface="Arial"/>
                <a:ea typeface="Arial"/>
                <a:cs typeface="Arial"/>
                <a:sym typeface="Arial"/>
              </a:rPr>
              <a:t>3)  FOUR</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764" name="Google Shape;764;g332893a615d_0_28: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332893a615d_0_1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Time- 30 Sec</a:t>
            </a:r>
            <a:endParaRPr/>
          </a:p>
          <a:p>
            <a:pPr indent="0" lvl="0" marL="0" marR="0" rtl="0" algn="l">
              <a:lnSpc>
                <a:spcPct val="100000"/>
              </a:lnSpc>
              <a:spcBef>
                <a:spcPts val="0"/>
              </a:spcBef>
              <a:spcAft>
                <a:spcPts val="0"/>
              </a:spcAft>
              <a:buClr>
                <a:srgbClr val="000000"/>
              </a:buClr>
              <a:buSzPts val="1400"/>
              <a:buFont typeface="Arial"/>
              <a:buNone/>
            </a:pPr>
            <a:r>
              <a:rPr lang="en-US"/>
              <a:t>Ans: </a:t>
            </a:r>
            <a:r>
              <a:rPr lang="en-US" sz="1200">
                <a:solidFill>
                  <a:srgbClr val="FFFFFF"/>
                </a:solidFill>
                <a:latin typeface="Arial"/>
                <a:ea typeface="Arial"/>
                <a:cs typeface="Arial"/>
                <a:sym typeface="Arial"/>
              </a:rPr>
              <a:t>3)  FOUR</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777" name="Google Shape;777;g332893a615d_0_142: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332893a615d_0_1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Time- 30 Sec</a:t>
            </a:r>
            <a:endParaRPr/>
          </a:p>
          <a:p>
            <a:pPr indent="0" lvl="0" marL="0" marR="0" rtl="0" algn="l">
              <a:lnSpc>
                <a:spcPct val="100000"/>
              </a:lnSpc>
              <a:spcBef>
                <a:spcPts val="0"/>
              </a:spcBef>
              <a:spcAft>
                <a:spcPts val="0"/>
              </a:spcAft>
              <a:buClr>
                <a:srgbClr val="000000"/>
              </a:buClr>
              <a:buSzPts val="1400"/>
              <a:buFont typeface="Arial"/>
              <a:buNone/>
            </a:pPr>
            <a:r>
              <a:rPr lang="en-US"/>
              <a:t>Ans: </a:t>
            </a:r>
            <a:r>
              <a:rPr lang="en-US" sz="1200">
                <a:solidFill>
                  <a:srgbClr val="FFFFFF"/>
                </a:solidFill>
                <a:latin typeface="Arial"/>
                <a:ea typeface="Arial"/>
                <a:cs typeface="Arial"/>
                <a:sym typeface="Arial"/>
              </a:rPr>
              <a:t>3)  FOUR</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790" name="Google Shape;790;g332893a615d_0_15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332893a615d_0_1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Time- 30 Sec</a:t>
            </a:r>
            <a:endParaRPr/>
          </a:p>
          <a:p>
            <a:pPr indent="0" lvl="0" marL="0" marR="0" rtl="0" algn="l">
              <a:lnSpc>
                <a:spcPct val="100000"/>
              </a:lnSpc>
              <a:spcBef>
                <a:spcPts val="0"/>
              </a:spcBef>
              <a:spcAft>
                <a:spcPts val="0"/>
              </a:spcAft>
              <a:buClr>
                <a:srgbClr val="000000"/>
              </a:buClr>
              <a:buSzPts val="1400"/>
              <a:buFont typeface="Arial"/>
              <a:buNone/>
            </a:pPr>
            <a:r>
              <a:rPr lang="en-US"/>
              <a:t>Ans: </a:t>
            </a:r>
            <a:r>
              <a:rPr lang="en-US" sz="1200">
                <a:solidFill>
                  <a:srgbClr val="FFFFFF"/>
                </a:solidFill>
                <a:latin typeface="Arial"/>
                <a:ea typeface="Arial"/>
                <a:cs typeface="Arial"/>
                <a:sym typeface="Arial"/>
              </a:rPr>
              <a:t>3)  FOUR</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803" name="Google Shape;803;g332893a615d_0_166: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332893a615d_0_1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Time- 30 Sec</a:t>
            </a:r>
            <a:endParaRPr/>
          </a:p>
          <a:p>
            <a:pPr indent="0" lvl="0" marL="0" marR="0" rtl="0" algn="l">
              <a:lnSpc>
                <a:spcPct val="100000"/>
              </a:lnSpc>
              <a:spcBef>
                <a:spcPts val="0"/>
              </a:spcBef>
              <a:spcAft>
                <a:spcPts val="0"/>
              </a:spcAft>
              <a:buClr>
                <a:srgbClr val="000000"/>
              </a:buClr>
              <a:buSzPts val="1400"/>
              <a:buFont typeface="Arial"/>
              <a:buNone/>
            </a:pPr>
            <a:r>
              <a:rPr lang="en-US"/>
              <a:t>Ans: </a:t>
            </a:r>
            <a:r>
              <a:rPr lang="en-US" sz="1200">
                <a:solidFill>
                  <a:srgbClr val="FFFFFF"/>
                </a:solidFill>
                <a:latin typeface="Arial"/>
                <a:ea typeface="Arial"/>
                <a:cs typeface="Arial"/>
                <a:sym typeface="Arial"/>
              </a:rPr>
              <a:t>3)  FOUR</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816" name="Google Shape;816;g332893a615d_0_178: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332893a615d_0_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Time- 10 Sec</a:t>
            </a:r>
            <a:endParaRPr/>
          </a:p>
          <a:p>
            <a:pPr indent="0" lvl="0" marL="0" rtl="0" algn="l">
              <a:lnSpc>
                <a:spcPct val="100000"/>
              </a:lnSpc>
              <a:spcBef>
                <a:spcPts val="0"/>
              </a:spcBef>
              <a:spcAft>
                <a:spcPts val="0"/>
              </a:spcAft>
              <a:buSzPts val="1400"/>
              <a:buNone/>
            </a:pPr>
            <a:r>
              <a:t/>
            </a:r>
            <a:endParaRPr/>
          </a:p>
        </p:txBody>
      </p:sp>
      <p:sp>
        <p:nvSpPr>
          <p:cNvPr id="829" name="Google Shape;829;g332893a615d_0_5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332893a615d_0_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7" name="Google Shape;837;g332893a615d_0_57: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the mandatory provisions associated with IEQ module – 3 mins</a:t>
            </a:r>
            <a:endParaRPr/>
          </a:p>
        </p:txBody>
      </p:sp>
      <p:sp>
        <p:nvSpPr>
          <p:cNvPr id="220" name="Google Shape;220;p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3bce7a7a05_0_2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Time- 120 Sec</a:t>
            </a:r>
            <a:endParaRPr/>
          </a:p>
          <a:p>
            <a:pPr indent="0" lvl="0" marL="0" rtl="0" algn="l">
              <a:lnSpc>
                <a:spcPct val="100000"/>
              </a:lnSpc>
              <a:spcBef>
                <a:spcPts val="0"/>
              </a:spcBef>
              <a:spcAft>
                <a:spcPts val="0"/>
              </a:spcAft>
              <a:buSzPts val="1400"/>
              <a:buNone/>
            </a:pPr>
            <a:r>
              <a:rPr lang="en-US"/>
              <a:t>The focus is on preserving the natural features of a construction site during and after development. Buildings should be designed for universal accessibility, catering to individuals with disabilities, the elderly, and children. Efforts should be made to minimize changes to the site's topography and promote landscaped areas. Additionally, measures should be taken to reduce the urban heat island effect by decreasing heat radiation from urban spaces.</a:t>
            </a:r>
            <a:endParaRPr/>
          </a:p>
        </p:txBody>
      </p:sp>
      <p:sp>
        <p:nvSpPr>
          <p:cNvPr id="274" name="Google Shape;274;g33bce7a7a05_0_20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3bce7a7a05_0_3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200"/>
              <a:t>Time- 120 Sec</a:t>
            </a:r>
            <a:endParaRPr/>
          </a:p>
          <a:p>
            <a:pPr indent="0" lvl="0" marL="0" rtl="0" algn="l">
              <a:lnSpc>
                <a:spcPct val="100000"/>
              </a:lnSpc>
              <a:spcBef>
                <a:spcPts val="0"/>
              </a:spcBef>
              <a:spcAft>
                <a:spcPts val="0"/>
              </a:spcAft>
              <a:buSzPts val="1400"/>
              <a:buNone/>
            </a:pPr>
            <a:r>
              <a:rPr lang="en-US"/>
              <a:t>The focus is on preserving the natural features of a construction site during and after development. Buildings should be designed for universal accessibility, catering to individuals with disabilities, the elderly, and children. Efforts should be made to minimize changes to the site's topography and promote landscaped areas. Additionally, measures should be taken to reduce the urban heat island effect by decreasing heat radiation from urban spaces.</a:t>
            </a:r>
            <a:endParaRPr/>
          </a:p>
        </p:txBody>
      </p:sp>
      <p:sp>
        <p:nvSpPr>
          <p:cNvPr id="303" name="Google Shape;303;g33bce7a7a05_0_323: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Arial"/>
                <a:ea typeface="Arial"/>
                <a:cs typeface="Arial"/>
                <a:sym typeface="Arial"/>
              </a:rPr>
              <a:t>Explain the framework of mandatory requirements, and the sections are previously summarized in the slide. – 2 mins</a:t>
            </a:r>
            <a:endParaRPr/>
          </a:p>
        </p:txBody>
      </p:sp>
      <p:sp>
        <p:nvSpPr>
          <p:cNvPr id="332" name="Google Shape;332;p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the concept of window to floor area ratio and explain the standards for the same that are categorized as per the climatic zones.  - 5 mins</a:t>
            </a:r>
            <a:endParaRPr/>
          </a:p>
        </p:txBody>
      </p:sp>
      <p:sp>
        <p:nvSpPr>
          <p:cNvPr id="365" name="Google Shape;365;p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the formula to calculate </a:t>
            </a:r>
            <a:r>
              <a:rPr lang="en-US" sz="1200">
                <a:latin typeface="Arial"/>
                <a:ea typeface="Arial"/>
                <a:cs typeface="Arial"/>
                <a:sym typeface="Arial"/>
              </a:rPr>
              <a:t>WFR</a:t>
            </a:r>
            <a:r>
              <a:rPr lang="en-US" sz="1200">
                <a:solidFill>
                  <a:srgbClr val="3B3838"/>
                </a:solidFill>
                <a:latin typeface="Arial"/>
                <a:ea typeface="Arial"/>
                <a:cs typeface="Arial"/>
                <a:sym typeface="Arial"/>
              </a:rPr>
              <a:t> </a:t>
            </a:r>
            <a:r>
              <a:rPr baseline="-25000" lang="en-US" sz="1200">
                <a:latin typeface="Arial"/>
                <a:ea typeface="Arial"/>
                <a:cs typeface="Arial"/>
                <a:sym typeface="Arial"/>
              </a:rPr>
              <a:t>op  </a:t>
            </a:r>
            <a:r>
              <a:rPr lang="en-US" sz="1200">
                <a:latin typeface="Arial"/>
                <a:ea typeface="Arial"/>
                <a:cs typeface="Arial"/>
                <a:sym typeface="Arial"/>
              </a:rPr>
              <a:t>, also explain each terms defined in the formula. </a:t>
            </a:r>
            <a:r>
              <a:rPr lang="en-US"/>
              <a:t>- 5 mins</a:t>
            </a:r>
            <a:endParaRPr/>
          </a:p>
        </p:txBody>
      </p:sp>
      <p:sp>
        <p:nvSpPr>
          <p:cNvPr id="381" name="Google Shape;381;p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type="tx">
  <p:cSld name="TITLE_AND_BODY">
    <p:spTree>
      <p:nvGrpSpPr>
        <p:cNvPr id="15" name="Shape 15"/>
        <p:cNvGrpSpPr/>
        <p:nvPr/>
      </p:nvGrpSpPr>
      <p:grpSpPr>
        <a:xfrm>
          <a:off x="0" y="0"/>
          <a:ext cx="0" cy="0"/>
          <a:chOff x="0" y="0"/>
          <a:chExt cx="0" cy="0"/>
        </a:xfrm>
      </p:grpSpPr>
      <p:sp>
        <p:nvSpPr>
          <p:cNvPr id="16" name="Google Shape;16;p40"/>
          <p:cNvSpPr/>
          <p:nvPr>
            <p:ph idx="2" type="pic"/>
          </p:nvPr>
        </p:nvSpPr>
        <p:spPr>
          <a:xfrm>
            <a:off x="1" y="0"/>
            <a:ext cx="12190414" cy="4278523"/>
          </a:xfrm>
          <a:prstGeom prst="rect">
            <a:avLst/>
          </a:prstGeom>
          <a:noFill/>
          <a:ln>
            <a:noFill/>
          </a:ln>
        </p:spPr>
      </p:sp>
      <p:sp>
        <p:nvSpPr>
          <p:cNvPr id="17" name="Google Shape;17;p40"/>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49"/>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9"/>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9"/>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9"/>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50"/>
          <p:cNvSpPr txBox="1"/>
          <p:nvPr>
            <p:ph type="title"/>
          </p:nvPr>
        </p:nvSpPr>
        <p:spPr>
          <a:xfrm>
            <a:off x="609521" y="273050"/>
            <a:ext cx="4010562"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0"/>
          <p:cNvSpPr txBox="1"/>
          <p:nvPr>
            <p:ph idx="1" type="body"/>
          </p:nvPr>
        </p:nvSpPr>
        <p:spPr>
          <a:xfrm>
            <a:off x="4766113" y="273051"/>
            <a:ext cx="6814779"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73" name="Google Shape;73;p50"/>
          <p:cNvSpPr txBox="1"/>
          <p:nvPr>
            <p:ph idx="2" type="body"/>
          </p:nvPr>
        </p:nvSpPr>
        <p:spPr>
          <a:xfrm>
            <a:off x="609521" y="1435101"/>
            <a:ext cx="4010562"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4" name="Google Shape;74;p50"/>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50"/>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0"/>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51"/>
          <p:cNvSpPr txBox="1"/>
          <p:nvPr>
            <p:ph type="title"/>
          </p:nvPr>
        </p:nvSpPr>
        <p:spPr>
          <a:xfrm>
            <a:off x="2389406" y="4800600"/>
            <a:ext cx="7314248"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1"/>
          <p:cNvSpPr/>
          <p:nvPr>
            <p:ph idx="2" type="pic"/>
          </p:nvPr>
        </p:nvSpPr>
        <p:spPr>
          <a:xfrm>
            <a:off x="2389406" y="612775"/>
            <a:ext cx="7314248" cy="4114800"/>
          </a:xfrm>
          <a:prstGeom prst="rect">
            <a:avLst/>
          </a:prstGeom>
          <a:noFill/>
          <a:ln>
            <a:noFill/>
          </a:ln>
        </p:spPr>
      </p:sp>
      <p:sp>
        <p:nvSpPr>
          <p:cNvPr id="80" name="Google Shape;80;p51"/>
          <p:cNvSpPr txBox="1"/>
          <p:nvPr>
            <p:ph idx="1" type="body"/>
          </p:nvPr>
        </p:nvSpPr>
        <p:spPr>
          <a:xfrm>
            <a:off x="2389406" y="5367338"/>
            <a:ext cx="7314248"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81" name="Google Shape;81;p51"/>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1"/>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1"/>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52"/>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52"/>
          <p:cNvSpPr txBox="1"/>
          <p:nvPr>
            <p:ph idx="1" type="body"/>
          </p:nvPr>
        </p:nvSpPr>
        <p:spPr>
          <a:xfrm rot="5400000">
            <a:off x="3832225" y="-1622504"/>
            <a:ext cx="4525963" cy="1097137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7" name="Google Shape;87;p52"/>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52"/>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52"/>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53"/>
          <p:cNvSpPr txBox="1"/>
          <p:nvPr>
            <p:ph type="title"/>
          </p:nvPr>
        </p:nvSpPr>
        <p:spPr>
          <a:xfrm rot="5400000">
            <a:off x="7283708" y="1828980"/>
            <a:ext cx="5851525" cy="274284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53"/>
          <p:cNvSpPr txBox="1"/>
          <p:nvPr>
            <p:ph idx="1" type="body"/>
          </p:nvPr>
        </p:nvSpPr>
        <p:spPr>
          <a:xfrm rot="5400000">
            <a:off x="1696436" y="-812276"/>
            <a:ext cx="5851525" cy="802535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3" name="Google Shape;93;p53"/>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53"/>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53"/>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type="tx">
  <p:cSld name="TITLE_AND_BODY">
    <p:spTree>
      <p:nvGrpSpPr>
        <p:cNvPr id="104" name="Shape 104"/>
        <p:cNvGrpSpPr/>
        <p:nvPr/>
      </p:nvGrpSpPr>
      <p:grpSpPr>
        <a:xfrm>
          <a:off x="0" y="0"/>
          <a:ext cx="0" cy="0"/>
          <a:chOff x="0" y="0"/>
          <a:chExt cx="0" cy="0"/>
        </a:xfrm>
      </p:grpSpPr>
      <p:sp>
        <p:nvSpPr>
          <p:cNvPr id="105" name="Google Shape;105;g33bce7a7a05_0_244"/>
          <p:cNvSpPr/>
          <p:nvPr>
            <p:ph idx="2" type="pic"/>
          </p:nvPr>
        </p:nvSpPr>
        <p:spPr>
          <a:xfrm>
            <a:off x="1" y="0"/>
            <a:ext cx="12190500" cy="4278600"/>
          </a:xfrm>
          <a:prstGeom prst="rect">
            <a:avLst/>
          </a:prstGeom>
          <a:noFill/>
          <a:ln>
            <a:noFill/>
          </a:ln>
        </p:spPr>
      </p:sp>
      <p:sp>
        <p:nvSpPr>
          <p:cNvPr id="106" name="Google Shape;106;g33bce7a7a05_0_244"/>
          <p:cNvSpPr txBox="1"/>
          <p:nvPr>
            <p:ph idx="12" type="sldNum"/>
          </p:nvPr>
        </p:nvSpPr>
        <p:spPr>
          <a:xfrm>
            <a:off x="8736463" y="6356351"/>
            <a:ext cx="2844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7" name="Shape 107"/>
        <p:cNvGrpSpPr/>
        <p:nvPr/>
      </p:nvGrpSpPr>
      <p:grpSpPr>
        <a:xfrm>
          <a:off x="0" y="0"/>
          <a:ext cx="0" cy="0"/>
          <a:chOff x="0" y="0"/>
          <a:chExt cx="0" cy="0"/>
        </a:xfrm>
      </p:grpSpPr>
      <p:sp>
        <p:nvSpPr>
          <p:cNvPr id="108" name="Google Shape;108;g33bce7a7a05_0_247"/>
          <p:cNvSpPr txBox="1"/>
          <p:nvPr>
            <p:ph idx="10" type="dt"/>
          </p:nvPr>
        </p:nvSpPr>
        <p:spPr>
          <a:xfrm>
            <a:off x="609520" y="6356351"/>
            <a:ext cx="2844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g33bce7a7a05_0_247"/>
          <p:cNvSpPr txBox="1"/>
          <p:nvPr>
            <p:ph idx="11" type="ftr"/>
          </p:nvPr>
        </p:nvSpPr>
        <p:spPr>
          <a:xfrm>
            <a:off x="4165058" y="6356351"/>
            <a:ext cx="38604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33bce7a7a05_0_247"/>
          <p:cNvSpPr txBox="1"/>
          <p:nvPr>
            <p:ph idx="12" type="sldNum"/>
          </p:nvPr>
        </p:nvSpPr>
        <p:spPr>
          <a:xfrm>
            <a:off x="8736463" y="6356351"/>
            <a:ext cx="2844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111" name="Shape 111"/>
        <p:cNvGrpSpPr/>
        <p:nvPr/>
      </p:nvGrpSpPr>
      <p:grpSpPr>
        <a:xfrm>
          <a:off x="0" y="0"/>
          <a:ext cx="0" cy="0"/>
          <a:chOff x="0" y="0"/>
          <a:chExt cx="0" cy="0"/>
        </a:xfrm>
      </p:grpSpPr>
      <p:sp>
        <p:nvSpPr>
          <p:cNvPr id="112" name="Google Shape;112;g33bce7a7a05_0_251"/>
          <p:cNvSpPr/>
          <p:nvPr>
            <p:ph idx="2" type="pic"/>
          </p:nvPr>
        </p:nvSpPr>
        <p:spPr>
          <a:xfrm>
            <a:off x="4742833" y="0"/>
            <a:ext cx="3657000" cy="6858000"/>
          </a:xfrm>
          <a:prstGeom prst="rect">
            <a:avLst/>
          </a:prstGeom>
          <a:noFill/>
          <a:ln>
            <a:noFill/>
          </a:ln>
        </p:spPr>
      </p:sp>
      <p:sp>
        <p:nvSpPr>
          <p:cNvPr id="113" name="Google Shape;113;g33bce7a7a05_0_251"/>
          <p:cNvSpPr/>
          <p:nvPr>
            <p:ph idx="3" type="pic"/>
          </p:nvPr>
        </p:nvSpPr>
        <p:spPr>
          <a:xfrm>
            <a:off x="8533289" y="1485900"/>
            <a:ext cx="3657000" cy="5372100"/>
          </a:xfrm>
          <a:prstGeom prst="rect">
            <a:avLst/>
          </a:prstGeom>
          <a:noFill/>
          <a:ln>
            <a:noFill/>
          </a:ln>
        </p:spPr>
      </p:sp>
      <p:sp>
        <p:nvSpPr>
          <p:cNvPr id="114" name="Google Shape;114;g33bce7a7a05_0_251"/>
          <p:cNvSpPr txBox="1"/>
          <p:nvPr>
            <p:ph idx="12" type="sldNum"/>
          </p:nvPr>
        </p:nvSpPr>
        <p:spPr>
          <a:xfrm>
            <a:off x="8736463" y="6356351"/>
            <a:ext cx="2844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5" name="Shape 115"/>
        <p:cNvGrpSpPr/>
        <p:nvPr/>
      </p:nvGrpSpPr>
      <p:grpSpPr>
        <a:xfrm>
          <a:off x="0" y="0"/>
          <a:ext cx="0" cy="0"/>
          <a:chOff x="0" y="0"/>
          <a:chExt cx="0" cy="0"/>
        </a:xfrm>
      </p:grpSpPr>
      <p:sp>
        <p:nvSpPr>
          <p:cNvPr id="116" name="Google Shape;116;g33bce7a7a05_0_255"/>
          <p:cNvSpPr txBox="1"/>
          <p:nvPr>
            <p:ph type="ctrTitle"/>
          </p:nvPr>
        </p:nvSpPr>
        <p:spPr>
          <a:xfrm>
            <a:off x="914281" y="2130426"/>
            <a:ext cx="10362000" cy="1470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33bce7a7a05_0_255"/>
          <p:cNvSpPr txBox="1"/>
          <p:nvPr>
            <p:ph idx="1" type="subTitle"/>
          </p:nvPr>
        </p:nvSpPr>
        <p:spPr>
          <a:xfrm>
            <a:off x="1828562" y="3886200"/>
            <a:ext cx="85332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18" name="Google Shape;118;g33bce7a7a05_0_255"/>
          <p:cNvSpPr txBox="1"/>
          <p:nvPr>
            <p:ph idx="10" type="dt"/>
          </p:nvPr>
        </p:nvSpPr>
        <p:spPr>
          <a:xfrm>
            <a:off x="609520" y="6356351"/>
            <a:ext cx="2844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g33bce7a7a05_0_255"/>
          <p:cNvSpPr txBox="1"/>
          <p:nvPr>
            <p:ph idx="11" type="ftr"/>
          </p:nvPr>
        </p:nvSpPr>
        <p:spPr>
          <a:xfrm>
            <a:off x="4165058" y="6356351"/>
            <a:ext cx="38604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g33bce7a7a05_0_255"/>
          <p:cNvSpPr txBox="1"/>
          <p:nvPr>
            <p:ph idx="12" type="sldNum"/>
          </p:nvPr>
        </p:nvSpPr>
        <p:spPr>
          <a:xfrm>
            <a:off x="8736463" y="6356351"/>
            <a:ext cx="2844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1" name="Shape 121"/>
        <p:cNvGrpSpPr/>
        <p:nvPr/>
      </p:nvGrpSpPr>
      <p:grpSpPr>
        <a:xfrm>
          <a:off x="0" y="0"/>
          <a:ext cx="0" cy="0"/>
          <a:chOff x="0" y="0"/>
          <a:chExt cx="0" cy="0"/>
        </a:xfrm>
      </p:grpSpPr>
      <p:sp>
        <p:nvSpPr>
          <p:cNvPr id="122" name="Google Shape;122;g33bce7a7a05_0_261"/>
          <p:cNvSpPr txBox="1"/>
          <p:nvPr>
            <p:ph type="title"/>
          </p:nvPr>
        </p:nvSpPr>
        <p:spPr>
          <a:xfrm>
            <a:off x="609521" y="274638"/>
            <a:ext cx="109713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g33bce7a7a05_0_261"/>
          <p:cNvSpPr txBox="1"/>
          <p:nvPr>
            <p:ph idx="1" type="body"/>
          </p:nvPr>
        </p:nvSpPr>
        <p:spPr>
          <a:xfrm>
            <a:off x="609521" y="1600201"/>
            <a:ext cx="10971300" cy="4526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4" name="Google Shape;124;g33bce7a7a05_0_261"/>
          <p:cNvSpPr txBox="1"/>
          <p:nvPr>
            <p:ph idx="10" type="dt"/>
          </p:nvPr>
        </p:nvSpPr>
        <p:spPr>
          <a:xfrm>
            <a:off x="609520" y="6356351"/>
            <a:ext cx="2844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g33bce7a7a05_0_261"/>
          <p:cNvSpPr txBox="1"/>
          <p:nvPr>
            <p:ph idx="11" type="ftr"/>
          </p:nvPr>
        </p:nvSpPr>
        <p:spPr>
          <a:xfrm>
            <a:off x="4165058" y="6356351"/>
            <a:ext cx="38604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g33bce7a7a05_0_261"/>
          <p:cNvSpPr txBox="1"/>
          <p:nvPr>
            <p:ph idx="12" type="sldNum"/>
          </p:nvPr>
        </p:nvSpPr>
        <p:spPr>
          <a:xfrm>
            <a:off x="8736463" y="6356351"/>
            <a:ext cx="2844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41"/>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1"/>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1"/>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7" name="Shape 127"/>
        <p:cNvGrpSpPr/>
        <p:nvPr/>
      </p:nvGrpSpPr>
      <p:grpSpPr>
        <a:xfrm>
          <a:off x="0" y="0"/>
          <a:ext cx="0" cy="0"/>
          <a:chOff x="0" y="0"/>
          <a:chExt cx="0" cy="0"/>
        </a:xfrm>
      </p:grpSpPr>
      <p:sp>
        <p:nvSpPr>
          <p:cNvPr id="128" name="Google Shape;128;g33bce7a7a05_0_267"/>
          <p:cNvSpPr txBox="1"/>
          <p:nvPr>
            <p:ph type="title"/>
          </p:nvPr>
        </p:nvSpPr>
        <p:spPr>
          <a:xfrm>
            <a:off x="962959" y="4406901"/>
            <a:ext cx="10362000" cy="1362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Arial"/>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g33bce7a7a05_0_267"/>
          <p:cNvSpPr txBox="1"/>
          <p:nvPr>
            <p:ph idx="1" type="body"/>
          </p:nvPr>
        </p:nvSpPr>
        <p:spPr>
          <a:xfrm>
            <a:off x="962959" y="2906713"/>
            <a:ext cx="10362000" cy="15003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30" name="Google Shape;130;g33bce7a7a05_0_267"/>
          <p:cNvSpPr txBox="1"/>
          <p:nvPr>
            <p:ph idx="10" type="dt"/>
          </p:nvPr>
        </p:nvSpPr>
        <p:spPr>
          <a:xfrm>
            <a:off x="609520" y="6356351"/>
            <a:ext cx="2844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33bce7a7a05_0_267"/>
          <p:cNvSpPr txBox="1"/>
          <p:nvPr>
            <p:ph idx="11" type="ftr"/>
          </p:nvPr>
        </p:nvSpPr>
        <p:spPr>
          <a:xfrm>
            <a:off x="4165058" y="6356351"/>
            <a:ext cx="38604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33bce7a7a05_0_267"/>
          <p:cNvSpPr txBox="1"/>
          <p:nvPr>
            <p:ph idx="12" type="sldNum"/>
          </p:nvPr>
        </p:nvSpPr>
        <p:spPr>
          <a:xfrm>
            <a:off x="8736463" y="6356351"/>
            <a:ext cx="2844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3" name="Shape 133"/>
        <p:cNvGrpSpPr/>
        <p:nvPr/>
      </p:nvGrpSpPr>
      <p:grpSpPr>
        <a:xfrm>
          <a:off x="0" y="0"/>
          <a:ext cx="0" cy="0"/>
          <a:chOff x="0" y="0"/>
          <a:chExt cx="0" cy="0"/>
        </a:xfrm>
      </p:grpSpPr>
      <p:sp>
        <p:nvSpPr>
          <p:cNvPr id="134" name="Google Shape;134;g33bce7a7a05_0_273"/>
          <p:cNvSpPr txBox="1"/>
          <p:nvPr>
            <p:ph type="title"/>
          </p:nvPr>
        </p:nvSpPr>
        <p:spPr>
          <a:xfrm>
            <a:off x="609521" y="274638"/>
            <a:ext cx="109713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33bce7a7a05_0_273"/>
          <p:cNvSpPr txBox="1"/>
          <p:nvPr>
            <p:ph idx="1" type="body"/>
          </p:nvPr>
        </p:nvSpPr>
        <p:spPr>
          <a:xfrm>
            <a:off x="609521" y="1600201"/>
            <a:ext cx="5384100" cy="45261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36" name="Google Shape;136;g33bce7a7a05_0_273"/>
          <p:cNvSpPr txBox="1"/>
          <p:nvPr>
            <p:ph idx="2" type="body"/>
          </p:nvPr>
        </p:nvSpPr>
        <p:spPr>
          <a:xfrm>
            <a:off x="6196793" y="1600201"/>
            <a:ext cx="5384100" cy="45261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37" name="Google Shape;137;g33bce7a7a05_0_273"/>
          <p:cNvSpPr txBox="1"/>
          <p:nvPr>
            <p:ph idx="10" type="dt"/>
          </p:nvPr>
        </p:nvSpPr>
        <p:spPr>
          <a:xfrm>
            <a:off x="609520" y="6356351"/>
            <a:ext cx="2844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g33bce7a7a05_0_273"/>
          <p:cNvSpPr txBox="1"/>
          <p:nvPr>
            <p:ph idx="11" type="ftr"/>
          </p:nvPr>
        </p:nvSpPr>
        <p:spPr>
          <a:xfrm>
            <a:off x="4165058" y="6356351"/>
            <a:ext cx="38604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33bce7a7a05_0_273"/>
          <p:cNvSpPr txBox="1"/>
          <p:nvPr>
            <p:ph idx="12" type="sldNum"/>
          </p:nvPr>
        </p:nvSpPr>
        <p:spPr>
          <a:xfrm>
            <a:off x="8736463" y="6356351"/>
            <a:ext cx="2844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0" name="Shape 140"/>
        <p:cNvGrpSpPr/>
        <p:nvPr/>
      </p:nvGrpSpPr>
      <p:grpSpPr>
        <a:xfrm>
          <a:off x="0" y="0"/>
          <a:ext cx="0" cy="0"/>
          <a:chOff x="0" y="0"/>
          <a:chExt cx="0" cy="0"/>
        </a:xfrm>
      </p:grpSpPr>
      <p:sp>
        <p:nvSpPr>
          <p:cNvPr id="141" name="Google Shape;141;g33bce7a7a05_0_280"/>
          <p:cNvSpPr txBox="1"/>
          <p:nvPr>
            <p:ph type="title"/>
          </p:nvPr>
        </p:nvSpPr>
        <p:spPr>
          <a:xfrm>
            <a:off x="609521" y="274638"/>
            <a:ext cx="109713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g33bce7a7a05_0_280"/>
          <p:cNvSpPr txBox="1"/>
          <p:nvPr>
            <p:ph idx="1" type="body"/>
          </p:nvPr>
        </p:nvSpPr>
        <p:spPr>
          <a:xfrm>
            <a:off x="609521" y="1535113"/>
            <a:ext cx="53862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43" name="Google Shape;143;g33bce7a7a05_0_280"/>
          <p:cNvSpPr txBox="1"/>
          <p:nvPr>
            <p:ph idx="2" type="body"/>
          </p:nvPr>
        </p:nvSpPr>
        <p:spPr>
          <a:xfrm>
            <a:off x="609521" y="2174875"/>
            <a:ext cx="53862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44" name="Google Shape;144;g33bce7a7a05_0_280"/>
          <p:cNvSpPr txBox="1"/>
          <p:nvPr>
            <p:ph idx="3" type="body"/>
          </p:nvPr>
        </p:nvSpPr>
        <p:spPr>
          <a:xfrm>
            <a:off x="6192561" y="1535113"/>
            <a:ext cx="53883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45" name="Google Shape;145;g33bce7a7a05_0_280"/>
          <p:cNvSpPr txBox="1"/>
          <p:nvPr>
            <p:ph idx="4" type="body"/>
          </p:nvPr>
        </p:nvSpPr>
        <p:spPr>
          <a:xfrm>
            <a:off x="6192561" y="2174875"/>
            <a:ext cx="53883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46" name="Google Shape;146;g33bce7a7a05_0_280"/>
          <p:cNvSpPr txBox="1"/>
          <p:nvPr>
            <p:ph idx="10" type="dt"/>
          </p:nvPr>
        </p:nvSpPr>
        <p:spPr>
          <a:xfrm>
            <a:off x="609520" y="6356351"/>
            <a:ext cx="2844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g33bce7a7a05_0_280"/>
          <p:cNvSpPr txBox="1"/>
          <p:nvPr>
            <p:ph idx="11" type="ftr"/>
          </p:nvPr>
        </p:nvSpPr>
        <p:spPr>
          <a:xfrm>
            <a:off x="4165058" y="6356351"/>
            <a:ext cx="38604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g33bce7a7a05_0_280"/>
          <p:cNvSpPr txBox="1"/>
          <p:nvPr>
            <p:ph idx="12" type="sldNum"/>
          </p:nvPr>
        </p:nvSpPr>
        <p:spPr>
          <a:xfrm>
            <a:off x="8736463" y="6356351"/>
            <a:ext cx="2844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9" name="Shape 149"/>
        <p:cNvGrpSpPr/>
        <p:nvPr/>
      </p:nvGrpSpPr>
      <p:grpSpPr>
        <a:xfrm>
          <a:off x="0" y="0"/>
          <a:ext cx="0" cy="0"/>
          <a:chOff x="0" y="0"/>
          <a:chExt cx="0" cy="0"/>
        </a:xfrm>
      </p:grpSpPr>
      <p:sp>
        <p:nvSpPr>
          <p:cNvPr id="150" name="Google Shape;150;g33bce7a7a05_0_289"/>
          <p:cNvSpPr txBox="1"/>
          <p:nvPr>
            <p:ph type="title"/>
          </p:nvPr>
        </p:nvSpPr>
        <p:spPr>
          <a:xfrm>
            <a:off x="609521" y="274638"/>
            <a:ext cx="109713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g33bce7a7a05_0_289"/>
          <p:cNvSpPr txBox="1"/>
          <p:nvPr>
            <p:ph idx="10" type="dt"/>
          </p:nvPr>
        </p:nvSpPr>
        <p:spPr>
          <a:xfrm>
            <a:off x="609520" y="6356351"/>
            <a:ext cx="2844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33bce7a7a05_0_289"/>
          <p:cNvSpPr txBox="1"/>
          <p:nvPr>
            <p:ph idx="11" type="ftr"/>
          </p:nvPr>
        </p:nvSpPr>
        <p:spPr>
          <a:xfrm>
            <a:off x="4165058" y="6356351"/>
            <a:ext cx="38604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33bce7a7a05_0_289"/>
          <p:cNvSpPr txBox="1"/>
          <p:nvPr>
            <p:ph idx="12" type="sldNum"/>
          </p:nvPr>
        </p:nvSpPr>
        <p:spPr>
          <a:xfrm>
            <a:off x="8736463" y="6356351"/>
            <a:ext cx="2844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4" name="Shape 154"/>
        <p:cNvGrpSpPr/>
        <p:nvPr/>
      </p:nvGrpSpPr>
      <p:grpSpPr>
        <a:xfrm>
          <a:off x="0" y="0"/>
          <a:ext cx="0" cy="0"/>
          <a:chOff x="0" y="0"/>
          <a:chExt cx="0" cy="0"/>
        </a:xfrm>
      </p:grpSpPr>
      <p:sp>
        <p:nvSpPr>
          <p:cNvPr id="155" name="Google Shape;155;g33bce7a7a05_0_294"/>
          <p:cNvSpPr txBox="1"/>
          <p:nvPr>
            <p:ph type="title"/>
          </p:nvPr>
        </p:nvSpPr>
        <p:spPr>
          <a:xfrm>
            <a:off x="609521" y="273050"/>
            <a:ext cx="4010700" cy="1162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g33bce7a7a05_0_294"/>
          <p:cNvSpPr txBox="1"/>
          <p:nvPr>
            <p:ph idx="1" type="body"/>
          </p:nvPr>
        </p:nvSpPr>
        <p:spPr>
          <a:xfrm>
            <a:off x="4766113" y="273051"/>
            <a:ext cx="6814800" cy="58530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57" name="Google Shape;157;g33bce7a7a05_0_294"/>
          <p:cNvSpPr txBox="1"/>
          <p:nvPr>
            <p:ph idx="2" type="body"/>
          </p:nvPr>
        </p:nvSpPr>
        <p:spPr>
          <a:xfrm>
            <a:off x="609521" y="1435101"/>
            <a:ext cx="4010700" cy="4691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58" name="Google Shape;158;g33bce7a7a05_0_294"/>
          <p:cNvSpPr txBox="1"/>
          <p:nvPr>
            <p:ph idx="10" type="dt"/>
          </p:nvPr>
        </p:nvSpPr>
        <p:spPr>
          <a:xfrm>
            <a:off x="609520" y="6356351"/>
            <a:ext cx="2844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g33bce7a7a05_0_294"/>
          <p:cNvSpPr txBox="1"/>
          <p:nvPr>
            <p:ph idx="11" type="ftr"/>
          </p:nvPr>
        </p:nvSpPr>
        <p:spPr>
          <a:xfrm>
            <a:off x="4165058" y="6356351"/>
            <a:ext cx="38604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g33bce7a7a05_0_294"/>
          <p:cNvSpPr txBox="1"/>
          <p:nvPr>
            <p:ph idx="12" type="sldNum"/>
          </p:nvPr>
        </p:nvSpPr>
        <p:spPr>
          <a:xfrm>
            <a:off x="8736463" y="6356351"/>
            <a:ext cx="2844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1" name="Shape 161"/>
        <p:cNvGrpSpPr/>
        <p:nvPr/>
      </p:nvGrpSpPr>
      <p:grpSpPr>
        <a:xfrm>
          <a:off x="0" y="0"/>
          <a:ext cx="0" cy="0"/>
          <a:chOff x="0" y="0"/>
          <a:chExt cx="0" cy="0"/>
        </a:xfrm>
      </p:grpSpPr>
      <p:sp>
        <p:nvSpPr>
          <p:cNvPr id="162" name="Google Shape;162;g33bce7a7a05_0_301"/>
          <p:cNvSpPr txBox="1"/>
          <p:nvPr>
            <p:ph type="title"/>
          </p:nvPr>
        </p:nvSpPr>
        <p:spPr>
          <a:xfrm>
            <a:off x="2389406" y="4800600"/>
            <a:ext cx="7314300" cy="566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33bce7a7a05_0_301"/>
          <p:cNvSpPr/>
          <p:nvPr>
            <p:ph idx="2" type="pic"/>
          </p:nvPr>
        </p:nvSpPr>
        <p:spPr>
          <a:xfrm>
            <a:off x="2389406" y="612775"/>
            <a:ext cx="7314300" cy="4114800"/>
          </a:xfrm>
          <a:prstGeom prst="rect">
            <a:avLst/>
          </a:prstGeom>
          <a:noFill/>
          <a:ln>
            <a:noFill/>
          </a:ln>
        </p:spPr>
      </p:sp>
      <p:sp>
        <p:nvSpPr>
          <p:cNvPr id="164" name="Google Shape;164;g33bce7a7a05_0_301"/>
          <p:cNvSpPr txBox="1"/>
          <p:nvPr>
            <p:ph idx="1" type="body"/>
          </p:nvPr>
        </p:nvSpPr>
        <p:spPr>
          <a:xfrm>
            <a:off x="2389406" y="5367338"/>
            <a:ext cx="7314300" cy="8049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65" name="Google Shape;165;g33bce7a7a05_0_301"/>
          <p:cNvSpPr txBox="1"/>
          <p:nvPr>
            <p:ph idx="10" type="dt"/>
          </p:nvPr>
        </p:nvSpPr>
        <p:spPr>
          <a:xfrm>
            <a:off x="609520" y="6356351"/>
            <a:ext cx="2844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g33bce7a7a05_0_301"/>
          <p:cNvSpPr txBox="1"/>
          <p:nvPr>
            <p:ph idx="11" type="ftr"/>
          </p:nvPr>
        </p:nvSpPr>
        <p:spPr>
          <a:xfrm>
            <a:off x="4165058" y="6356351"/>
            <a:ext cx="38604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g33bce7a7a05_0_301"/>
          <p:cNvSpPr txBox="1"/>
          <p:nvPr>
            <p:ph idx="12" type="sldNum"/>
          </p:nvPr>
        </p:nvSpPr>
        <p:spPr>
          <a:xfrm>
            <a:off x="8736463" y="6356351"/>
            <a:ext cx="2844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8" name="Shape 168"/>
        <p:cNvGrpSpPr/>
        <p:nvPr/>
      </p:nvGrpSpPr>
      <p:grpSpPr>
        <a:xfrm>
          <a:off x="0" y="0"/>
          <a:ext cx="0" cy="0"/>
          <a:chOff x="0" y="0"/>
          <a:chExt cx="0" cy="0"/>
        </a:xfrm>
      </p:grpSpPr>
      <p:sp>
        <p:nvSpPr>
          <p:cNvPr id="169" name="Google Shape;169;g33bce7a7a05_0_308"/>
          <p:cNvSpPr txBox="1"/>
          <p:nvPr>
            <p:ph type="title"/>
          </p:nvPr>
        </p:nvSpPr>
        <p:spPr>
          <a:xfrm>
            <a:off x="609521" y="274638"/>
            <a:ext cx="109713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g33bce7a7a05_0_308"/>
          <p:cNvSpPr txBox="1"/>
          <p:nvPr>
            <p:ph idx="1" type="body"/>
          </p:nvPr>
        </p:nvSpPr>
        <p:spPr>
          <a:xfrm rot="5400000">
            <a:off x="3832193" y="-1622400"/>
            <a:ext cx="4526100" cy="109713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1" name="Google Shape;171;g33bce7a7a05_0_308"/>
          <p:cNvSpPr txBox="1"/>
          <p:nvPr>
            <p:ph idx="10" type="dt"/>
          </p:nvPr>
        </p:nvSpPr>
        <p:spPr>
          <a:xfrm>
            <a:off x="609520" y="6356351"/>
            <a:ext cx="2844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g33bce7a7a05_0_308"/>
          <p:cNvSpPr txBox="1"/>
          <p:nvPr>
            <p:ph idx="11" type="ftr"/>
          </p:nvPr>
        </p:nvSpPr>
        <p:spPr>
          <a:xfrm>
            <a:off x="4165058" y="6356351"/>
            <a:ext cx="38604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g33bce7a7a05_0_308"/>
          <p:cNvSpPr txBox="1"/>
          <p:nvPr>
            <p:ph idx="12" type="sldNum"/>
          </p:nvPr>
        </p:nvSpPr>
        <p:spPr>
          <a:xfrm>
            <a:off x="8736463" y="6356351"/>
            <a:ext cx="2844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4" name="Shape 174"/>
        <p:cNvGrpSpPr/>
        <p:nvPr/>
      </p:nvGrpSpPr>
      <p:grpSpPr>
        <a:xfrm>
          <a:off x="0" y="0"/>
          <a:ext cx="0" cy="0"/>
          <a:chOff x="0" y="0"/>
          <a:chExt cx="0" cy="0"/>
        </a:xfrm>
      </p:grpSpPr>
      <p:sp>
        <p:nvSpPr>
          <p:cNvPr id="175" name="Google Shape;175;g33bce7a7a05_0_314"/>
          <p:cNvSpPr txBox="1"/>
          <p:nvPr>
            <p:ph type="title"/>
          </p:nvPr>
        </p:nvSpPr>
        <p:spPr>
          <a:xfrm rot="5400000">
            <a:off x="7283692" y="1828939"/>
            <a:ext cx="5851500" cy="27429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g33bce7a7a05_0_314"/>
          <p:cNvSpPr txBox="1"/>
          <p:nvPr>
            <p:ph idx="1" type="body"/>
          </p:nvPr>
        </p:nvSpPr>
        <p:spPr>
          <a:xfrm rot="5400000">
            <a:off x="1696476" y="-812261"/>
            <a:ext cx="5851500" cy="80253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7" name="Google Shape;177;g33bce7a7a05_0_314"/>
          <p:cNvSpPr txBox="1"/>
          <p:nvPr>
            <p:ph idx="10" type="dt"/>
          </p:nvPr>
        </p:nvSpPr>
        <p:spPr>
          <a:xfrm>
            <a:off x="609520" y="6356351"/>
            <a:ext cx="2844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g33bce7a7a05_0_314"/>
          <p:cNvSpPr txBox="1"/>
          <p:nvPr>
            <p:ph idx="11" type="ftr"/>
          </p:nvPr>
        </p:nvSpPr>
        <p:spPr>
          <a:xfrm>
            <a:off x="4165058" y="6356351"/>
            <a:ext cx="38604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g33bce7a7a05_0_314"/>
          <p:cNvSpPr txBox="1"/>
          <p:nvPr>
            <p:ph idx="12" type="sldNum"/>
          </p:nvPr>
        </p:nvSpPr>
        <p:spPr>
          <a:xfrm>
            <a:off x="8736463" y="6356351"/>
            <a:ext cx="2844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22" name="Shape 22"/>
        <p:cNvGrpSpPr/>
        <p:nvPr/>
      </p:nvGrpSpPr>
      <p:grpSpPr>
        <a:xfrm>
          <a:off x="0" y="0"/>
          <a:ext cx="0" cy="0"/>
          <a:chOff x="0" y="0"/>
          <a:chExt cx="0" cy="0"/>
        </a:xfrm>
      </p:grpSpPr>
      <p:sp>
        <p:nvSpPr>
          <p:cNvPr id="23" name="Google Shape;23;p42"/>
          <p:cNvSpPr/>
          <p:nvPr>
            <p:ph idx="2" type="pic"/>
          </p:nvPr>
        </p:nvSpPr>
        <p:spPr>
          <a:xfrm>
            <a:off x="4742833" y="0"/>
            <a:ext cx="3657124" cy="6858000"/>
          </a:xfrm>
          <a:prstGeom prst="rect">
            <a:avLst/>
          </a:prstGeom>
          <a:noFill/>
          <a:ln>
            <a:noFill/>
          </a:ln>
        </p:spPr>
      </p:sp>
      <p:sp>
        <p:nvSpPr>
          <p:cNvPr id="24" name="Google Shape;24;p42"/>
          <p:cNvSpPr/>
          <p:nvPr>
            <p:ph idx="3" type="pic"/>
          </p:nvPr>
        </p:nvSpPr>
        <p:spPr>
          <a:xfrm>
            <a:off x="8533289" y="1485900"/>
            <a:ext cx="3657124" cy="5372100"/>
          </a:xfrm>
          <a:prstGeom prst="rect">
            <a:avLst/>
          </a:prstGeom>
          <a:noFill/>
          <a:ln>
            <a:noFill/>
          </a:ln>
        </p:spPr>
      </p:sp>
      <p:sp>
        <p:nvSpPr>
          <p:cNvPr id="25" name="Google Shape;25;p42"/>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spTree>
      <p:nvGrpSpPr>
        <p:cNvPr id="26" name="Shape 26"/>
        <p:cNvGrpSpPr/>
        <p:nvPr/>
      </p:nvGrpSpPr>
      <p:grpSpPr>
        <a:xfrm>
          <a:off x="0" y="0"/>
          <a:ext cx="0" cy="0"/>
          <a:chOff x="0" y="0"/>
          <a:chExt cx="0" cy="0"/>
        </a:xfrm>
      </p:grpSpPr>
      <p:sp>
        <p:nvSpPr>
          <p:cNvPr id="27" name="Google Shape;27;p43"/>
          <p:cNvSpPr/>
          <p:nvPr>
            <p:ph idx="2" type="pic"/>
          </p:nvPr>
        </p:nvSpPr>
        <p:spPr>
          <a:xfrm>
            <a:off x="1855854" y="255428"/>
            <a:ext cx="5280996" cy="2552133"/>
          </a:xfrm>
          <a:prstGeom prst="rect">
            <a:avLst/>
          </a:prstGeom>
          <a:noFill/>
          <a:ln>
            <a:noFill/>
          </a:ln>
        </p:spPr>
      </p:sp>
      <p:sp>
        <p:nvSpPr>
          <p:cNvPr id="28" name="Google Shape;28;p43"/>
          <p:cNvSpPr/>
          <p:nvPr>
            <p:ph idx="3" type="pic"/>
          </p:nvPr>
        </p:nvSpPr>
        <p:spPr>
          <a:xfrm>
            <a:off x="136458" y="2930389"/>
            <a:ext cx="4134736" cy="2552132"/>
          </a:xfrm>
          <a:prstGeom prst="rect">
            <a:avLst/>
          </a:prstGeom>
          <a:noFill/>
          <a:ln>
            <a:noFill/>
          </a:ln>
        </p:spPr>
      </p:sp>
      <p:sp>
        <p:nvSpPr>
          <p:cNvPr id="29" name="Google Shape;29;p43"/>
          <p:cNvSpPr/>
          <p:nvPr>
            <p:ph idx="4" type="pic"/>
          </p:nvPr>
        </p:nvSpPr>
        <p:spPr>
          <a:xfrm>
            <a:off x="4394007" y="2930390"/>
            <a:ext cx="2360757" cy="3497706"/>
          </a:xfrm>
          <a:prstGeom prst="rect">
            <a:avLst/>
          </a:prstGeom>
          <a:noFill/>
          <a:ln>
            <a:noFill/>
          </a:ln>
        </p:spPr>
      </p:sp>
      <p:sp>
        <p:nvSpPr>
          <p:cNvPr id="30" name="Google Shape;30;p43"/>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44"/>
          <p:cNvSpPr txBox="1"/>
          <p:nvPr>
            <p:ph type="ctrTitle"/>
          </p:nvPr>
        </p:nvSpPr>
        <p:spPr>
          <a:xfrm>
            <a:off x="914281" y="2130426"/>
            <a:ext cx="10361851"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4"/>
          <p:cNvSpPr txBox="1"/>
          <p:nvPr>
            <p:ph idx="1" type="subTitle"/>
          </p:nvPr>
        </p:nvSpPr>
        <p:spPr>
          <a:xfrm>
            <a:off x="1828562" y="3886200"/>
            <a:ext cx="8533289"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4" name="Google Shape;34;p44"/>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4"/>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4"/>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45"/>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5"/>
          <p:cNvSpPr txBox="1"/>
          <p:nvPr>
            <p:ph idx="1" type="body"/>
          </p:nvPr>
        </p:nvSpPr>
        <p:spPr>
          <a:xfrm>
            <a:off x="609521" y="1600201"/>
            <a:ext cx="10971372"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0" name="Google Shape;40;p45"/>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5"/>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5"/>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46"/>
          <p:cNvSpPr txBox="1"/>
          <p:nvPr>
            <p:ph type="title"/>
          </p:nvPr>
        </p:nvSpPr>
        <p:spPr>
          <a:xfrm>
            <a:off x="962959" y="4406901"/>
            <a:ext cx="10361851"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Arial"/>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6"/>
          <p:cNvSpPr txBox="1"/>
          <p:nvPr>
            <p:ph idx="1" type="body"/>
          </p:nvPr>
        </p:nvSpPr>
        <p:spPr>
          <a:xfrm>
            <a:off x="962959" y="2906713"/>
            <a:ext cx="10361851"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46" name="Google Shape;46;p46"/>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6"/>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6"/>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47"/>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7"/>
          <p:cNvSpPr txBox="1"/>
          <p:nvPr>
            <p:ph idx="1" type="body"/>
          </p:nvPr>
        </p:nvSpPr>
        <p:spPr>
          <a:xfrm>
            <a:off x="609521" y="1600201"/>
            <a:ext cx="5384099"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2" name="Google Shape;52;p47"/>
          <p:cNvSpPr txBox="1"/>
          <p:nvPr>
            <p:ph idx="2" type="body"/>
          </p:nvPr>
        </p:nvSpPr>
        <p:spPr>
          <a:xfrm>
            <a:off x="6196793" y="1600201"/>
            <a:ext cx="5384099"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3" name="Google Shape;53;p47"/>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7"/>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7"/>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48"/>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8"/>
          <p:cNvSpPr txBox="1"/>
          <p:nvPr>
            <p:ph idx="1" type="body"/>
          </p:nvPr>
        </p:nvSpPr>
        <p:spPr>
          <a:xfrm>
            <a:off x="609521" y="1535113"/>
            <a:ext cx="5386216"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9" name="Google Shape;59;p48"/>
          <p:cNvSpPr txBox="1"/>
          <p:nvPr>
            <p:ph idx="2" type="body"/>
          </p:nvPr>
        </p:nvSpPr>
        <p:spPr>
          <a:xfrm>
            <a:off x="609521" y="2174875"/>
            <a:ext cx="5386216"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60" name="Google Shape;60;p48"/>
          <p:cNvSpPr txBox="1"/>
          <p:nvPr>
            <p:ph idx="3" type="body"/>
          </p:nvPr>
        </p:nvSpPr>
        <p:spPr>
          <a:xfrm>
            <a:off x="6192561" y="1535113"/>
            <a:ext cx="5388332"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61" name="Google Shape;61;p48"/>
          <p:cNvSpPr txBox="1"/>
          <p:nvPr>
            <p:ph idx="4" type="body"/>
          </p:nvPr>
        </p:nvSpPr>
        <p:spPr>
          <a:xfrm>
            <a:off x="6192561" y="2174875"/>
            <a:ext cx="5388332"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62" name="Google Shape;62;p48"/>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8"/>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8"/>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6" Type="http://schemas.openxmlformats.org/officeDocument/2006/relationships/theme" Target="../theme/theme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9"/>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Julius Sans One"/>
              <a:buNone/>
              <a:defRPr b="0" i="0" sz="4400" u="none" cap="none" strike="noStrike">
                <a:solidFill>
                  <a:schemeClr val="dk1"/>
                </a:solidFill>
                <a:latin typeface="Julius Sans One"/>
                <a:ea typeface="Julius Sans One"/>
                <a:cs typeface="Julius Sans One"/>
                <a:sym typeface="Julius Sans On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9"/>
          <p:cNvSpPr txBox="1"/>
          <p:nvPr>
            <p:ph idx="1" type="body"/>
          </p:nvPr>
        </p:nvSpPr>
        <p:spPr>
          <a:xfrm>
            <a:off x="609521" y="1600201"/>
            <a:ext cx="10971372"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Julius Sans One"/>
              <a:buChar char="•"/>
              <a:defRPr b="0" i="0" sz="3200" u="none" cap="none" strike="noStrike">
                <a:solidFill>
                  <a:schemeClr val="dk1"/>
                </a:solidFill>
                <a:latin typeface="Julius Sans One"/>
                <a:ea typeface="Julius Sans One"/>
                <a:cs typeface="Julius Sans One"/>
                <a:sym typeface="Julius Sans One"/>
              </a:defRPr>
            </a:lvl1pPr>
            <a:lvl2pPr indent="-406400" lvl="1" marL="914400" marR="0" rtl="0" algn="l">
              <a:lnSpc>
                <a:spcPct val="100000"/>
              </a:lnSpc>
              <a:spcBef>
                <a:spcPts val="560"/>
              </a:spcBef>
              <a:spcAft>
                <a:spcPts val="0"/>
              </a:spcAft>
              <a:buClr>
                <a:schemeClr val="dk1"/>
              </a:buClr>
              <a:buSzPts val="2800"/>
              <a:buFont typeface="Archivo Narrow"/>
              <a:buChar char="–"/>
              <a:defRPr b="0" i="0" sz="2800" u="none" cap="none" strike="noStrike">
                <a:solidFill>
                  <a:schemeClr val="dk1"/>
                </a:solidFill>
                <a:latin typeface="Archivo Narrow"/>
                <a:ea typeface="Archivo Narrow"/>
                <a:cs typeface="Archivo Narrow"/>
                <a:sym typeface="Archivo Narrow"/>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39"/>
          <p:cNvSpPr txBox="1"/>
          <p:nvPr>
            <p:ph idx="10" type="dt"/>
          </p:nvPr>
        </p:nvSpPr>
        <p:spPr>
          <a:xfrm>
            <a:off x="609520" y="6356351"/>
            <a:ext cx="284443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9"/>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39"/>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g33bce7a7a05_0_236"/>
          <p:cNvSpPr txBox="1"/>
          <p:nvPr>
            <p:ph type="title"/>
          </p:nvPr>
        </p:nvSpPr>
        <p:spPr>
          <a:xfrm>
            <a:off x="609521" y="274638"/>
            <a:ext cx="10971300" cy="1143000"/>
          </a:xfrm>
          <a:prstGeom prst="rect">
            <a:avLst/>
          </a:prstGeom>
          <a:noFill/>
          <a:ln>
            <a:noFill/>
          </a:ln>
        </p:spPr>
        <p:txBody>
          <a:bodyPr anchorCtr="0" anchor="ctr" bIns="45700" lIns="91425" spcFirstLastPara="1" rIns="91425" wrap="square" tIns="45700">
            <a:normAutofit/>
          </a:bodyPr>
          <a:lstStyle>
            <a:lvl1pPr lvl="0" marR="0" algn="ctr">
              <a:lnSpc>
                <a:spcPct val="100000"/>
              </a:lnSpc>
              <a:spcBef>
                <a:spcPts val="0"/>
              </a:spcBef>
              <a:spcAft>
                <a:spcPts val="0"/>
              </a:spcAft>
              <a:buClr>
                <a:schemeClr val="dk1"/>
              </a:buClr>
              <a:buSzPts val="4400"/>
              <a:buFont typeface="Julius Sans One"/>
              <a:buNone/>
              <a:defRPr b="0" i="0" sz="4400" u="none" cap="none" strike="noStrike">
                <a:solidFill>
                  <a:schemeClr val="dk1"/>
                </a:solidFill>
                <a:latin typeface="Julius Sans One"/>
                <a:ea typeface="Julius Sans One"/>
                <a:cs typeface="Julius Sans One"/>
                <a:sym typeface="Julius Sans One"/>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 name="Google Shape;98;g33bce7a7a05_0_236"/>
          <p:cNvSpPr txBox="1"/>
          <p:nvPr>
            <p:ph idx="1" type="body"/>
          </p:nvPr>
        </p:nvSpPr>
        <p:spPr>
          <a:xfrm>
            <a:off x="609521" y="1600201"/>
            <a:ext cx="10971300" cy="4526100"/>
          </a:xfrm>
          <a:prstGeom prst="rect">
            <a:avLst/>
          </a:prstGeom>
          <a:noFill/>
          <a:ln>
            <a:noFill/>
          </a:ln>
        </p:spPr>
        <p:txBody>
          <a:bodyPr anchorCtr="0" anchor="t" bIns="45700" lIns="91425" spcFirstLastPara="1" rIns="91425" wrap="square" tIns="45700">
            <a:normAutofit/>
          </a:bodyPr>
          <a:lstStyle>
            <a:lvl1pPr indent="-431800" lvl="0" marL="457200" marR="0" algn="l">
              <a:lnSpc>
                <a:spcPct val="100000"/>
              </a:lnSpc>
              <a:spcBef>
                <a:spcPts val="640"/>
              </a:spcBef>
              <a:spcAft>
                <a:spcPts val="0"/>
              </a:spcAft>
              <a:buClr>
                <a:schemeClr val="dk1"/>
              </a:buClr>
              <a:buSzPts val="3200"/>
              <a:buFont typeface="Julius Sans One"/>
              <a:buChar char="•"/>
              <a:defRPr b="0" i="0" sz="3200" u="none" cap="none" strike="noStrike">
                <a:solidFill>
                  <a:schemeClr val="dk1"/>
                </a:solidFill>
                <a:latin typeface="Julius Sans One"/>
                <a:ea typeface="Julius Sans One"/>
                <a:cs typeface="Julius Sans One"/>
                <a:sym typeface="Julius Sans One"/>
              </a:defRPr>
            </a:lvl1pPr>
            <a:lvl2pPr indent="-406400" lvl="1" marL="914400" marR="0" algn="l">
              <a:lnSpc>
                <a:spcPct val="100000"/>
              </a:lnSpc>
              <a:spcBef>
                <a:spcPts val="560"/>
              </a:spcBef>
              <a:spcAft>
                <a:spcPts val="0"/>
              </a:spcAft>
              <a:buClr>
                <a:schemeClr val="dk1"/>
              </a:buClr>
              <a:buSzPts val="2800"/>
              <a:buFont typeface="Archivo Narrow"/>
              <a:buChar char="–"/>
              <a:defRPr b="0" i="0" sz="2800" u="none" cap="none" strike="noStrike">
                <a:solidFill>
                  <a:schemeClr val="dk1"/>
                </a:solidFill>
                <a:latin typeface="Archivo Narrow"/>
                <a:ea typeface="Archivo Narrow"/>
                <a:cs typeface="Archivo Narrow"/>
                <a:sym typeface="Archivo Narrow"/>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9" name="Google Shape;99;g33bce7a7a05_0_236"/>
          <p:cNvSpPr txBox="1"/>
          <p:nvPr>
            <p:ph idx="10" type="dt"/>
          </p:nvPr>
        </p:nvSpPr>
        <p:spPr>
          <a:xfrm>
            <a:off x="609520" y="6356351"/>
            <a:ext cx="28443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0" name="Google Shape;100;g33bce7a7a05_0_236"/>
          <p:cNvSpPr txBox="1"/>
          <p:nvPr>
            <p:ph idx="11" type="ftr"/>
          </p:nvPr>
        </p:nvSpPr>
        <p:spPr>
          <a:xfrm>
            <a:off x="4165058" y="6356351"/>
            <a:ext cx="38604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1" name="Google Shape;101;g33bce7a7a05_0_236"/>
          <p:cNvSpPr txBox="1"/>
          <p:nvPr>
            <p:ph idx="12" type="sldNum"/>
          </p:nvPr>
        </p:nvSpPr>
        <p:spPr>
          <a:xfrm>
            <a:off x="8736463" y="6356351"/>
            <a:ext cx="2844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Logo, icon&#10;&#10;Description automatically generated" id="102" name="Google Shape;102;g33bce7a7a05_0_236"/>
          <p:cNvPicPr preferRelativeResize="0"/>
          <p:nvPr/>
        </p:nvPicPr>
        <p:blipFill rotWithShape="1">
          <a:blip r:embed="rId1">
            <a:alphaModFix/>
          </a:blip>
          <a:srcRect b="0" l="0" r="0" t="0"/>
          <a:stretch/>
        </p:blipFill>
        <p:spPr>
          <a:xfrm>
            <a:off x="9291496" y="244633"/>
            <a:ext cx="1577467" cy="510884"/>
          </a:xfrm>
          <a:prstGeom prst="rect">
            <a:avLst/>
          </a:prstGeom>
          <a:noFill/>
          <a:ln>
            <a:noFill/>
          </a:ln>
        </p:spPr>
      </p:pic>
      <p:pic>
        <p:nvPicPr>
          <p:cNvPr id="103" name="Google Shape;103;g33bce7a7a05_0_236"/>
          <p:cNvPicPr preferRelativeResize="0"/>
          <p:nvPr/>
        </p:nvPicPr>
        <p:blipFill rotWithShape="1">
          <a:blip r:embed="rId2">
            <a:alphaModFix/>
          </a:blip>
          <a:srcRect b="0" l="0" r="3735" t="0"/>
          <a:stretch/>
        </p:blipFill>
        <p:spPr>
          <a:xfrm>
            <a:off x="11020926" y="438985"/>
            <a:ext cx="917709" cy="44348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9.jpg"/><Relationship Id="rId5" Type="http://schemas.openxmlformats.org/officeDocument/2006/relationships/image" Target="../media/image2.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0.png"/><Relationship Id="rId4" Type="http://schemas.openxmlformats.org/officeDocument/2006/relationships/image" Target="../media/image9.jpg"/><Relationship Id="rId9" Type="http://schemas.openxmlformats.org/officeDocument/2006/relationships/hyperlink" Target="https://www.grasim.com/Upload/Images/masthead/grasim-paint-banner.jpg" TargetMode="External"/><Relationship Id="rId5" Type="http://schemas.openxmlformats.org/officeDocument/2006/relationships/image" Target="../media/image38.jpg"/><Relationship Id="rId6" Type="http://schemas.openxmlformats.org/officeDocument/2006/relationships/image" Target="../media/image39.jpg"/><Relationship Id="rId7" Type="http://schemas.openxmlformats.org/officeDocument/2006/relationships/image" Target="../media/image2.png"/><Relationship Id="rId8" Type="http://schemas.openxmlformats.org/officeDocument/2006/relationships/hyperlink" Target="https://www.eabassoc.co.uk/faq-general-application-advice.php" TargetMode="External"/></Relationships>
</file>

<file path=ppt/slides/_rels/slide12.xml.rels><?xml version="1.0" encoding="UTF-8" standalone="yes"?><Relationships xmlns="http://schemas.openxmlformats.org/package/2006/relationships"><Relationship Id="rId10" Type="http://schemas.openxmlformats.org/officeDocument/2006/relationships/hyperlink" Target="https://5.imimg.com/data5/SELLER/Default/2022/1/YE/PA/TC/25964300/car-parking-ventilation-system-500x500-500x500.jpg" TargetMode="External"/><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9.jpg"/><Relationship Id="rId9" Type="http://schemas.openxmlformats.org/officeDocument/2006/relationships/hyperlink" Target="https://5.imimg.com/data5/SELLER/Default/2023/9/345848429/HE/VW/CM/158728800/basement-ventilation-jet-fan.jpg" TargetMode="External"/><Relationship Id="rId5" Type="http://schemas.openxmlformats.org/officeDocument/2006/relationships/image" Target="../media/image49.png"/><Relationship Id="rId6" Type="http://schemas.openxmlformats.org/officeDocument/2006/relationships/image" Target="../media/image40.jpg"/><Relationship Id="rId7" Type="http://schemas.openxmlformats.org/officeDocument/2006/relationships/image" Target="../media/image2.png"/><Relationship Id="rId8"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9.jpg"/><Relationship Id="rId9" Type="http://schemas.openxmlformats.org/officeDocument/2006/relationships/hyperlink" Target="https://uk.pinterest.com/pin/louvre-windows-with-fan-for-tiny-bathroom-decor--875457615045811416/" TargetMode="External"/><Relationship Id="rId5" Type="http://schemas.openxmlformats.org/officeDocument/2006/relationships/image" Target="../media/image2.png"/><Relationship Id="rId6" Type="http://schemas.openxmlformats.org/officeDocument/2006/relationships/image" Target="../media/image42.jpg"/><Relationship Id="rId7" Type="http://schemas.openxmlformats.org/officeDocument/2006/relationships/image" Target="../media/image43.jpg"/><Relationship Id="rId8" Type="http://schemas.openxmlformats.org/officeDocument/2006/relationships/hyperlink" Target="https://encrypted-tbn3.gstatic.com/images?q=tbn:ANd9GcSA1a69rgxaGqyj14oLj-xKlI05CQHcdcKbeauUiKPX2gZKl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9.jpg"/><Relationship Id="rId9" Type="http://schemas.openxmlformats.org/officeDocument/2006/relationships/hyperlink" Target="https://www.bayviewwindows.ca/blog/understanding-window-visual-transmittance/energy-efficiency" TargetMode="External"/><Relationship Id="rId5" Type="http://schemas.openxmlformats.org/officeDocument/2006/relationships/image" Target="../media/image2.png"/><Relationship Id="rId6" Type="http://schemas.openxmlformats.org/officeDocument/2006/relationships/image" Target="../media/image44.png"/><Relationship Id="rId7" Type="http://schemas.openxmlformats.org/officeDocument/2006/relationships/image" Target="../media/image45.jpg"/><Relationship Id="rId8" Type="http://schemas.openxmlformats.org/officeDocument/2006/relationships/hyperlink" Target="https://www.johnsonwindowfilms.com/dealer/printPage.php?ARTICLE_ID=15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47.png"/><Relationship Id="rId5" Type="http://schemas.openxmlformats.org/officeDocument/2006/relationships/image" Target="../media/image2.png"/><Relationship Id="rId6" Type="http://schemas.openxmlformats.org/officeDocument/2006/relationships/hyperlink" Target="https://hgtvhome.sndimg.com/content/dam/images/hgrm/fullset/2011/6/23/8/green_goddess_07-LED-lighting.jpg.rend.hgtvcom.1280.1280.85.suffix/1405398283667.web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9.jpg"/><Relationship Id="rId9" Type="http://schemas.openxmlformats.org/officeDocument/2006/relationships/hyperlink" Target="https://www.superbrightleds.com/media/wysiwyg/CRI_tooltip_infographic_V2.jpg" TargetMode="External"/><Relationship Id="rId5" Type="http://schemas.openxmlformats.org/officeDocument/2006/relationships/image" Target="../media/image2.png"/><Relationship Id="rId6" Type="http://schemas.openxmlformats.org/officeDocument/2006/relationships/image" Target="../media/image46.jpg"/><Relationship Id="rId7" Type="http://schemas.openxmlformats.org/officeDocument/2006/relationships/image" Target="../media/image48.jpg"/><Relationship Id="rId8" Type="http://schemas.openxmlformats.org/officeDocument/2006/relationships/hyperlink" Target="https://straitslighting.com/wp-content/uploads/2021/01/Color-Rendering-Index-CRI-Infographic.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image" Target="../media/image9.jpg"/><Relationship Id="rId9" Type="http://schemas.openxmlformats.org/officeDocument/2006/relationships/hyperlink" Target="https://www.waveformlighting.com/d_waveform/wp-content/uploads/2018/01/CRI-Comparisons-low-cri-2.png" TargetMode="External"/><Relationship Id="rId5" Type="http://schemas.openxmlformats.org/officeDocument/2006/relationships/image" Target="../media/image52.png"/><Relationship Id="rId6" Type="http://schemas.openxmlformats.org/officeDocument/2006/relationships/image" Target="../media/image50.png"/><Relationship Id="rId7" Type="http://schemas.openxmlformats.org/officeDocument/2006/relationships/image" Target="../media/image2.png"/><Relationship Id="rId8" Type="http://schemas.openxmlformats.org/officeDocument/2006/relationships/hyperlink" Target="https://www.olamled.com/wp-content/uploads/blog-320.p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image" Target="../media/image9.jpg"/><Relationship Id="rId9" Type="http://schemas.openxmlformats.org/officeDocument/2006/relationships/hyperlink" Target="https://www.knaufinsulation.com/sites/ki_com/files/styles/paragraph_image_crop/public/media/images/01-SC-People_0.png?itok=nemDrK0O" TargetMode="External"/><Relationship Id="rId5" Type="http://schemas.openxmlformats.org/officeDocument/2006/relationships/image" Target="../media/image58.jpg"/><Relationship Id="rId6" Type="http://schemas.openxmlformats.org/officeDocument/2006/relationships/image" Target="../media/image51.png"/><Relationship Id="rId7" Type="http://schemas.openxmlformats.org/officeDocument/2006/relationships/image" Target="../media/image2.png"/><Relationship Id="rId8" Type="http://schemas.openxmlformats.org/officeDocument/2006/relationships/hyperlink" Target="https://www.phsc.co.uk/wp-content/uploads/2018/03/thermal_engines.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9.jpg"/><Relationship Id="rId9" Type="http://schemas.openxmlformats.org/officeDocument/2006/relationships/image" Target="../media/image59.png"/><Relationship Id="rId5" Type="http://schemas.openxmlformats.org/officeDocument/2006/relationships/image" Target="../media/image53.jpg"/><Relationship Id="rId6" Type="http://schemas.openxmlformats.org/officeDocument/2006/relationships/image" Target="../media/image2.png"/><Relationship Id="rId7" Type="http://schemas.openxmlformats.org/officeDocument/2006/relationships/hyperlink" Target="https://www.linkedin.com/pulse/facts-thermal-comfort-roneol-kamdem" TargetMode="External"/><Relationship Id="rId8" Type="http://schemas.openxmlformats.org/officeDocument/2006/relationships/hyperlink" Target="https://www.simulationhub.com/blog/role-of-cfd-in-evaluating-occupant-thermal-comfor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9.jpg"/><Relationship Id="rId5" Type="http://schemas.openxmlformats.org/officeDocument/2006/relationships/image" Target="../media/image2.png"/><Relationship Id="rId6" Type="http://schemas.openxmlformats.org/officeDocument/2006/relationships/image" Target="../media/image55.png"/><Relationship Id="rId7" Type="http://schemas.openxmlformats.org/officeDocument/2006/relationships/hyperlink" Target="https://www.sciencedirect.com/science/article/abs/pii/S246860692100290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9.jpg"/><Relationship Id="rId9" Type="http://schemas.openxmlformats.org/officeDocument/2006/relationships/hyperlink" Target="https://www.everest.co.uk/globalassets/everest/energy-efficiency/u-values/what-are-u-values-mob-min.jpg" TargetMode="External"/><Relationship Id="rId5" Type="http://schemas.openxmlformats.org/officeDocument/2006/relationships/image" Target="../media/image2.png"/><Relationship Id="rId6" Type="http://schemas.openxmlformats.org/officeDocument/2006/relationships/image" Target="../media/image54.jpg"/><Relationship Id="rId7" Type="http://schemas.openxmlformats.org/officeDocument/2006/relationships/image" Target="../media/image68.jpg"/><Relationship Id="rId8" Type="http://schemas.openxmlformats.org/officeDocument/2006/relationships/hyperlink" Target="https://www.lamilux.com/fileadmin/_processed_/9/2/csm_Inhaltsbild-Uwert_Grafik_EN_8e76ba9c24.jp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6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22.jpg"/><Relationship Id="rId4" Type="http://schemas.openxmlformats.org/officeDocument/2006/relationships/image" Target="../media/image61.jpg"/><Relationship Id="rId5"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0.png"/><Relationship Id="rId4" Type="http://schemas.openxmlformats.org/officeDocument/2006/relationships/image" Target="../media/image9.jpg"/><Relationship Id="rId9" Type="http://schemas.openxmlformats.org/officeDocument/2006/relationships/hyperlink" Target="https://static.wixstatic.com/media/accf1a_e13700874f7e488ea9d8d10cfe8b7f52~mv2.jpg/v1/fill/w_980,h_394,al_c,q_85,usm_0.66_1.00_0.01,enc_auto/accf1a_e13700874f7e488ea9d8d10cfe8b7f52~mv2.jpg" TargetMode="External"/><Relationship Id="rId5" Type="http://schemas.openxmlformats.org/officeDocument/2006/relationships/image" Target="../media/image63.jpg"/><Relationship Id="rId6" Type="http://schemas.openxmlformats.org/officeDocument/2006/relationships/image" Target="../media/image65.jpg"/><Relationship Id="rId7" Type="http://schemas.openxmlformats.org/officeDocument/2006/relationships/image" Target="../media/image2.png"/><Relationship Id="rId8" Type="http://schemas.openxmlformats.org/officeDocument/2006/relationships/hyperlink" Target="https://www.designingbuildings.co.uk/w/images/b/ba/Crossventilation.jp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0.png"/><Relationship Id="rId4" Type="http://schemas.openxmlformats.org/officeDocument/2006/relationships/image" Target="../media/image9.jpg"/><Relationship Id="rId9" Type="http://schemas.openxmlformats.org/officeDocument/2006/relationships/hyperlink" Target="https://www.researchgate.net/profile/Yaser-Shahbazi/publication/332382514/figure/fig4/AS:751601694289922@1556207216182/Visualization-a-UDI-b-EUI-UDI-useful-daylight-illuminance.png" TargetMode="External"/><Relationship Id="rId5" Type="http://schemas.openxmlformats.org/officeDocument/2006/relationships/image" Target="../media/image64.png"/><Relationship Id="rId6" Type="http://schemas.openxmlformats.org/officeDocument/2006/relationships/image" Target="../media/image69.png"/><Relationship Id="rId7" Type="http://schemas.openxmlformats.org/officeDocument/2006/relationships/image" Target="../media/image2.png"/><Relationship Id="rId8" Type="http://schemas.openxmlformats.org/officeDocument/2006/relationships/hyperlink" Target="https://www.researchgate.net/profile/Dilay-Kesten-Erhart-2/publication/282870625/figure/fig3/AS:297128288112643@1447852312080/Useful-daylight-illuminance-of-horizontal-blinds-in-the-classroom.p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9.jpg"/><Relationship Id="rId4" Type="http://schemas.openxmlformats.org/officeDocument/2006/relationships/image" Target="../media/image66.jpg"/><Relationship Id="rId9" Type="http://schemas.openxmlformats.org/officeDocument/2006/relationships/hyperlink" Target="https://blog.getmyparking.com/wp-content/uploads/2018/10/up-3-1024x604.jpg" TargetMode="External"/><Relationship Id="rId5" Type="http://schemas.openxmlformats.org/officeDocument/2006/relationships/image" Target="../media/image67.jpg"/><Relationship Id="rId6" Type="http://schemas.openxmlformats.org/officeDocument/2006/relationships/image" Target="../media/image2.png"/><Relationship Id="rId7" Type="http://schemas.openxmlformats.org/officeDocument/2006/relationships/hyperlink" Target="https://www.researchgate.net/profile/Dilay-Kesten-Erhart-2/publication/282870625/figure/fig3/AS:297128288112643@1447852312080/Useful-daylight-illuminance-of-horizontal-blinds-in-the-classroom.png" TargetMode="External"/><Relationship Id="rId8" Type="http://schemas.openxmlformats.org/officeDocument/2006/relationships/hyperlink" Target="https://i.ytimg.com/vi/8utfZb7W9Gg/mqdefault.jp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73.jpg"/><Relationship Id="rId4" Type="http://schemas.openxmlformats.org/officeDocument/2006/relationships/image" Target="../media/image9.jpg"/><Relationship Id="rId5"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9.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2.png"/><Relationship Id="rId6" Type="http://schemas.openxmlformats.org/officeDocument/2006/relationships/image" Target="../media/image11.png"/><Relationship Id="rId7" Type="http://schemas.openxmlformats.org/officeDocument/2006/relationships/hyperlink" Target="https://img.freepik.com/premium-photo/environmental-consulting-firm-office-with-sustainable-design-elements-green-initiatives-natural_820340-37504.jp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9.jp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7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18.png"/><Relationship Id="rId12"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2.png"/><Relationship Id="rId9"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32.jpg"/><Relationship Id="rId5" Type="http://schemas.openxmlformats.org/officeDocument/2006/relationships/image" Target="../media/image22.jpg"/><Relationship Id="rId6"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6"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28.jpg"/><Relationship Id="rId5" Type="http://schemas.openxmlformats.org/officeDocument/2006/relationships/image" Target="../media/image2.png"/><Relationship Id="rId6" Type="http://schemas.openxmlformats.org/officeDocument/2006/relationships/hyperlink" Target="https://i0.wp.com/architropics.com/wp-content/uploads/2020/05/natural-ventilation-A-02.jpg?resize=559%2C432&amp;ssl=1" TargetMode="External"/><Relationship Id="rId7" Type="http://schemas.openxmlformats.org/officeDocument/2006/relationships/hyperlink" Target="https://specvent.co.za/natural-ventilation-systems/" TargetMode="External"/><Relationship Id="rId8" Type="http://schemas.openxmlformats.org/officeDocument/2006/relationships/image" Target="../media/image29.png"/></Relationships>
</file>

<file path=ppt/slides/_rels/slide9.xml.rels><?xml version="1.0" encoding="UTF-8" standalone="yes"?><Relationships xmlns="http://schemas.openxmlformats.org/package/2006/relationships"><Relationship Id="rId11" Type="http://schemas.openxmlformats.org/officeDocument/2006/relationships/hyperlink" Target="https://image.slidesharecdn.com/econiwassamhita2018ppt-221110062452-fb65c5f3/85/Eco-Niwas-Samhita-2018-ppt-pdf-44-320.jpg" TargetMode="External"/><Relationship Id="rId10" Type="http://schemas.openxmlformats.org/officeDocument/2006/relationships/hyperlink" Target="https://i0.wp.com/architropics.com/wp-content/uploads/2020/05/natural-ventilation-A-02.jpg?resize=559%2C432&amp;ssl=1"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comments" Target="../comments/comment1.xml"/><Relationship Id="rId4" Type="http://schemas.openxmlformats.org/officeDocument/2006/relationships/image" Target="../media/image30.png"/><Relationship Id="rId9" Type="http://schemas.openxmlformats.org/officeDocument/2006/relationships/image" Target="../media/image33.png"/><Relationship Id="rId5" Type="http://schemas.openxmlformats.org/officeDocument/2006/relationships/image" Target="../media/image9.jpg"/><Relationship Id="rId6" Type="http://schemas.openxmlformats.org/officeDocument/2006/relationships/image" Target="../media/image31.png"/><Relationship Id="rId7" Type="http://schemas.openxmlformats.org/officeDocument/2006/relationships/image" Target="../media/image2.png"/><Relationship Id="rId8"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g33bce7a7a05_0_0"/>
          <p:cNvPicPr preferRelativeResize="0"/>
          <p:nvPr/>
        </p:nvPicPr>
        <p:blipFill rotWithShape="1">
          <a:blip r:embed="rId3">
            <a:alphaModFix/>
          </a:blip>
          <a:srcRect b="0" l="0" r="7842" t="0"/>
          <a:stretch/>
        </p:blipFill>
        <p:spPr>
          <a:xfrm>
            <a:off x="1" y="-26017"/>
            <a:ext cx="12190411" cy="6883400"/>
          </a:xfrm>
          <a:prstGeom prst="rect">
            <a:avLst/>
          </a:prstGeom>
          <a:solidFill>
            <a:srgbClr val="DFD9D7"/>
          </a:solidFill>
          <a:ln>
            <a:noFill/>
          </a:ln>
        </p:spPr>
      </p:pic>
      <p:sp>
        <p:nvSpPr>
          <p:cNvPr id="185" name="Google Shape;185;g33bce7a7a05_0_0"/>
          <p:cNvSpPr/>
          <p:nvPr/>
        </p:nvSpPr>
        <p:spPr>
          <a:xfrm>
            <a:off x="494025" y="1580425"/>
            <a:ext cx="11072400" cy="36705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
              <a:buFont typeface="Arial"/>
              <a:buNone/>
            </a:pPr>
            <a:r>
              <a:t/>
            </a:r>
            <a:endParaRPr b="0" i="0" sz="200" u="none" cap="none" strike="noStrike">
              <a:solidFill>
                <a:schemeClr val="dk1"/>
              </a:solidFill>
              <a:latin typeface="Arial"/>
              <a:ea typeface="Arial"/>
              <a:cs typeface="Arial"/>
              <a:sym typeface="Arial"/>
            </a:endParaRPr>
          </a:p>
        </p:txBody>
      </p:sp>
      <p:sp>
        <p:nvSpPr>
          <p:cNvPr id="186" name="Google Shape;186;g33bce7a7a05_0_0"/>
          <p:cNvSpPr txBox="1"/>
          <p:nvPr/>
        </p:nvSpPr>
        <p:spPr>
          <a:xfrm>
            <a:off x="727240" y="1774450"/>
            <a:ext cx="3779100" cy="5541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3000" u="none" cap="none" strike="noStrike">
                <a:solidFill>
                  <a:srgbClr val="0E1B47"/>
                </a:solidFill>
                <a:latin typeface="Julius Sans One"/>
                <a:ea typeface="Julius Sans One"/>
                <a:cs typeface="Julius Sans One"/>
                <a:sym typeface="Julius Sans One"/>
              </a:rPr>
              <a:t>ENS 2024</a:t>
            </a:r>
            <a:endParaRPr b="0" i="0" sz="3000" u="none" cap="none" strike="noStrike">
              <a:solidFill>
                <a:srgbClr val="0E1B47"/>
              </a:solidFill>
              <a:latin typeface="Julius Sans One"/>
              <a:ea typeface="Julius Sans One"/>
              <a:cs typeface="Julius Sans One"/>
              <a:sym typeface="Julius Sans One"/>
            </a:endParaRPr>
          </a:p>
        </p:txBody>
      </p:sp>
      <p:sp>
        <p:nvSpPr>
          <p:cNvPr id="187" name="Google Shape;187;g33bce7a7a05_0_0"/>
          <p:cNvSpPr txBox="1"/>
          <p:nvPr/>
        </p:nvSpPr>
        <p:spPr>
          <a:xfrm>
            <a:off x="656650" y="2638550"/>
            <a:ext cx="5931300" cy="1200600"/>
          </a:xfrm>
          <a:prstGeom prst="rect">
            <a:avLst/>
          </a:prstGeom>
          <a:noFill/>
          <a:ln>
            <a:noFill/>
          </a:ln>
        </p:spPr>
        <p:txBody>
          <a:bodyPr anchorCtr="0" anchor="t" bIns="45700" lIns="45700" spcFirstLastPara="1" rIns="45700" wrap="square" tIns="45700">
            <a:spAutoFit/>
          </a:bodyPr>
          <a:lstStyle/>
          <a:p>
            <a:pPr indent="0" lvl="0" marL="0" rtl="0" algn="l">
              <a:spcBef>
                <a:spcPts val="0"/>
              </a:spcBef>
              <a:spcAft>
                <a:spcPts val="0"/>
              </a:spcAft>
              <a:buClr>
                <a:schemeClr val="dk1"/>
              </a:buClr>
              <a:buSzPts val="1100"/>
              <a:buFont typeface="Arial"/>
              <a:buNone/>
            </a:pPr>
            <a:r>
              <a:rPr b="1" lang="en-US" sz="3600">
                <a:solidFill>
                  <a:schemeClr val="lt1"/>
                </a:solidFill>
                <a:latin typeface="Julius Sans One"/>
                <a:ea typeface="Julius Sans One"/>
                <a:cs typeface="Julius Sans One"/>
                <a:sym typeface="Julius Sans One"/>
              </a:rPr>
              <a:t>Indoor Environmental Quality (IEQ) Module</a:t>
            </a:r>
            <a:r>
              <a:rPr b="1" lang="en-US" sz="3600">
                <a:solidFill>
                  <a:schemeClr val="lt1"/>
                </a:solidFill>
                <a:latin typeface="Julius Sans One"/>
                <a:ea typeface="Julius Sans One"/>
                <a:cs typeface="Julius Sans One"/>
                <a:sym typeface="Julius Sans One"/>
              </a:rPr>
              <a:t> </a:t>
            </a:r>
            <a:endParaRPr b="1" sz="3600">
              <a:solidFill>
                <a:schemeClr val="lt1"/>
              </a:solidFill>
              <a:latin typeface="Julius Sans One"/>
              <a:ea typeface="Julius Sans One"/>
              <a:cs typeface="Julius Sans One"/>
              <a:sym typeface="Julius Sans One"/>
            </a:endParaRPr>
          </a:p>
        </p:txBody>
      </p:sp>
      <p:cxnSp>
        <p:nvCxnSpPr>
          <p:cNvPr id="188" name="Google Shape;188;g33bce7a7a05_0_0"/>
          <p:cNvCxnSpPr/>
          <p:nvPr/>
        </p:nvCxnSpPr>
        <p:spPr>
          <a:xfrm>
            <a:off x="856230" y="3948685"/>
            <a:ext cx="827100" cy="0"/>
          </a:xfrm>
          <a:prstGeom prst="straightConnector1">
            <a:avLst/>
          </a:prstGeom>
          <a:noFill/>
          <a:ln cap="flat" cmpd="sng" w="38100">
            <a:solidFill>
              <a:srgbClr val="F2777C"/>
            </a:solidFill>
            <a:prstDash val="solid"/>
            <a:miter lim="8000"/>
            <a:headEnd len="sm" w="sm" type="none"/>
            <a:tailEnd len="sm" w="sm" type="none"/>
          </a:ln>
        </p:spPr>
      </p:cxnSp>
      <p:cxnSp>
        <p:nvCxnSpPr>
          <p:cNvPr id="189" name="Google Shape;189;g33bce7a7a05_0_0"/>
          <p:cNvCxnSpPr/>
          <p:nvPr/>
        </p:nvCxnSpPr>
        <p:spPr>
          <a:xfrm>
            <a:off x="1818260" y="3948685"/>
            <a:ext cx="4022400" cy="26400"/>
          </a:xfrm>
          <a:prstGeom prst="straightConnector1">
            <a:avLst/>
          </a:prstGeom>
          <a:noFill/>
          <a:ln cap="flat" cmpd="sng" w="38100">
            <a:solidFill>
              <a:srgbClr val="E6DEDC"/>
            </a:solidFill>
            <a:prstDash val="solid"/>
            <a:miter lim="8000"/>
            <a:headEnd len="sm" w="sm" type="none"/>
            <a:tailEnd len="sm" w="sm" type="none"/>
          </a:ln>
        </p:spPr>
      </p:cxnSp>
      <p:sp>
        <p:nvSpPr>
          <p:cNvPr id="190" name="Google Shape;190;g33bce7a7a05_0_0"/>
          <p:cNvSpPr txBox="1"/>
          <p:nvPr/>
        </p:nvSpPr>
        <p:spPr>
          <a:xfrm>
            <a:off x="795153" y="4149143"/>
            <a:ext cx="2393100" cy="307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chivo Narrow"/>
                <a:ea typeface="Archivo Narrow"/>
                <a:cs typeface="Archivo Narrow"/>
                <a:sym typeface="Archivo Narrow"/>
              </a:rPr>
              <a:t>Prepared by : LCES</a:t>
            </a:r>
            <a:endParaRPr b="0" i="0" sz="1400" u="none" cap="none" strike="noStrike">
              <a:solidFill>
                <a:srgbClr val="000000"/>
              </a:solidFill>
              <a:latin typeface="Archivo Narrow"/>
              <a:ea typeface="Archivo Narrow"/>
              <a:cs typeface="Archivo Narrow"/>
              <a:sym typeface="Archivo Narrow"/>
            </a:endParaRPr>
          </a:p>
        </p:txBody>
      </p:sp>
      <p:sp>
        <p:nvSpPr>
          <p:cNvPr id="191" name="Google Shape;191;g33bce7a7a05_0_0"/>
          <p:cNvSpPr txBox="1"/>
          <p:nvPr/>
        </p:nvSpPr>
        <p:spPr>
          <a:xfrm>
            <a:off x="795154" y="4435017"/>
            <a:ext cx="2063700" cy="307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chivo Narrow"/>
                <a:ea typeface="Archivo Narrow"/>
                <a:cs typeface="Archivo Narrow"/>
                <a:sym typeface="Archivo Narrow"/>
              </a:rPr>
              <a:t>Created </a:t>
            </a:r>
            <a:r>
              <a:rPr lang="en-US">
                <a:solidFill>
                  <a:schemeClr val="lt1"/>
                </a:solidFill>
                <a:latin typeface="Archivo Narrow"/>
                <a:ea typeface="Archivo Narrow"/>
                <a:cs typeface="Archivo Narrow"/>
                <a:sym typeface="Archivo Narrow"/>
              </a:rPr>
              <a:t>Jan</a:t>
            </a:r>
            <a:r>
              <a:rPr b="0" i="0" lang="en-US" sz="1400" u="none" cap="none" strike="noStrike">
                <a:solidFill>
                  <a:schemeClr val="lt1"/>
                </a:solidFill>
                <a:latin typeface="Archivo Narrow"/>
                <a:ea typeface="Archivo Narrow"/>
                <a:cs typeface="Archivo Narrow"/>
                <a:sym typeface="Archivo Narrow"/>
              </a:rPr>
              <a:t> 202</a:t>
            </a:r>
            <a:r>
              <a:rPr lang="en-US">
                <a:solidFill>
                  <a:schemeClr val="lt1"/>
                </a:solidFill>
                <a:latin typeface="Archivo Narrow"/>
                <a:ea typeface="Archivo Narrow"/>
                <a:cs typeface="Archivo Narrow"/>
                <a:sym typeface="Archivo Narrow"/>
              </a:rPr>
              <a:t>5</a:t>
            </a:r>
            <a:endParaRPr b="0" i="0" sz="1400" u="none" cap="none" strike="noStrike">
              <a:solidFill>
                <a:schemeClr val="lt1"/>
              </a:solidFill>
              <a:latin typeface="Archivo Narrow"/>
              <a:ea typeface="Archivo Narrow"/>
              <a:cs typeface="Archivo Narrow"/>
              <a:sym typeface="Archivo Narrow"/>
            </a:endParaRPr>
          </a:p>
        </p:txBody>
      </p:sp>
      <p:pic>
        <p:nvPicPr>
          <p:cNvPr descr="Logo, icon&#10;&#10;Description automatically generated" id="192" name="Google Shape;192;g33bce7a7a05_0_0"/>
          <p:cNvPicPr preferRelativeResize="0"/>
          <p:nvPr/>
        </p:nvPicPr>
        <p:blipFill rotWithShape="1">
          <a:blip r:embed="rId4">
            <a:alphaModFix/>
          </a:blip>
          <a:srcRect b="0" l="0" r="0" t="0"/>
          <a:stretch/>
        </p:blipFill>
        <p:spPr>
          <a:xfrm>
            <a:off x="9243370" y="61749"/>
            <a:ext cx="1577467" cy="510884"/>
          </a:xfrm>
          <a:prstGeom prst="rect">
            <a:avLst/>
          </a:prstGeom>
          <a:noFill/>
          <a:ln>
            <a:noFill/>
          </a:ln>
        </p:spPr>
      </p:pic>
      <p:pic>
        <p:nvPicPr>
          <p:cNvPr id="193" name="Google Shape;193;g33bce7a7a05_0_0"/>
          <p:cNvPicPr preferRelativeResize="0"/>
          <p:nvPr/>
        </p:nvPicPr>
        <p:blipFill rotWithShape="1">
          <a:blip r:embed="rId5">
            <a:alphaModFix/>
          </a:blip>
          <a:srcRect b="0" l="0" r="3735" t="0"/>
          <a:stretch/>
        </p:blipFill>
        <p:spPr>
          <a:xfrm>
            <a:off x="10956758" y="256101"/>
            <a:ext cx="917709" cy="443484"/>
          </a:xfrm>
          <a:prstGeom prst="rect">
            <a:avLst/>
          </a:prstGeom>
          <a:noFill/>
          <a:ln>
            <a:noFill/>
          </a:ln>
        </p:spPr>
      </p:pic>
      <p:pic>
        <p:nvPicPr>
          <p:cNvPr id="194" name="Google Shape;194;g33bce7a7a05_0_0"/>
          <p:cNvPicPr preferRelativeResize="0"/>
          <p:nvPr/>
        </p:nvPicPr>
        <p:blipFill rotWithShape="1">
          <a:blip r:embed="rId6">
            <a:alphaModFix/>
          </a:blip>
          <a:srcRect b="0" l="0" r="0" t="0"/>
          <a:stretch/>
        </p:blipFill>
        <p:spPr>
          <a:xfrm>
            <a:off x="6658574" y="1070396"/>
            <a:ext cx="4022500" cy="52133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0"/>
          <p:cNvSpPr/>
          <p:nvPr/>
        </p:nvSpPr>
        <p:spPr>
          <a:xfrm>
            <a:off x="5472989" y="87022"/>
            <a:ext cx="6463459" cy="6337300"/>
          </a:xfrm>
          <a:prstGeom prst="rect">
            <a:avLst/>
          </a:prstGeom>
          <a:solidFill>
            <a:srgbClr val="E6DEDC"/>
          </a:solidFill>
          <a:ln>
            <a:noFill/>
          </a:ln>
          <a:effectLst>
            <a:outerShdw blurRad="50800" rotWithShape="0" algn="ctr" dir="5400000" dist="50800">
              <a:srgbClr val="DFD9D7"/>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0" name="Google Shape;400;p10"/>
          <p:cNvSpPr/>
          <p:nvPr/>
        </p:nvSpPr>
        <p:spPr>
          <a:xfrm>
            <a:off x="5473000" y="1714500"/>
            <a:ext cx="6463500" cy="5847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gbpn-logo_white.png" id="401" name="Google Shape;401;p10"/>
          <p:cNvPicPr preferRelativeResize="0"/>
          <p:nvPr/>
        </p:nvPicPr>
        <p:blipFill rotWithShape="1">
          <a:blip r:embed="rId3">
            <a:alphaModFix/>
          </a:blip>
          <a:srcRect b="0" l="0" r="0" t="0"/>
          <a:stretch/>
        </p:blipFill>
        <p:spPr>
          <a:xfrm>
            <a:off x="406574" y="5877272"/>
            <a:ext cx="1623940" cy="797831"/>
          </a:xfrm>
          <a:prstGeom prst="rect">
            <a:avLst/>
          </a:prstGeom>
          <a:noFill/>
          <a:ln>
            <a:noFill/>
          </a:ln>
        </p:spPr>
      </p:pic>
      <p:pic>
        <p:nvPicPr>
          <p:cNvPr id="402" name="Google Shape;402;p10"/>
          <p:cNvPicPr preferRelativeResize="0"/>
          <p:nvPr/>
        </p:nvPicPr>
        <p:blipFill rotWithShape="1">
          <a:blip r:embed="rId4">
            <a:alphaModFix/>
          </a:blip>
          <a:srcRect b="0" l="0" r="0" t="0"/>
          <a:stretch/>
        </p:blipFill>
        <p:spPr>
          <a:xfrm>
            <a:off x="10934491" y="279694"/>
            <a:ext cx="1013460" cy="443484"/>
          </a:xfrm>
          <a:prstGeom prst="rect">
            <a:avLst/>
          </a:prstGeom>
          <a:noFill/>
          <a:ln>
            <a:noFill/>
          </a:ln>
        </p:spPr>
      </p:pic>
      <p:sp>
        <p:nvSpPr>
          <p:cNvPr id="403" name="Google Shape;403;p10"/>
          <p:cNvSpPr txBox="1"/>
          <p:nvPr/>
        </p:nvSpPr>
        <p:spPr>
          <a:xfrm>
            <a:off x="-11502" y="2981770"/>
            <a:ext cx="5472900" cy="246300"/>
          </a:xfrm>
          <a:prstGeom prst="rect">
            <a:avLst/>
          </a:prstGeom>
          <a:noFill/>
          <a:ln>
            <a:noFill/>
          </a:ln>
        </p:spPr>
        <p:txBody>
          <a:bodyPr anchorCtr="0" anchor="t" bIns="45700" lIns="45700" spcFirstLastPara="1" rIns="45700" wrap="square" tIns="45700">
            <a:spAutoFit/>
          </a:bodyPr>
          <a:lstStyle/>
          <a:p>
            <a:pPr indent="0" lvl="0" marL="0" marR="0" rtl="0" algn="ctr">
              <a:lnSpc>
                <a:spcPct val="150000"/>
              </a:lnSpc>
              <a:spcBef>
                <a:spcPts val="0"/>
              </a:spcBef>
              <a:spcAft>
                <a:spcPts val="0"/>
              </a:spcAft>
              <a:buClr>
                <a:srgbClr val="000000"/>
              </a:buClr>
              <a:buSzPts val="1000"/>
              <a:buFont typeface="Arial"/>
              <a:buNone/>
            </a:pPr>
            <a:r>
              <a:rPr b="0" i="0" lang="en-US" sz="1000" u="none" cap="none" strike="noStrike">
                <a:solidFill>
                  <a:schemeClr val="dk1"/>
                </a:solidFill>
                <a:latin typeface="Archivo Narrow"/>
                <a:ea typeface="Archivo Narrow"/>
                <a:cs typeface="Archivo Narrow"/>
                <a:sym typeface="Archivo Narrow"/>
              </a:rPr>
              <a:t>Sample Flat</a:t>
            </a:r>
            <a:endParaRPr b="0" i="0" sz="1000" u="none" cap="none" strike="noStrike">
              <a:solidFill>
                <a:schemeClr val="dk1"/>
              </a:solidFill>
              <a:latin typeface="Archivo Narrow"/>
              <a:ea typeface="Archivo Narrow"/>
              <a:cs typeface="Archivo Narrow"/>
              <a:sym typeface="Archivo Narrow"/>
            </a:endParaRPr>
          </a:p>
        </p:txBody>
      </p:sp>
      <p:sp>
        <p:nvSpPr>
          <p:cNvPr id="404" name="Google Shape;404;p10"/>
          <p:cNvSpPr txBox="1"/>
          <p:nvPr/>
        </p:nvSpPr>
        <p:spPr>
          <a:xfrm>
            <a:off x="272426" y="4306371"/>
            <a:ext cx="5049900" cy="246300"/>
          </a:xfrm>
          <a:prstGeom prst="rect">
            <a:avLst/>
          </a:prstGeom>
          <a:noFill/>
          <a:ln>
            <a:noFill/>
          </a:ln>
        </p:spPr>
        <p:txBody>
          <a:bodyPr anchorCtr="0" anchor="t" bIns="45700" lIns="45700" spcFirstLastPara="1" rIns="45700" wrap="square" tIns="45700">
            <a:spAutoFit/>
          </a:bodyPr>
          <a:lstStyle/>
          <a:p>
            <a:pPr indent="0" lvl="0" marL="0" marR="0" rtl="0" algn="ctr">
              <a:lnSpc>
                <a:spcPct val="150000"/>
              </a:lnSpc>
              <a:spcBef>
                <a:spcPts val="0"/>
              </a:spcBef>
              <a:spcAft>
                <a:spcPts val="0"/>
              </a:spcAft>
              <a:buClr>
                <a:srgbClr val="000000"/>
              </a:buClr>
              <a:buSzPts val="1000"/>
              <a:buFont typeface="Arial"/>
              <a:buNone/>
            </a:pPr>
            <a:r>
              <a:rPr lang="en-US" sz="1000">
                <a:solidFill>
                  <a:schemeClr val="dk1"/>
                </a:solidFill>
                <a:latin typeface="Archivo Narrow"/>
                <a:ea typeface="Archivo Narrow"/>
                <a:cs typeface="Archivo Narrow"/>
                <a:sym typeface="Archivo Narrow"/>
              </a:rPr>
              <a:t>S</a:t>
            </a:r>
            <a:r>
              <a:rPr b="0" i="0" lang="en-US" sz="1000" u="none" cap="none" strike="noStrike">
                <a:solidFill>
                  <a:schemeClr val="dk1"/>
                </a:solidFill>
                <a:latin typeface="Archivo Narrow"/>
                <a:ea typeface="Archivo Narrow"/>
                <a:cs typeface="Archivo Narrow"/>
                <a:sym typeface="Archivo Narrow"/>
              </a:rPr>
              <a:t>ample Window Schedule</a:t>
            </a:r>
            <a:endParaRPr b="0" i="0" sz="1000" u="none" cap="none" strike="noStrike">
              <a:solidFill>
                <a:schemeClr val="dk1"/>
              </a:solidFill>
              <a:latin typeface="Archivo Narrow"/>
              <a:ea typeface="Archivo Narrow"/>
              <a:cs typeface="Archivo Narrow"/>
              <a:sym typeface="Archivo Narrow"/>
            </a:endParaRPr>
          </a:p>
        </p:txBody>
      </p:sp>
      <p:sp>
        <p:nvSpPr>
          <p:cNvPr id="405" name="Google Shape;405;p10"/>
          <p:cNvSpPr txBox="1"/>
          <p:nvPr/>
        </p:nvSpPr>
        <p:spPr>
          <a:xfrm>
            <a:off x="5647100" y="2348075"/>
            <a:ext cx="5985600" cy="36786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Calculating window-to-floor ratio for a sample flat. (Refer images beside)</a:t>
            </a:r>
            <a:endParaRPr i="0" sz="1600" u="none" cap="none" strike="noStrike">
              <a:solidFill>
                <a:srgbClr val="000000"/>
              </a:solidFill>
              <a:latin typeface="Source Sans Pro"/>
              <a:ea typeface="Source Sans Pro"/>
              <a:cs typeface="Source Sans Pro"/>
              <a:sym typeface="Source Sans Pro"/>
            </a:endParaRPr>
          </a:p>
          <a:p>
            <a:pPr indent="0" lvl="0" marL="0" marR="0" rtl="0" algn="just">
              <a:lnSpc>
                <a:spcPct val="150000"/>
              </a:lnSpc>
              <a:spcBef>
                <a:spcPts val="0"/>
              </a:spcBef>
              <a:spcAft>
                <a:spcPts val="0"/>
              </a:spcAft>
              <a:buClr>
                <a:srgbClr val="000000"/>
              </a:buClr>
              <a:buSzPts val="1200"/>
              <a:buFont typeface="Arial"/>
              <a:buNone/>
            </a:pPr>
            <a:r>
              <a:rPr b="1" i="1" lang="en-US" sz="1600" u="none" cap="none" strike="noStrike">
                <a:solidFill>
                  <a:srgbClr val="3B3838"/>
                </a:solidFill>
                <a:latin typeface="Source Sans Pro"/>
                <a:ea typeface="Source Sans Pro"/>
                <a:cs typeface="Source Sans Pro"/>
                <a:sym typeface="Source Sans Pro"/>
              </a:rPr>
              <a:t>Carpet Area of Bedroom = 3*2.97 = 8.91 sq.m</a:t>
            </a:r>
            <a:endParaRPr b="1" i="1" sz="1600" u="none" cap="none" strike="noStrike">
              <a:solidFill>
                <a:srgbClr val="3B3838"/>
              </a:solidFill>
              <a:latin typeface="Source Sans Pro"/>
              <a:ea typeface="Source Sans Pro"/>
              <a:cs typeface="Source Sans Pro"/>
              <a:sym typeface="Source Sans Pro"/>
            </a:endParaRPr>
          </a:p>
          <a:p>
            <a:pPr indent="0" lvl="0" marL="0" marR="0" rtl="0" algn="just">
              <a:lnSpc>
                <a:spcPct val="150000"/>
              </a:lnSpc>
              <a:spcBef>
                <a:spcPts val="100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Window Dimensions = Width = 2.25, Height = 1.75. </a:t>
            </a:r>
            <a:endParaRPr i="0" sz="1600" u="none" cap="none" strike="noStrike">
              <a:solidFill>
                <a:srgbClr val="000000"/>
              </a:solidFill>
              <a:latin typeface="Source Sans Pro"/>
              <a:ea typeface="Source Sans Pro"/>
              <a:cs typeface="Source Sans Pro"/>
              <a:sym typeface="Source Sans Pro"/>
            </a:endParaRPr>
          </a:p>
          <a:p>
            <a:pPr indent="0" lvl="0" marL="0" marR="0" rtl="0" algn="just">
              <a:lnSpc>
                <a:spcPct val="150000"/>
              </a:lnSpc>
              <a:spcBef>
                <a:spcPts val="0"/>
              </a:spcBef>
              <a:spcAft>
                <a:spcPts val="0"/>
              </a:spcAft>
              <a:buClr>
                <a:srgbClr val="000000"/>
              </a:buClr>
              <a:buSzPts val="1200"/>
              <a:buFont typeface="Arial"/>
              <a:buNone/>
            </a:pPr>
            <a:r>
              <a:rPr b="1" i="1" lang="en-US" sz="1600" u="none" cap="none" strike="noStrike">
                <a:solidFill>
                  <a:srgbClr val="3B3838"/>
                </a:solidFill>
                <a:latin typeface="Source Sans Pro"/>
                <a:ea typeface="Source Sans Pro"/>
                <a:cs typeface="Source Sans Pro"/>
                <a:sym typeface="Source Sans Pro"/>
              </a:rPr>
              <a:t>Total Window area = 2.25*1.75 = 3.93 sq.m</a:t>
            </a:r>
            <a:endParaRPr i="0" sz="1600" u="none" cap="none" strike="noStrike">
              <a:solidFill>
                <a:srgbClr val="000000"/>
              </a:solidFill>
              <a:latin typeface="Source Sans Pro"/>
              <a:ea typeface="Source Sans Pro"/>
              <a:cs typeface="Source Sans Pro"/>
              <a:sym typeface="Source Sans Pro"/>
            </a:endParaRPr>
          </a:p>
          <a:p>
            <a:pPr indent="0" lvl="0" marL="0" marR="0" rtl="0" algn="just">
              <a:lnSpc>
                <a:spcPct val="150000"/>
              </a:lnSpc>
              <a:spcBef>
                <a:spcPts val="100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As per the design of window shutters, it is clear that the openable area is 2/3 (66.67%) of total window area. is,</a:t>
            </a:r>
            <a:endParaRPr i="0" sz="1600" u="none" cap="none" strike="noStrike">
              <a:solidFill>
                <a:srgbClr val="000000"/>
              </a:solidFill>
              <a:latin typeface="Source Sans Pro"/>
              <a:ea typeface="Source Sans Pro"/>
              <a:cs typeface="Source Sans Pro"/>
              <a:sym typeface="Source Sans Pro"/>
            </a:endParaRPr>
          </a:p>
          <a:p>
            <a:pPr indent="0" lvl="0" marL="0" marR="0" rtl="0" algn="just">
              <a:lnSpc>
                <a:spcPct val="150000"/>
              </a:lnSpc>
              <a:spcBef>
                <a:spcPts val="0"/>
              </a:spcBef>
              <a:spcAft>
                <a:spcPts val="0"/>
              </a:spcAft>
              <a:buClr>
                <a:srgbClr val="000000"/>
              </a:buClr>
              <a:buSzPts val="1200"/>
              <a:buFont typeface="Arial"/>
              <a:buNone/>
            </a:pPr>
            <a:r>
              <a:rPr b="1" i="1" lang="en-US" sz="1600" u="none" cap="none" strike="noStrike">
                <a:solidFill>
                  <a:srgbClr val="3B3838"/>
                </a:solidFill>
                <a:latin typeface="Source Sans Pro"/>
                <a:ea typeface="Source Sans Pro"/>
                <a:cs typeface="Source Sans Pro"/>
                <a:sym typeface="Source Sans Pro"/>
              </a:rPr>
              <a:t>Openable window area = 3.93*0.667 = 2.62 sq.m. </a:t>
            </a:r>
            <a:endParaRPr i="0" sz="1600" u="none" cap="none" strike="noStrike">
              <a:solidFill>
                <a:srgbClr val="000000"/>
              </a:solidFill>
              <a:latin typeface="Source Sans Pro"/>
              <a:ea typeface="Source Sans Pro"/>
              <a:cs typeface="Source Sans Pro"/>
              <a:sym typeface="Source Sans Pro"/>
            </a:endParaRPr>
          </a:p>
          <a:p>
            <a:pPr indent="0" lvl="0" marL="0" marR="0" rtl="0" algn="just">
              <a:lnSpc>
                <a:spcPct val="150000"/>
              </a:lnSpc>
              <a:spcBef>
                <a:spcPts val="1000"/>
              </a:spcBef>
              <a:spcAft>
                <a:spcPts val="0"/>
              </a:spcAft>
              <a:buClr>
                <a:srgbClr val="000000"/>
              </a:buClr>
              <a:buSzPts val="1200"/>
              <a:buFont typeface="Arial"/>
              <a:buNone/>
            </a:pPr>
            <a:r>
              <a:rPr b="1" i="1" lang="en-US" sz="1600" u="none" cap="none" strike="noStrike">
                <a:solidFill>
                  <a:srgbClr val="3B3838"/>
                </a:solidFill>
                <a:highlight>
                  <a:srgbClr val="F2777C"/>
                </a:highlight>
                <a:latin typeface="Source Sans Pro"/>
                <a:ea typeface="Source Sans Pro"/>
                <a:cs typeface="Source Sans Pro"/>
                <a:sym typeface="Source Sans Pro"/>
              </a:rPr>
              <a:t>Openable window-to-floor ratio = 2.62/8.91 = 0.29</a:t>
            </a:r>
            <a:endParaRPr i="0" sz="1600" u="none" cap="none" strike="noStrike">
              <a:solidFill>
                <a:srgbClr val="000000"/>
              </a:solidFill>
              <a:highlight>
                <a:srgbClr val="F2777C"/>
              </a:highlight>
              <a:latin typeface="Source Sans Pro"/>
              <a:ea typeface="Source Sans Pro"/>
              <a:cs typeface="Source Sans Pro"/>
              <a:sym typeface="Source Sans Pro"/>
            </a:endParaRPr>
          </a:p>
        </p:txBody>
      </p:sp>
      <p:pic>
        <p:nvPicPr>
          <p:cNvPr descr="Logo, icon&#10;&#10;Description automatically generated" id="406" name="Google Shape;406;p10"/>
          <p:cNvPicPr preferRelativeResize="0"/>
          <p:nvPr/>
        </p:nvPicPr>
        <p:blipFill rotWithShape="1">
          <a:blip r:embed="rId5">
            <a:alphaModFix/>
          </a:blip>
          <a:srcRect b="0" l="0" r="0" t="0"/>
          <a:stretch/>
        </p:blipFill>
        <p:spPr>
          <a:xfrm>
            <a:off x="9243370" y="61749"/>
            <a:ext cx="1577467" cy="510884"/>
          </a:xfrm>
          <a:prstGeom prst="rect">
            <a:avLst/>
          </a:prstGeom>
          <a:noFill/>
          <a:ln>
            <a:noFill/>
          </a:ln>
        </p:spPr>
      </p:pic>
      <p:pic>
        <p:nvPicPr>
          <p:cNvPr id="407" name="Google Shape;407;p10"/>
          <p:cNvPicPr preferRelativeResize="0"/>
          <p:nvPr/>
        </p:nvPicPr>
        <p:blipFill rotWithShape="1">
          <a:blip r:embed="rId6">
            <a:alphaModFix/>
          </a:blip>
          <a:srcRect b="0" l="0" r="0" t="0"/>
          <a:stretch/>
        </p:blipFill>
        <p:spPr>
          <a:xfrm>
            <a:off x="1093939" y="294002"/>
            <a:ext cx="3410323" cy="2726103"/>
          </a:xfrm>
          <a:prstGeom prst="rect">
            <a:avLst/>
          </a:prstGeom>
          <a:noFill/>
          <a:ln>
            <a:noFill/>
          </a:ln>
        </p:spPr>
      </p:pic>
      <p:pic>
        <p:nvPicPr>
          <p:cNvPr id="408" name="Google Shape;408;p10"/>
          <p:cNvPicPr preferRelativeResize="0"/>
          <p:nvPr/>
        </p:nvPicPr>
        <p:blipFill rotWithShape="1">
          <a:blip r:embed="rId7">
            <a:alphaModFix/>
          </a:blip>
          <a:srcRect b="0" l="0" r="0" t="0"/>
          <a:stretch/>
        </p:blipFill>
        <p:spPr>
          <a:xfrm>
            <a:off x="195128" y="3266560"/>
            <a:ext cx="5078273" cy="1057227"/>
          </a:xfrm>
          <a:prstGeom prst="rect">
            <a:avLst/>
          </a:prstGeom>
          <a:noFill/>
          <a:ln>
            <a:noFill/>
          </a:ln>
        </p:spPr>
      </p:pic>
      <p:pic>
        <p:nvPicPr>
          <p:cNvPr id="409" name="Google Shape;409;p10"/>
          <p:cNvPicPr preferRelativeResize="0"/>
          <p:nvPr/>
        </p:nvPicPr>
        <p:blipFill rotWithShape="1">
          <a:blip r:embed="rId8">
            <a:alphaModFix/>
          </a:blip>
          <a:srcRect b="0" l="0" r="0" t="0"/>
          <a:stretch/>
        </p:blipFill>
        <p:spPr>
          <a:xfrm>
            <a:off x="673464" y="4662556"/>
            <a:ext cx="4251271" cy="1933341"/>
          </a:xfrm>
          <a:prstGeom prst="rect">
            <a:avLst/>
          </a:prstGeom>
          <a:noFill/>
          <a:ln>
            <a:noFill/>
          </a:ln>
        </p:spPr>
      </p:pic>
      <p:sp>
        <p:nvSpPr>
          <p:cNvPr id="410" name="Google Shape;410;p10"/>
          <p:cNvSpPr txBox="1"/>
          <p:nvPr/>
        </p:nvSpPr>
        <p:spPr>
          <a:xfrm>
            <a:off x="274149" y="6534875"/>
            <a:ext cx="5049900" cy="246300"/>
          </a:xfrm>
          <a:prstGeom prst="rect">
            <a:avLst/>
          </a:prstGeom>
          <a:noFill/>
          <a:ln>
            <a:noFill/>
          </a:ln>
        </p:spPr>
        <p:txBody>
          <a:bodyPr anchorCtr="0" anchor="t" bIns="45700" lIns="45700" spcFirstLastPara="1" rIns="45700" wrap="square" tIns="45700">
            <a:spAutoFit/>
          </a:bodyPr>
          <a:lstStyle/>
          <a:p>
            <a:pPr indent="0" lvl="0" marL="0" marR="0" rtl="0" algn="ctr">
              <a:lnSpc>
                <a:spcPct val="150000"/>
              </a:lnSpc>
              <a:spcBef>
                <a:spcPts val="0"/>
              </a:spcBef>
              <a:spcAft>
                <a:spcPts val="0"/>
              </a:spcAft>
              <a:buClr>
                <a:srgbClr val="000000"/>
              </a:buClr>
              <a:buSzPts val="1000"/>
              <a:buFont typeface="Arial"/>
              <a:buNone/>
            </a:pPr>
            <a:r>
              <a:rPr b="0" i="0" lang="en-US" sz="1000" u="none" cap="none" strike="noStrike">
                <a:solidFill>
                  <a:schemeClr val="dk1"/>
                </a:solidFill>
                <a:latin typeface="Archivo Narrow"/>
                <a:ea typeface="Archivo Narrow"/>
                <a:cs typeface="Archivo Narrow"/>
                <a:sym typeface="Archivo Narrow"/>
              </a:rPr>
              <a:t>Sample Window Dimension</a:t>
            </a:r>
            <a:endParaRPr b="0" i="0" sz="1000" u="none" cap="none" strike="noStrike">
              <a:solidFill>
                <a:schemeClr val="dk1"/>
              </a:solidFill>
              <a:latin typeface="Archivo Narrow"/>
              <a:ea typeface="Archivo Narrow"/>
              <a:cs typeface="Archivo Narrow"/>
              <a:sym typeface="Archivo Narrow"/>
            </a:endParaRPr>
          </a:p>
        </p:txBody>
      </p:sp>
      <p:sp>
        <p:nvSpPr>
          <p:cNvPr id="411" name="Google Shape;411;p10"/>
          <p:cNvSpPr txBox="1"/>
          <p:nvPr/>
        </p:nvSpPr>
        <p:spPr>
          <a:xfrm>
            <a:off x="5950679" y="1125886"/>
            <a:ext cx="5878647" cy="58473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62626"/>
                </a:solidFill>
                <a:latin typeface="Julius Sans One"/>
                <a:ea typeface="Julius Sans One"/>
                <a:cs typeface="Julius Sans One"/>
                <a:sym typeface="Julius Sans One"/>
              </a:rPr>
              <a:t>MANDATORY PROVISION</a:t>
            </a:r>
            <a:endParaRPr b="0" i="0" sz="1400" u="none" cap="none" strike="noStrike">
              <a:solidFill>
                <a:srgbClr val="000000"/>
              </a:solidFill>
              <a:latin typeface="Arial"/>
              <a:ea typeface="Arial"/>
              <a:cs typeface="Arial"/>
              <a:sym typeface="Arial"/>
            </a:endParaRPr>
          </a:p>
        </p:txBody>
      </p:sp>
      <p:sp>
        <p:nvSpPr>
          <p:cNvPr id="412" name="Google Shape;412;p10"/>
          <p:cNvSpPr txBox="1"/>
          <p:nvPr/>
        </p:nvSpPr>
        <p:spPr>
          <a:xfrm>
            <a:off x="5980921" y="1737923"/>
            <a:ext cx="5460300" cy="5232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b="0" i="0" lang="en-US" sz="2800" u="none" cap="none" strike="noStrike">
                <a:solidFill>
                  <a:schemeClr val="lt1"/>
                </a:solidFill>
                <a:latin typeface="Archivo Narrow"/>
                <a:ea typeface="Archivo Narrow"/>
                <a:cs typeface="Archivo Narrow"/>
                <a:sym typeface="Archivo Narrow"/>
              </a:rPr>
              <a:t>Ventilation</a:t>
            </a:r>
            <a:r>
              <a:rPr lang="en-US" sz="2800">
                <a:solidFill>
                  <a:schemeClr val="lt1"/>
                </a:solidFill>
                <a:latin typeface="Archivo Narrow"/>
                <a:ea typeface="Archivo Narrow"/>
                <a:cs typeface="Archivo Narrow"/>
                <a:sym typeface="Archivo Narrow"/>
              </a:rPr>
              <a:t> </a:t>
            </a:r>
            <a:r>
              <a:rPr b="0" i="0" lang="en-US" sz="2800" u="none" cap="none" strike="noStrike">
                <a:solidFill>
                  <a:schemeClr val="lt1"/>
                </a:solidFill>
                <a:latin typeface="Archivo Narrow"/>
                <a:ea typeface="Archivo Narrow"/>
                <a:cs typeface="Archivo Narrow"/>
                <a:sym typeface="Archivo Narrow"/>
              </a:rPr>
              <a:t>Potential</a:t>
            </a:r>
            <a:endParaRPr b="0" i="0" sz="2800" u="none" cap="none" strike="noStrike">
              <a:solidFill>
                <a:schemeClr val="lt1"/>
              </a:solidFill>
              <a:latin typeface="Archivo Narrow"/>
              <a:ea typeface="Archivo Narrow"/>
              <a:cs typeface="Archivo Narrow"/>
              <a:sym typeface="Archivo Narrow"/>
            </a:endParaRPr>
          </a:p>
        </p:txBody>
      </p:sp>
      <p:sp>
        <p:nvSpPr>
          <p:cNvPr id="413" name="Google Shape;413;p10"/>
          <p:cNvSpPr txBox="1"/>
          <p:nvPr/>
        </p:nvSpPr>
        <p:spPr>
          <a:xfrm>
            <a:off x="4216697" y="6534863"/>
            <a:ext cx="1244700" cy="2463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chemeClr val="dk1"/>
                </a:solidFill>
                <a:latin typeface="Source Sans Pro"/>
                <a:ea typeface="Source Sans Pro"/>
                <a:cs typeface="Source Sans Pro"/>
                <a:sym typeface="Source Sans Pro"/>
              </a:rPr>
              <a:t>Source</a:t>
            </a:r>
            <a:r>
              <a:rPr lang="en-US" sz="1000">
                <a:solidFill>
                  <a:schemeClr val="dk1"/>
                </a:solidFill>
                <a:latin typeface="Archivo Narrow"/>
                <a:ea typeface="Archivo Narrow"/>
                <a:cs typeface="Archivo Narrow"/>
                <a:sym typeface="Archivo Narrow"/>
              </a:rPr>
              <a:t>: </a:t>
            </a:r>
            <a:r>
              <a:rPr i="1" lang="en-US" sz="900">
                <a:solidFill>
                  <a:schemeClr val="dk1"/>
                </a:solidFill>
                <a:latin typeface="Source Sans Pro"/>
                <a:ea typeface="Source Sans Pro"/>
                <a:cs typeface="Source Sans Pro"/>
                <a:sym typeface="Source Sans Pro"/>
              </a:rPr>
              <a:t>LCES - Author</a:t>
            </a:r>
            <a:endParaRPr i="1" sz="900">
              <a:solidFill>
                <a:schemeClr val="dk1"/>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11"/>
          <p:cNvSpPr/>
          <p:nvPr/>
        </p:nvSpPr>
        <p:spPr>
          <a:xfrm>
            <a:off x="5473000" y="100"/>
            <a:ext cx="6717300" cy="6858000"/>
          </a:xfrm>
          <a:prstGeom prst="rect">
            <a:avLst/>
          </a:prstGeom>
          <a:solidFill>
            <a:srgbClr val="E6DEDC"/>
          </a:solidFill>
          <a:ln>
            <a:noFill/>
          </a:ln>
          <a:effectLst>
            <a:outerShdw blurRad="50800" rotWithShape="0" algn="ctr" dir="5400000" dist="50800">
              <a:srgbClr val="DFD9D7"/>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9" name="Google Shape;419;p11"/>
          <p:cNvSpPr/>
          <p:nvPr/>
        </p:nvSpPr>
        <p:spPr>
          <a:xfrm>
            <a:off x="5473000" y="1714500"/>
            <a:ext cx="6717300" cy="5232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gbpn-logo_white.png" id="420" name="Google Shape;420;p11"/>
          <p:cNvPicPr preferRelativeResize="0"/>
          <p:nvPr/>
        </p:nvPicPr>
        <p:blipFill rotWithShape="1">
          <a:blip r:embed="rId3">
            <a:alphaModFix/>
          </a:blip>
          <a:srcRect b="0" l="0" r="0" t="0"/>
          <a:stretch/>
        </p:blipFill>
        <p:spPr>
          <a:xfrm>
            <a:off x="406574" y="5877272"/>
            <a:ext cx="1623940" cy="797831"/>
          </a:xfrm>
          <a:prstGeom prst="rect">
            <a:avLst/>
          </a:prstGeom>
          <a:noFill/>
          <a:ln>
            <a:noFill/>
          </a:ln>
        </p:spPr>
      </p:pic>
      <p:pic>
        <p:nvPicPr>
          <p:cNvPr id="421" name="Google Shape;421;p11"/>
          <p:cNvPicPr preferRelativeResize="0"/>
          <p:nvPr/>
        </p:nvPicPr>
        <p:blipFill rotWithShape="1">
          <a:blip r:embed="rId4">
            <a:alphaModFix/>
          </a:blip>
          <a:srcRect b="0" l="0" r="0" t="0"/>
          <a:stretch/>
        </p:blipFill>
        <p:spPr>
          <a:xfrm>
            <a:off x="10904241" y="129144"/>
            <a:ext cx="1013460" cy="443484"/>
          </a:xfrm>
          <a:prstGeom prst="rect">
            <a:avLst/>
          </a:prstGeom>
          <a:noFill/>
          <a:ln>
            <a:noFill/>
          </a:ln>
        </p:spPr>
      </p:pic>
      <p:sp>
        <p:nvSpPr>
          <p:cNvPr id="422" name="Google Shape;422;p11"/>
          <p:cNvSpPr txBox="1"/>
          <p:nvPr/>
        </p:nvSpPr>
        <p:spPr>
          <a:xfrm>
            <a:off x="5974568" y="1725817"/>
            <a:ext cx="5460300" cy="5232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lang="en-US" sz="2800">
                <a:solidFill>
                  <a:schemeClr val="lt1"/>
                </a:solidFill>
                <a:latin typeface="Archivo Narrow"/>
                <a:ea typeface="Archivo Narrow"/>
                <a:cs typeface="Archivo Narrow"/>
                <a:sym typeface="Archivo Narrow"/>
              </a:rPr>
              <a:t>Low Emitting Potential</a:t>
            </a:r>
            <a:endParaRPr b="0" i="0" sz="1400" u="none" cap="none" strike="noStrike">
              <a:solidFill>
                <a:schemeClr val="lt1"/>
              </a:solidFill>
              <a:latin typeface="Archivo Narrow"/>
              <a:ea typeface="Archivo Narrow"/>
              <a:cs typeface="Archivo Narrow"/>
              <a:sym typeface="Archivo Narrow"/>
            </a:endParaRPr>
          </a:p>
        </p:txBody>
      </p:sp>
      <p:sp>
        <p:nvSpPr>
          <p:cNvPr id="423" name="Google Shape;423;p11"/>
          <p:cNvSpPr txBox="1"/>
          <p:nvPr/>
        </p:nvSpPr>
        <p:spPr>
          <a:xfrm>
            <a:off x="5979349" y="2357250"/>
            <a:ext cx="6072000" cy="5850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None/>
            </a:pPr>
            <a:r>
              <a:rPr lang="en-US" sz="1600">
                <a:solidFill>
                  <a:srgbClr val="3B3838"/>
                </a:solidFill>
                <a:latin typeface="Source Sans Pro"/>
                <a:ea typeface="Source Sans Pro"/>
                <a:cs typeface="Source Sans Pro"/>
                <a:sym typeface="Source Sans Pro"/>
              </a:rPr>
              <a:t>Paints used on the interior side of the building envelope shall comply with the VOC content limit as per below table:</a:t>
            </a:r>
            <a:endParaRPr b="0" i="0" sz="1200" u="none" cap="none" strike="noStrike">
              <a:solidFill>
                <a:srgbClr val="3B3838"/>
              </a:solidFill>
              <a:latin typeface="Arial"/>
              <a:ea typeface="Arial"/>
              <a:cs typeface="Arial"/>
              <a:sym typeface="Arial"/>
            </a:endParaRPr>
          </a:p>
        </p:txBody>
      </p:sp>
      <p:graphicFrame>
        <p:nvGraphicFramePr>
          <p:cNvPr id="424" name="Google Shape;424;p11"/>
          <p:cNvGraphicFramePr/>
          <p:nvPr/>
        </p:nvGraphicFramePr>
        <p:xfrm>
          <a:off x="5979357" y="3043602"/>
          <a:ext cx="3000000" cy="3000000"/>
        </p:xfrm>
        <a:graphic>
          <a:graphicData uri="http://schemas.openxmlformats.org/drawingml/2006/table">
            <a:tbl>
              <a:tblPr>
                <a:noFill/>
                <a:tableStyleId>{7EC1860F-0678-4051-8DC7-DED81CC03491}</a:tableStyleId>
              </a:tblPr>
              <a:tblGrid>
                <a:gridCol w="715700"/>
                <a:gridCol w="2500150"/>
                <a:gridCol w="2533425"/>
              </a:tblGrid>
              <a:tr h="649650">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S.No.</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Type of Materials</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VOC* Limit (g/L less water)</a:t>
                      </a:r>
                      <a:endParaRPr i="0" sz="1600" u="none" cap="none" strike="noStrike">
                        <a:solidFill>
                          <a:schemeClr val="dk1"/>
                        </a:solidFill>
                        <a:latin typeface="Source Sans Pro"/>
                        <a:ea typeface="Source Sans Pro"/>
                        <a:cs typeface="Source Sans Pro"/>
                        <a:sym typeface="Source Sans Pro"/>
                      </a:endParaRPr>
                    </a:p>
                  </a:txBody>
                  <a:tcPr marT="9525" marB="0" marR="9525" marL="9525" anchor="b"/>
                </a:tc>
              </a:tr>
              <a:tr h="379625">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1</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Flat Paints*</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50</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b"/>
                </a:tc>
              </a:tr>
              <a:tr h="379625">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2</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Non-flat Paints*</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50</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b"/>
                </a:tc>
              </a:tr>
            </a:tbl>
          </a:graphicData>
        </a:graphic>
      </p:graphicFrame>
      <p:pic>
        <p:nvPicPr>
          <p:cNvPr descr="grasim-paint-banner.jpg (1920×789)" id="425" name="Google Shape;425;p11"/>
          <p:cNvPicPr preferRelativeResize="0"/>
          <p:nvPr/>
        </p:nvPicPr>
        <p:blipFill rotWithShape="1">
          <a:blip r:embed="rId5">
            <a:alphaModFix/>
          </a:blip>
          <a:srcRect b="0" l="0" r="0" t="0"/>
          <a:stretch/>
        </p:blipFill>
        <p:spPr>
          <a:xfrm>
            <a:off x="253964" y="288143"/>
            <a:ext cx="5092861" cy="2093120"/>
          </a:xfrm>
          <a:prstGeom prst="rect">
            <a:avLst/>
          </a:prstGeom>
          <a:noFill/>
          <a:ln>
            <a:noFill/>
          </a:ln>
        </p:spPr>
      </p:pic>
      <p:pic>
        <p:nvPicPr>
          <p:cNvPr id="426" name="Google Shape;426;p11"/>
          <p:cNvPicPr preferRelativeResize="0"/>
          <p:nvPr/>
        </p:nvPicPr>
        <p:blipFill rotWithShape="1">
          <a:blip r:embed="rId6">
            <a:alphaModFix/>
          </a:blip>
          <a:srcRect b="0" l="0" r="0" t="0"/>
          <a:stretch/>
        </p:blipFill>
        <p:spPr>
          <a:xfrm>
            <a:off x="1587790" y="2912774"/>
            <a:ext cx="2361310" cy="3541965"/>
          </a:xfrm>
          <a:prstGeom prst="rect">
            <a:avLst/>
          </a:prstGeom>
          <a:noFill/>
          <a:ln>
            <a:noFill/>
          </a:ln>
        </p:spPr>
      </p:pic>
      <p:pic>
        <p:nvPicPr>
          <p:cNvPr descr="Logo, icon&#10;&#10;Description automatically generated" id="427" name="Google Shape;427;p11"/>
          <p:cNvPicPr preferRelativeResize="0"/>
          <p:nvPr/>
        </p:nvPicPr>
        <p:blipFill rotWithShape="1">
          <a:blip r:embed="rId7">
            <a:alphaModFix/>
          </a:blip>
          <a:srcRect b="0" l="0" r="0" t="0"/>
          <a:stretch/>
        </p:blipFill>
        <p:spPr>
          <a:xfrm>
            <a:off x="9243370" y="61749"/>
            <a:ext cx="1577467" cy="510884"/>
          </a:xfrm>
          <a:prstGeom prst="rect">
            <a:avLst/>
          </a:prstGeom>
          <a:noFill/>
          <a:ln>
            <a:noFill/>
          </a:ln>
        </p:spPr>
      </p:pic>
      <p:sp>
        <p:nvSpPr>
          <p:cNvPr id="428" name="Google Shape;428;p11"/>
          <p:cNvSpPr txBox="1"/>
          <p:nvPr/>
        </p:nvSpPr>
        <p:spPr>
          <a:xfrm>
            <a:off x="5892399" y="4907950"/>
            <a:ext cx="5878500" cy="1546800"/>
          </a:xfrm>
          <a:prstGeom prst="rect">
            <a:avLst/>
          </a:prstGeom>
          <a:noFill/>
          <a:ln>
            <a:noFill/>
          </a:ln>
        </p:spPr>
        <p:txBody>
          <a:bodyPr anchorCtr="0" anchor="t" bIns="45700" lIns="45700" spcFirstLastPara="1" rIns="45700"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lang="en-US" u="none" cap="none" strike="noStrike">
                <a:solidFill>
                  <a:srgbClr val="3B3838"/>
                </a:solidFill>
                <a:latin typeface="Source Sans Pro"/>
                <a:ea typeface="Source Sans Pro"/>
                <a:cs typeface="Source Sans Pro"/>
                <a:sym typeface="Source Sans Pro"/>
              </a:rPr>
              <a:t>*</a:t>
            </a:r>
            <a:r>
              <a:rPr lang="en-US" u="none" cap="none" strike="noStrike">
                <a:solidFill>
                  <a:srgbClr val="3B3838"/>
                </a:solidFill>
                <a:latin typeface="Source Sans Pro"/>
                <a:ea typeface="Source Sans Pro"/>
                <a:cs typeface="Source Sans Pro"/>
                <a:sym typeface="Source Sans Pro"/>
              </a:rPr>
              <a:t>Flat Paints</a:t>
            </a:r>
            <a:r>
              <a:rPr lang="en-US" u="none" cap="none" strike="noStrike">
                <a:solidFill>
                  <a:srgbClr val="3B3838"/>
                </a:solidFill>
                <a:latin typeface="Source Sans Pro"/>
                <a:ea typeface="Source Sans Pro"/>
                <a:cs typeface="Source Sans Pro"/>
                <a:sym typeface="Source Sans Pro"/>
              </a:rPr>
              <a:t>, also </a:t>
            </a:r>
            <a:r>
              <a:rPr lang="en-US">
                <a:solidFill>
                  <a:srgbClr val="3B3838"/>
                </a:solidFill>
                <a:latin typeface="Source Sans Pro"/>
                <a:ea typeface="Source Sans Pro"/>
                <a:cs typeface="Source Sans Pro"/>
                <a:sym typeface="Source Sans Pro"/>
              </a:rPr>
              <a:t>known</a:t>
            </a:r>
            <a:r>
              <a:rPr lang="en-US" u="none" cap="none" strike="noStrike">
                <a:solidFill>
                  <a:srgbClr val="3B3838"/>
                </a:solidFill>
                <a:latin typeface="Source Sans Pro"/>
                <a:ea typeface="Source Sans Pro"/>
                <a:cs typeface="Source Sans Pro"/>
                <a:sym typeface="Source Sans Pro"/>
              </a:rPr>
              <a:t> as matte paints are type of  paint finish that </a:t>
            </a:r>
            <a:r>
              <a:rPr lang="en-US">
                <a:solidFill>
                  <a:srgbClr val="3B3838"/>
                </a:solidFill>
                <a:latin typeface="Source Sans Pro"/>
                <a:ea typeface="Source Sans Pro"/>
                <a:cs typeface="Source Sans Pro"/>
                <a:sym typeface="Source Sans Pro"/>
              </a:rPr>
              <a:t>lacks gloss or sheen.</a:t>
            </a:r>
            <a:r>
              <a:rPr lang="en-US" u="none" cap="none" strike="noStrike">
                <a:solidFill>
                  <a:srgbClr val="3B3838"/>
                </a:solidFill>
                <a:latin typeface="Source Sans Pro"/>
                <a:ea typeface="Source Sans Pro"/>
                <a:cs typeface="Source Sans Pro"/>
                <a:sym typeface="Source Sans Pro"/>
              </a:rPr>
              <a:t> They have smooth, non-reflective  surface which means they don’t reflect much light.</a:t>
            </a:r>
            <a:endParaRPr u="none" cap="none" strike="noStrike">
              <a:solidFill>
                <a:srgbClr val="000000"/>
              </a:solidFill>
              <a:latin typeface="Source Sans Pro"/>
              <a:ea typeface="Source Sans Pro"/>
              <a:cs typeface="Source Sans Pro"/>
              <a:sym typeface="Source Sans Pro"/>
            </a:endParaRPr>
          </a:p>
          <a:p>
            <a:pPr indent="0" lvl="0" marL="0" marR="0" rtl="0" algn="just">
              <a:lnSpc>
                <a:spcPct val="115000"/>
              </a:lnSpc>
              <a:spcBef>
                <a:spcPts val="0"/>
              </a:spcBef>
              <a:spcAft>
                <a:spcPts val="0"/>
              </a:spcAft>
              <a:buClr>
                <a:srgbClr val="000000"/>
              </a:buClr>
              <a:buSzPts val="1200"/>
              <a:buFont typeface="Arial"/>
              <a:buNone/>
            </a:pPr>
            <a:r>
              <a:rPr lang="en-US">
                <a:solidFill>
                  <a:srgbClr val="3B3838"/>
                </a:solidFill>
                <a:latin typeface="Source Sans Pro"/>
                <a:ea typeface="Source Sans Pro"/>
                <a:cs typeface="Source Sans Pro"/>
                <a:sym typeface="Source Sans Pro"/>
              </a:rPr>
              <a:t>*Non-flat paints</a:t>
            </a:r>
            <a:r>
              <a:rPr lang="en-US" u="none" cap="none" strike="noStrike">
                <a:solidFill>
                  <a:srgbClr val="3B3838"/>
                </a:solidFill>
                <a:latin typeface="Source Sans Pro"/>
                <a:ea typeface="Source Sans Pro"/>
                <a:cs typeface="Source Sans Pro"/>
                <a:sym typeface="Source Sans Pro"/>
              </a:rPr>
              <a:t> are paint with </a:t>
            </a:r>
            <a:r>
              <a:rPr lang="en-US">
                <a:solidFill>
                  <a:srgbClr val="3B3838"/>
                </a:solidFill>
                <a:latin typeface="Source Sans Pro"/>
                <a:ea typeface="Source Sans Pro"/>
                <a:cs typeface="Source Sans Pro"/>
                <a:sym typeface="Source Sans Pro"/>
              </a:rPr>
              <a:t>glossier or shinier finish</a:t>
            </a:r>
            <a:r>
              <a:rPr lang="en-US" u="none" cap="none" strike="noStrike">
                <a:solidFill>
                  <a:srgbClr val="3B3838"/>
                </a:solidFill>
                <a:latin typeface="Source Sans Pro"/>
                <a:ea typeface="Source Sans Pro"/>
                <a:cs typeface="Source Sans Pro"/>
                <a:sym typeface="Source Sans Pro"/>
              </a:rPr>
              <a:t> than flat/matte paint. These finishes have varying degrees of sheen, making them more durable, reflective and suitable for high-traffic or moisture-prone areas.</a:t>
            </a:r>
            <a:endParaRPr u="none" cap="none" strike="noStrike">
              <a:solidFill>
                <a:srgbClr val="3B3838"/>
              </a:solidFill>
              <a:latin typeface="Source Sans Pro"/>
              <a:ea typeface="Source Sans Pro"/>
              <a:cs typeface="Source Sans Pro"/>
              <a:sym typeface="Source Sans Pro"/>
            </a:endParaRPr>
          </a:p>
        </p:txBody>
      </p:sp>
      <p:sp>
        <p:nvSpPr>
          <p:cNvPr id="429" name="Google Shape;429;p11"/>
          <p:cNvSpPr txBox="1"/>
          <p:nvPr/>
        </p:nvSpPr>
        <p:spPr>
          <a:xfrm>
            <a:off x="5950679" y="1125886"/>
            <a:ext cx="5878647" cy="58473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62626"/>
                </a:solidFill>
                <a:latin typeface="Julius Sans One"/>
                <a:ea typeface="Julius Sans One"/>
                <a:cs typeface="Julius Sans One"/>
                <a:sym typeface="Julius Sans One"/>
              </a:rPr>
              <a:t>MANDATORY PROVISION</a:t>
            </a:r>
            <a:endParaRPr b="0" i="0" sz="1400" u="none" cap="none" strike="noStrike">
              <a:solidFill>
                <a:srgbClr val="000000"/>
              </a:solidFill>
              <a:latin typeface="Arial"/>
              <a:ea typeface="Arial"/>
              <a:cs typeface="Arial"/>
              <a:sym typeface="Arial"/>
            </a:endParaRPr>
          </a:p>
        </p:txBody>
      </p:sp>
      <p:sp>
        <p:nvSpPr>
          <p:cNvPr id="430" name="Google Shape;430;p11"/>
          <p:cNvSpPr txBox="1"/>
          <p:nvPr/>
        </p:nvSpPr>
        <p:spPr>
          <a:xfrm>
            <a:off x="2030527" y="645475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Eabassoc, </a:t>
            </a:r>
            <a:r>
              <a:rPr i="1" lang="en-US" sz="900" u="sng">
                <a:solidFill>
                  <a:schemeClr val="hlink"/>
                </a:solidFill>
                <a:latin typeface="Source Sans Pro"/>
                <a:ea typeface="Source Sans Pro"/>
                <a:cs typeface="Source Sans Pro"/>
                <a:sym typeface="Source Sans Pro"/>
                <a:hlinkClick r:id="rId8"/>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
        <p:nvSpPr>
          <p:cNvPr id="431" name="Google Shape;431;p11"/>
          <p:cNvSpPr txBox="1"/>
          <p:nvPr/>
        </p:nvSpPr>
        <p:spPr>
          <a:xfrm>
            <a:off x="2111202" y="240675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Grasim, </a:t>
            </a:r>
            <a:r>
              <a:rPr i="1" lang="en-US" sz="900" u="sng">
                <a:solidFill>
                  <a:schemeClr val="hlink"/>
                </a:solidFill>
                <a:latin typeface="Source Sans Pro"/>
                <a:ea typeface="Source Sans Pro"/>
                <a:cs typeface="Source Sans Pro"/>
                <a:sym typeface="Source Sans Pro"/>
                <a:hlinkClick r:id="rId9"/>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12"/>
          <p:cNvSpPr/>
          <p:nvPr/>
        </p:nvSpPr>
        <p:spPr>
          <a:xfrm>
            <a:off x="5473025" y="0"/>
            <a:ext cx="6717300" cy="6858000"/>
          </a:xfrm>
          <a:prstGeom prst="rect">
            <a:avLst/>
          </a:prstGeom>
          <a:solidFill>
            <a:srgbClr val="E6DEDC"/>
          </a:solidFill>
          <a:ln>
            <a:noFill/>
          </a:ln>
          <a:effectLst>
            <a:outerShdw blurRad="50800" rotWithShape="0" algn="ctr" dir="5400000" dist="50800">
              <a:srgbClr val="DFD9D7"/>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7" name="Google Shape;437;p12"/>
          <p:cNvSpPr/>
          <p:nvPr/>
        </p:nvSpPr>
        <p:spPr>
          <a:xfrm>
            <a:off x="5473000" y="1714500"/>
            <a:ext cx="6717300" cy="5847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gbpn-logo_white.png" id="438" name="Google Shape;438;p12"/>
          <p:cNvPicPr preferRelativeResize="0"/>
          <p:nvPr/>
        </p:nvPicPr>
        <p:blipFill rotWithShape="1">
          <a:blip r:embed="rId3">
            <a:alphaModFix/>
          </a:blip>
          <a:srcRect b="0" l="0" r="0" t="0"/>
          <a:stretch/>
        </p:blipFill>
        <p:spPr>
          <a:xfrm>
            <a:off x="406574" y="5877272"/>
            <a:ext cx="1623940" cy="797831"/>
          </a:xfrm>
          <a:prstGeom prst="rect">
            <a:avLst/>
          </a:prstGeom>
          <a:noFill/>
          <a:ln>
            <a:noFill/>
          </a:ln>
        </p:spPr>
      </p:pic>
      <p:pic>
        <p:nvPicPr>
          <p:cNvPr id="439" name="Google Shape;439;p12"/>
          <p:cNvPicPr preferRelativeResize="0"/>
          <p:nvPr/>
        </p:nvPicPr>
        <p:blipFill rotWithShape="1">
          <a:blip r:embed="rId4">
            <a:alphaModFix/>
          </a:blip>
          <a:srcRect b="0" l="0" r="0" t="0"/>
          <a:stretch/>
        </p:blipFill>
        <p:spPr>
          <a:xfrm>
            <a:off x="10934491" y="279694"/>
            <a:ext cx="1013460" cy="443484"/>
          </a:xfrm>
          <a:prstGeom prst="rect">
            <a:avLst/>
          </a:prstGeom>
          <a:noFill/>
          <a:ln>
            <a:noFill/>
          </a:ln>
        </p:spPr>
      </p:pic>
      <p:sp>
        <p:nvSpPr>
          <p:cNvPr id="440" name="Google Shape;440;p12"/>
          <p:cNvSpPr txBox="1"/>
          <p:nvPr/>
        </p:nvSpPr>
        <p:spPr>
          <a:xfrm>
            <a:off x="5980921" y="1742122"/>
            <a:ext cx="5460300" cy="5232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lang="en-US" sz="2800">
                <a:solidFill>
                  <a:schemeClr val="lt1"/>
                </a:solidFill>
                <a:latin typeface="Archivo Narrow"/>
                <a:ea typeface="Archivo Narrow"/>
                <a:cs typeface="Archivo Narrow"/>
                <a:sym typeface="Archivo Narrow"/>
              </a:rPr>
              <a:t>Air Quality in Car Parking</a:t>
            </a:r>
            <a:endParaRPr b="0" i="0" sz="1400" u="none" cap="none" strike="noStrike">
              <a:solidFill>
                <a:schemeClr val="lt1"/>
              </a:solidFill>
              <a:latin typeface="Archivo Narrow"/>
              <a:ea typeface="Archivo Narrow"/>
              <a:cs typeface="Archivo Narrow"/>
              <a:sym typeface="Archivo Narrow"/>
            </a:endParaRPr>
          </a:p>
        </p:txBody>
      </p:sp>
      <p:pic>
        <p:nvPicPr>
          <p:cNvPr id="441" name="Google Shape;441;p12"/>
          <p:cNvPicPr preferRelativeResize="0"/>
          <p:nvPr/>
        </p:nvPicPr>
        <p:blipFill rotWithShape="1">
          <a:blip r:embed="rId5">
            <a:alphaModFix/>
          </a:blip>
          <a:srcRect b="6501" l="0" r="0" t="7836"/>
          <a:stretch/>
        </p:blipFill>
        <p:spPr>
          <a:xfrm>
            <a:off x="1254850" y="3388421"/>
            <a:ext cx="2966161" cy="2540876"/>
          </a:xfrm>
          <a:prstGeom prst="rect">
            <a:avLst/>
          </a:prstGeom>
          <a:noFill/>
          <a:ln>
            <a:noFill/>
          </a:ln>
        </p:spPr>
      </p:pic>
      <p:pic>
        <p:nvPicPr>
          <p:cNvPr descr="basement-ventilation-jet-fan.jpg (1600×1200)" id="442" name="Google Shape;442;p12"/>
          <p:cNvPicPr preferRelativeResize="0"/>
          <p:nvPr/>
        </p:nvPicPr>
        <p:blipFill rotWithShape="1">
          <a:blip r:embed="rId6">
            <a:alphaModFix/>
          </a:blip>
          <a:srcRect b="0" l="0" r="0" t="0"/>
          <a:stretch/>
        </p:blipFill>
        <p:spPr>
          <a:xfrm>
            <a:off x="1044013" y="262660"/>
            <a:ext cx="3387836" cy="2540877"/>
          </a:xfrm>
          <a:prstGeom prst="rect">
            <a:avLst/>
          </a:prstGeom>
          <a:noFill/>
          <a:ln>
            <a:noFill/>
          </a:ln>
        </p:spPr>
      </p:pic>
      <p:pic>
        <p:nvPicPr>
          <p:cNvPr descr="Logo, icon&#10;&#10;Description automatically generated" id="443" name="Google Shape;443;p12"/>
          <p:cNvPicPr preferRelativeResize="0"/>
          <p:nvPr/>
        </p:nvPicPr>
        <p:blipFill rotWithShape="1">
          <a:blip r:embed="rId7">
            <a:alphaModFix/>
          </a:blip>
          <a:srcRect b="0" l="0" r="0" t="0"/>
          <a:stretch/>
        </p:blipFill>
        <p:spPr>
          <a:xfrm>
            <a:off x="9243370" y="61749"/>
            <a:ext cx="1577467" cy="510884"/>
          </a:xfrm>
          <a:prstGeom prst="rect">
            <a:avLst/>
          </a:prstGeom>
          <a:noFill/>
          <a:ln>
            <a:noFill/>
          </a:ln>
        </p:spPr>
      </p:pic>
      <p:sp>
        <p:nvSpPr>
          <p:cNvPr id="444" name="Google Shape;444;p12"/>
          <p:cNvSpPr txBox="1"/>
          <p:nvPr/>
        </p:nvSpPr>
        <p:spPr>
          <a:xfrm>
            <a:off x="5950679" y="1125886"/>
            <a:ext cx="5878647" cy="58473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62626"/>
                </a:solidFill>
                <a:latin typeface="Julius Sans One"/>
                <a:ea typeface="Julius Sans One"/>
                <a:cs typeface="Julius Sans One"/>
                <a:sym typeface="Julius Sans One"/>
              </a:rPr>
              <a:t>MANDATORY PROVISION</a:t>
            </a:r>
            <a:endParaRPr b="0" i="0" sz="1400" u="none" cap="none" strike="noStrike">
              <a:solidFill>
                <a:srgbClr val="000000"/>
              </a:solidFill>
              <a:latin typeface="Arial"/>
              <a:ea typeface="Arial"/>
              <a:cs typeface="Arial"/>
              <a:sym typeface="Arial"/>
            </a:endParaRPr>
          </a:p>
        </p:txBody>
      </p:sp>
      <p:sp>
        <p:nvSpPr>
          <p:cNvPr id="445" name="Google Shape;445;p12"/>
          <p:cNvSpPr txBox="1"/>
          <p:nvPr/>
        </p:nvSpPr>
        <p:spPr>
          <a:xfrm>
            <a:off x="5771825" y="2424613"/>
            <a:ext cx="5878500" cy="36633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For enclosed parking areas, a well designed ventilation and exhaust system shall be installed that provides a minimum of </a:t>
            </a:r>
            <a:r>
              <a:rPr b="1" i="1" lang="en-US" sz="1600" u="none" cap="none" strike="noStrike">
                <a:solidFill>
                  <a:srgbClr val="3B3838"/>
                </a:solidFill>
                <a:latin typeface="Source Sans Pro"/>
                <a:ea typeface="Source Sans Pro"/>
                <a:cs typeface="Source Sans Pro"/>
                <a:sym typeface="Source Sans Pro"/>
              </a:rPr>
              <a:t>6 air changes per hour</a:t>
            </a:r>
            <a:r>
              <a:rPr i="0" lang="en-US" sz="1600" u="none" cap="none" strike="noStrike">
                <a:solidFill>
                  <a:srgbClr val="3B3838"/>
                </a:solidFill>
                <a:latin typeface="Source Sans Pro"/>
                <a:ea typeface="Source Sans Pro"/>
                <a:cs typeface="Source Sans Pro"/>
                <a:sym typeface="Source Sans Pro"/>
              </a:rPr>
              <a:t>, as per the National Building Code (NBC), to effectively eliminate vehicle exhaust fumes and pollutants.</a:t>
            </a:r>
            <a:endParaRPr i="0" sz="1600" u="none" cap="none" strike="noStrike">
              <a:solidFill>
                <a:srgbClr val="000000"/>
              </a:solidFill>
              <a:latin typeface="Source Sans Pro"/>
              <a:ea typeface="Source Sans Pro"/>
              <a:cs typeface="Source Sans Pro"/>
              <a:sym typeface="Source Sans Pro"/>
            </a:endParaRPr>
          </a:p>
          <a:p>
            <a:pPr indent="0" lvl="0" marL="0" marR="0" rtl="0" algn="just">
              <a:lnSpc>
                <a:spcPct val="150000"/>
              </a:lnSpc>
              <a:spcBef>
                <a:spcPts val="0"/>
              </a:spcBef>
              <a:spcAft>
                <a:spcPts val="0"/>
              </a:spcAft>
              <a:buClr>
                <a:srgbClr val="000000"/>
              </a:buClr>
              <a:buSzPts val="1200"/>
              <a:buFont typeface="Arial"/>
              <a:buNone/>
            </a:pPr>
            <a:r>
              <a:t/>
            </a:r>
            <a:endParaRPr i="0" sz="1600" u="none" cap="none" strike="noStrike">
              <a:solidFill>
                <a:srgbClr val="3B3838"/>
              </a:solidFill>
              <a:latin typeface="Source Sans Pro"/>
              <a:ea typeface="Source Sans Pro"/>
              <a:cs typeface="Source Sans Pro"/>
              <a:sym typeface="Source Sans Pro"/>
            </a:endParaRPr>
          </a:p>
          <a:p>
            <a:pPr indent="0" lvl="0" marL="0" marR="0" rtl="0" algn="just">
              <a:lnSpc>
                <a:spcPct val="15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Air Change per Hour = </a:t>
            </a:r>
            <a:endParaRPr i="0" sz="1600" u="none" cap="none" strike="noStrike">
              <a:solidFill>
                <a:srgbClr val="000000"/>
              </a:solidFill>
              <a:latin typeface="Source Sans Pro"/>
              <a:ea typeface="Source Sans Pro"/>
              <a:cs typeface="Source Sans Pro"/>
              <a:sym typeface="Source Sans Pro"/>
            </a:endParaRPr>
          </a:p>
          <a:p>
            <a:pPr indent="0" lvl="0" marL="0" marR="0" rtl="0" algn="just">
              <a:lnSpc>
                <a:spcPct val="150000"/>
              </a:lnSpc>
              <a:spcBef>
                <a:spcPts val="0"/>
              </a:spcBef>
              <a:spcAft>
                <a:spcPts val="0"/>
              </a:spcAft>
              <a:buClr>
                <a:srgbClr val="000000"/>
              </a:buClr>
              <a:buSzPts val="1200"/>
              <a:buFont typeface="Arial"/>
              <a:buNone/>
            </a:pPr>
            <a:r>
              <a:t/>
            </a:r>
            <a:endParaRPr i="0" sz="1600" u="none" cap="none" strike="noStrike">
              <a:solidFill>
                <a:srgbClr val="3B3838"/>
              </a:solidFill>
              <a:latin typeface="Source Sans Pro"/>
              <a:ea typeface="Source Sans Pro"/>
              <a:cs typeface="Source Sans Pro"/>
              <a:sym typeface="Source Sans Pro"/>
            </a:endParaRPr>
          </a:p>
          <a:p>
            <a:pPr indent="0" lvl="0" marL="0" marR="0" rtl="0" algn="just">
              <a:lnSpc>
                <a:spcPct val="15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Where,</a:t>
            </a:r>
            <a:endParaRPr i="0" sz="1600" u="none" cap="none" strike="noStrike">
              <a:solidFill>
                <a:srgbClr val="000000"/>
              </a:solidFill>
              <a:latin typeface="Source Sans Pro"/>
              <a:ea typeface="Source Sans Pro"/>
              <a:cs typeface="Source Sans Pro"/>
              <a:sym typeface="Source Sans Pro"/>
            </a:endParaRPr>
          </a:p>
          <a:p>
            <a:pPr indent="0" lvl="0" marL="0" marR="0" rtl="0" algn="just">
              <a:lnSpc>
                <a:spcPct val="150000"/>
              </a:lnSpc>
              <a:spcBef>
                <a:spcPts val="0"/>
              </a:spcBef>
              <a:spcAft>
                <a:spcPts val="0"/>
              </a:spcAft>
              <a:buClr>
                <a:srgbClr val="000000"/>
              </a:buClr>
              <a:buSzPts val="1200"/>
              <a:buFont typeface="Arial"/>
              <a:buNone/>
            </a:pPr>
            <a:r>
              <a:rPr b="1" i="1" lang="en-US" sz="1600" u="none" cap="none" strike="noStrike">
                <a:solidFill>
                  <a:srgbClr val="3B3838"/>
                </a:solidFill>
                <a:latin typeface="Source Sans Pro"/>
                <a:ea typeface="Source Sans Pro"/>
                <a:cs typeface="Source Sans Pro"/>
                <a:sym typeface="Source Sans Pro"/>
              </a:rPr>
              <a:t>Q = Airflow Rate (m/h)</a:t>
            </a:r>
            <a:endParaRPr i="0" sz="1600" u="none" cap="none" strike="noStrike">
              <a:solidFill>
                <a:srgbClr val="000000"/>
              </a:solidFill>
              <a:latin typeface="Source Sans Pro"/>
              <a:ea typeface="Source Sans Pro"/>
              <a:cs typeface="Source Sans Pro"/>
              <a:sym typeface="Source Sans Pro"/>
            </a:endParaRPr>
          </a:p>
          <a:p>
            <a:pPr indent="0" lvl="0" marL="0" marR="0" rtl="0" algn="just">
              <a:lnSpc>
                <a:spcPct val="150000"/>
              </a:lnSpc>
              <a:spcBef>
                <a:spcPts val="0"/>
              </a:spcBef>
              <a:spcAft>
                <a:spcPts val="0"/>
              </a:spcAft>
              <a:buClr>
                <a:srgbClr val="000000"/>
              </a:buClr>
              <a:buSzPts val="1200"/>
              <a:buFont typeface="Arial"/>
              <a:buNone/>
            </a:pPr>
            <a:r>
              <a:rPr b="1" i="1" lang="en-US" sz="1600" u="none" cap="none" strike="noStrike">
                <a:solidFill>
                  <a:srgbClr val="3B3838"/>
                </a:solidFill>
                <a:latin typeface="Source Sans Pro"/>
                <a:ea typeface="Source Sans Pro"/>
                <a:cs typeface="Source Sans Pro"/>
                <a:sym typeface="Source Sans Pro"/>
              </a:rPr>
              <a:t>V = Volume of the space (m3)</a:t>
            </a:r>
            <a:endParaRPr i="0" sz="1600" u="none" cap="none" strike="noStrike">
              <a:solidFill>
                <a:srgbClr val="000000"/>
              </a:solidFill>
              <a:latin typeface="Source Sans Pro"/>
              <a:ea typeface="Source Sans Pro"/>
              <a:cs typeface="Source Sans Pro"/>
              <a:sym typeface="Source Sans Pro"/>
            </a:endParaRPr>
          </a:p>
        </p:txBody>
      </p:sp>
      <p:sp>
        <p:nvSpPr>
          <p:cNvPr id="446" name="Google Shape;446;p12"/>
          <p:cNvSpPr txBox="1"/>
          <p:nvPr/>
        </p:nvSpPr>
        <p:spPr>
          <a:xfrm>
            <a:off x="7712352" y="4284568"/>
            <a:ext cx="462900" cy="346800"/>
          </a:xfrm>
          <a:prstGeom prst="rect">
            <a:avLst/>
          </a:prstGeom>
          <a:blipFill rotWithShape="1">
            <a:blip r:embed="rId8">
              <a:alphaModFix/>
            </a:blip>
            <a:stretch>
              <a:fillRect b="-14032" l="0" r="0" t="-526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47" name="Google Shape;447;p12"/>
          <p:cNvSpPr txBox="1"/>
          <p:nvPr/>
        </p:nvSpPr>
        <p:spPr>
          <a:xfrm>
            <a:off x="1828802" y="287345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imimg, </a:t>
            </a:r>
            <a:r>
              <a:rPr i="1" lang="en-US" sz="900" u="sng">
                <a:solidFill>
                  <a:schemeClr val="hlink"/>
                </a:solidFill>
                <a:latin typeface="Source Sans Pro"/>
                <a:ea typeface="Source Sans Pro"/>
                <a:cs typeface="Source Sans Pro"/>
                <a:sym typeface="Source Sans Pro"/>
                <a:hlinkClick r:id="rId9"/>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
        <p:nvSpPr>
          <p:cNvPr id="448" name="Google Shape;448;p12"/>
          <p:cNvSpPr txBox="1"/>
          <p:nvPr/>
        </p:nvSpPr>
        <p:spPr>
          <a:xfrm>
            <a:off x="1950952" y="592930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imimg, </a:t>
            </a:r>
            <a:r>
              <a:rPr i="1" lang="en-US" sz="900" u="sng">
                <a:solidFill>
                  <a:schemeClr val="hlink"/>
                </a:solidFill>
                <a:latin typeface="Source Sans Pro"/>
                <a:ea typeface="Source Sans Pro"/>
                <a:cs typeface="Source Sans Pro"/>
                <a:sym typeface="Source Sans Pro"/>
                <a:hlinkClick r:id="rId10"/>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13"/>
          <p:cNvSpPr/>
          <p:nvPr/>
        </p:nvSpPr>
        <p:spPr>
          <a:xfrm>
            <a:off x="5473000" y="-50"/>
            <a:ext cx="6759900" cy="6858000"/>
          </a:xfrm>
          <a:prstGeom prst="rect">
            <a:avLst/>
          </a:prstGeom>
          <a:solidFill>
            <a:srgbClr val="E6DEDC"/>
          </a:solidFill>
          <a:ln>
            <a:noFill/>
          </a:ln>
          <a:effectLst>
            <a:outerShdw blurRad="50800" rotWithShape="0" algn="ctr" dir="5400000" dist="50800">
              <a:srgbClr val="DFD9D7"/>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2800">
              <a:solidFill>
                <a:schemeClr val="lt1"/>
              </a:solidFill>
              <a:latin typeface="Archivo Narrow"/>
              <a:ea typeface="Archivo Narrow"/>
              <a:cs typeface="Archivo Narrow"/>
              <a:sym typeface="Archivo Narrow"/>
            </a:endParaRPr>
          </a:p>
        </p:txBody>
      </p:sp>
      <p:sp>
        <p:nvSpPr>
          <p:cNvPr id="454" name="Google Shape;454;p13"/>
          <p:cNvSpPr/>
          <p:nvPr/>
        </p:nvSpPr>
        <p:spPr>
          <a:xfrm>
            <a:off x="5473000" y="1714500"/>
            <a:ext cx="6759900" cy="10203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2800">
              <a:solidFill>
                <a:schemeClr val="lt1"/>
              </a:solidFill>
              <a:latin typeface="Archivo Narrow"/>
              <a:ea typeface="Archivo Narrow"/>
              <a:cs typeface="Archivo Narrow"/>
              <a:sym typeface="Archivo Narrow"/>
            </a:endParaRPr>
          </a:p>
        </p:txBody>
      </p:sp>
      <p:pic>
        <p:nvPicPr>
          <p:cNvPr descr="gbpn-logo_white.png" id="455" name="Google Shape;455;p13"/>
          <p:cNvPicPr preferRelativeResize="0"/>
          <p:nvPr/>
        </p:nvPicPr>
        <p:blipFill rotWithShape="1">
          <a:blip r:embed="rId3">
            <a:alphaModFix/>
          </a:blip>
          <a:srcRect b="0" l="0" r="0" t="0"/>
          <a:stretch/>
        </p:blipFill>
        <p:spPr>
          <a:xfrm>
            <a:off x="406574" y="5877272"/>
            <a:ext cx="1623940" cy="797831"/>
          </a:xfrm>
          <a:prstGeom prst="rect">
            <a:avLst/>
          </a:prstGeom>
          <a:noFill/>
          <a:ln>
            <a:noFill/>
          </a:ln>
        </p:spPr>
      </p:pic>
      <p:pic>
        <p:nvPicPr>
          <p:cNvPr id="456" name="Google Shape;456;p13"/>
          <p:cNvPicPr preferRelativeResize="0"/>
          <p:nvPr/>
        </p:nvPicPr>
        <p:blipFill rotWithShape="1">
          <a:blip r:embed="rId4">
            <a:alphaModFix/>
          </a:blip>
          <a:srcRect b="0" l="0" r="0" t="0"/>
          <a:stretch/>
        </p:blipFill>
        <p:spPr>
          <a:xfrm>
            <a:off x="10934491" y="279694"/>
            <a:ext cx="1013460" cy="443484"/>
          </a:xfrm>
          <a:prstGeom prst="rect">
            <a:avLst/>
          </a:prstGeom>
          <a:noFill/>
          <a:ln>
            <a:noFill/>
          </a:ln>
        </p:spPr>
      </p:pic>
      <p:sp>
        <p:nvSpPr>
          <p:cNvPr id="457" name="Google Shape;457;p13"/>
          <p:cNvSpPr txBox="1"/>
          <p:nvPr/>
        </p:nvSpPr>
        <p:spPr>
          <a:xfrm>
            <a:off x="5950679" y="1743699"/>
            <a:ext cx="5460300" cy="9543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lang="en-US" sz="2800">
                <a:solidFill>
                  <a:schemeClr val="lt1"/>
                </a:solidFill>
                <a:latin typeface="Archivo Narrow"/>
                <a:ea typeface="Archivo Narrow"/>
                <a:cs typeface="Archivo Narrow"/>
                <a:sym typeface="Archivo Narrow"/>
              </a:rPr>
              <a:t>Ventilation Opening in Kitchen and Bathrooms/Toilets</a:t>
            </a:r>
            <a:endParaRPr sz="2800">
              <a:solidFill>
                <a:schemeClr val="lt1"/>
              </a:solidFill>
              <a:latin typeface="Archivo Narrow"/>
              <a:ea typeface="Archivo Narrow"/>
              <a:cs typeface="Archivo Narrow"/>
              <a:sym typeface="Archivo Narrow"/>
            </a:endParaRPr>
          </a:p>
        </p:txBody>
      </p:sp>
      <p:sp>
        <p:nvSpPr>
          <p:cNvPr id="458" name="Google Shape;458;p13"/>
          <p:cNvSpPr txBox="1"/>
          <p:nvPr/>
        </p:nvSpPr>
        <p:spPr>
          <a:xfrm>
            <a:off x="6011476" y="3161150"/>
            <a:ext cx="5767500" cy="10773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An opening and/or ventilator shall be provided, in addition to the window, above the lintel level for the installation of exhaust systems in the kitchen and bathrooms/toilets.</a:t>
            </a:r>
            <a:endParaRPr i="0" sz="1600" u="none" cap="none" strike="noStrike">
              <a:solidFill>
                <a:srgbClr val="3B3838"/>
              </a:solidFill>
              <a:latin typeface="Source Sans Pro"/>
              <a:ea typeface="Source Sans Pro"/>
              <a:cs typeface="Source Sans Pro"/>
              <a:sym typeface="Source Sans Pro"/>
            </a:endParaRPr>
          </a:p>
        </p:txBody>
      </p:sp>
      <p:pic>
        <p:nvPicPr>
          <p:cNvPr descr="Logo, icon&#10;&#10;Description automatically generated" id="459" name="Google Shape;459;p13"/>
          <p:cNvPicPr preferRelativeResize="0"/>
          <p:nvPr/>
        </p:nvPicPr>
        <p:blipFill rotWithShape="1">
          <a:blip r:embed="rId5">
            <a:alphaModFix/>
          </a:blip>
          <a:srcRect b="0" l="0" r="0" t="0"/>
          <a:stretch/>
        </p:blipFill>
        <p:spPr>
          <a:xfrm>
            <a:off x="9243370" y="61749"/>
            <a:ext cx="1577467" cy="510884"/>
          </a:xfrm>
          <a:prstGeom prst="rect">
            <a:avLst/>
          </a:prstGeom>
          <a:noFill/>
          <a:ln>
            <a:noFill/>
          </a:ln>
        </p:spPr>
      </p:pic>
      <p:sp>
        <p:nvSpPr>
          <p:cNvPr id="460" name="Google Shape;460;p13"/>
          <p:cNvSpPr txBox="1"/>
          <p:nvPr/>
        </p:nvSpPr>
        <p:spPr>
          <a:xfrm>
            <a:off x="5950679" y="1125886"/>
            <a:ext cx="5878647" cy="58473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62626"/>
                </a:solidFill>
                <a:latin typeface="Julius Sans One"/>
                <a:ea typeface="Julius Sans One"/>
                <a:cs typeface="Julius Sans One"/>
                <a:sym typeface="Julius Sans One"/>
              </a:rPr>
              <a:t>MANDATORY PROVISION</a:t>
            </a:r>
            <a:endParaRPr b="0" i="0" sz="1400" u="none" cap="none" strike="noStrike">
              <a:solidFill>
                <a:srgbClr val="000000"/>
              </a:solidFill>
              <a:latin typeface="Arial"/>
              <a:ea typeface="Arial"/>
              <a:cs typeface="Arial"/>
              <a:sym typeface="Arial"/>
            </a:endParaRPr>
          </a:p>
        </p:txBody>
      </p:sp>
      <p:pic>
        <p:nvPicPr>
          <p:cNvPr descr="6&quot;/8&quot; Glass Mounted Ventilating Exhaust Fan (Glass,Window)+Free Gift |  Shopee Malaysia" id="461" name="Google Shape;461;p13"/>
          <p:cNvPicPr preferRelativeResize="0"/>
          <p:nvPr/>
        </p:nvPicPr>
        <p:blipFill rotWithShape="1">
          <a:blip r:embed="rId6">
            <a:alphaModFix/>
          </a:blip>
          <a:srcRect b="15519" l="0" r="0" t="15614"/>
          <a:stretch/>
        </p:blipFill>
        <p:spPr>
          <a:xfrm>
            <a:off x="1200151" y="450687"/>
            <a:ext cx="3157228" cy="2174237"/>
          </a:xfrm>
          <a:prstGeom prst="rect">
            <a:avLst/>
          </a:prstGeom>
          <a:noFill/>
          <a:ln>
            <a:noFill/>
          </a:ln>
        </p:spPr>
      </p:pic>
      <p:pic>
        <p:nvPicPr>
          <p:cNvPr descr="Louvre Windows - Naco Windows Singapore | GrillesNGlass.com" id="462" name="Google Shape;462;p13"/>
          <p:cNvPicPr preferRelativeResize="0"/>
          <p:nvPr/>
        </p:nvPicPr>
        <p:blipFill rotWithShape="1">
          <a:blip r:embed="rId7">
            <a:alphaModFix/>
          </a:blip>
          <a:srcRect b="0" l="0" r="0" t="0"/>
          <a:stretch/>
        </p:blipFill>
        <p:spPr>
          <a:xfrm>
            <a:off x="989071" y="3319811"/>
            <a:ext cx="3394859" cy="2557461"/>
          </a:xfrm>
          <a:prstGeom prst="rect">
            <a:avLst/>
          </a:prstGeom>
          <a:noFill/>
          <a:ln>
            <a:noFill/>
          </a:ln>
        </p:spPr>
      </p:pic>
      <p:sp>
        <p:nvSpPr>
          <p:cNvPr id="463" name="Google Shape;463;p13"/>
          <p:cNvSpPr txBox="1"/>
          <p:nvPr/>
        </p:nvSpPr>
        <p:spPr>
          <a:xfrm>
            <a:off x="1305927" y="2624925"/>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Encrypted, </a:t>
            </a:r>
            <a:r>
              <a:rPr i="1" lang="en-US" sz="900" u="sng">
                <a:solidFill>
                  <a:schemeClr val="hlink"/>
                </a:solidFill>
                <a:latin typeface="Source Sans Pro"/>
                <a:ea typeface="Source Sans Pro"/>
                <a:cs typeface="Source Sans Pro"/>
                <a:sym typeface="Source Sans Pro"/>
                <a:hlinkClick r:id="rId8"/>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
        <p:nvSpPr>
          <p:cNvPr id="464" name="Google Shape;464;p13"/>
          <p:cNvSpPr txBox="1"/>
          <p:nvPr/>
        </p:nvSpPr>
        <p:spPr>
          <a:xfrm>
            <a:off x="1305927" y="591920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a:t>
            </a:r>
            <a:r>
              <a:rPr i="1" lang="en-US" sz="900">
                <a:solidFill>
                  <a:srgbClr val="595959"/>
                </a:solidFill>
                <a:latin typeface="Source Sans Pro"/>
                <a:ea typeface="Source Sans Pro"/>
                <a:cs typeface="Source Sans Pro"/>
                <a:sym typeface="Source Sans Pro"/>
              </a:rPr>
              <a:t>Pinterest</a:t>
            </a:r>
            <a:r>
              <a:rPr i="1" lang="en-US" sz="900">
                <a:solidFill>
                  <a:srgbClr val="595959"/>
                </a:solidFill>
                <a:latin typeface="Source Sans Pro"/>
                <a:ea typeface="Source Sans Pro"/>
                <a:cs typeface="Source Sans Pro"/>
                <a:sym typeface="Source Sans Pro"/>
              </a:rPr>
              <a:t>, </a:t>
            </a:r>
            <a:r>
              <a:rPr i="1" lang="en-US" sz="900" u="sng">
                <a:solidFill>
                  <a:schemeClr val="hlink"/>
                </a:solidFill>
                <a:latin typeface="Source Sans Pro"/>
                <a:ea typeface="Source Sans Pro"/>
                <a:cs typeface="Source Sans Pro"/>
                <a:sym typeface="Source Sans Pro"/>
                <a:hlinkClick r:id="rId9"/>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14"/>
          <p:cNvSpPr/>
          <p:nvPr/>
        </p:nvSpPr>
        <p:spPr>
          <a:xfrm>
            <a:off x="5571425" y="0"/>
            <a:ext cx="6671400" cy="6858000"/>
          </a:xfrm>
          <a:prstGeom prst="rect">
            <a:avLst/>
          </a:prstGeom>
          <a:solidFill>
            <a:srgbClr val="E6DEDC"/>
          </a:solidFill>
          <a:ln>
            <a:noFill/>
          </a:ln>
          <a:effectLst>
            <a:outerShdw blurRad="50800" rotWithShape="0" algn="ctr" dir="5400000" dist="50800">
              <a:srgbClr val="DFD9D7"/>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0" name="Google Shape;470;p14"/>
          <p:cNvSpPr/>
          <p:nvPr/>
        </p:nvSpPr>
        <p:spPr>
          <a:xfrm>
            <a:off x="5571525" y="1714500"/>
            <a:ext cx="6671400" cy="6462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gbpn-logo_white.png" id="471" name="Google Shape;471;p14"/>
          <p:cNvPicPr preferRelativeResize="0"/>
          <p:nvPr/>
        </p:nvPicPr>
        <p:blipFill rotWithShape="1">
          <a:blip r:embed="rId3">
            <a:alphaModFix/>
          </a:blip>
          <a:srcRect b="0" l="0" r="0" t="0"/>
          <a:stretch/>
        </p:blipFill>
        <p:spPr>
          <a:xfrm>
            <a:off x="406574" y="5877272"/>
            <a:ext cx="1623940" cy="797831"/>
          </a:xfrm>
          <a:prstGeom prst="rect">
            <a:avLst/>
          </a:prstGeom>
          <a:noFill/>
          <a:ln>
            <a:noFill/>
          </a:ln>
        </p:spPr>
      </p:pic>
      <p:pic>
        <p:nvPicPr>
          <p:cNvPr id="472" name="Google Shape;472;p14"/>
          <p:cNvPicPr preferRelativeResize="0"/>
          <p:nvPr/>
        </p:nvPicPr>
        <p:blipFill rotWithShape="1">
          <a:blip r:embed="rId4">
            <a:alphaModFix/>
          </a:blip>
          <a:srcRect b="0" l="0" r="0" t="0"/>
          <a:stretch/>
        </p:blipFill>
        <p:spPr>
          <a:xfrm>
            <a:off x="10934491" y="279694"/>
            <a:ext cx="1013460" cy="443484"/>
          </a:xfrm>
          <a:prstGeom prst="rect">
            <a:avLst/>
          </a:prstGeom>
          <a:noFill/>
          <a:ln>
            <a:noFill/>
          </a:ln>
        </p:spPr>
      </p:pic>
      <p:sp>
        <p:nvSpPr>
          <p:cNvPr id="473" name="Google Shape;473;p14"/>
          <p:cNvSpPr txBox="1"/>
          <p:nvPr/>
        </p:nvSpPr>
        <p:spPr>
          <a:xfrm>
            <a:off x="5950679" y="1799437"/>
            <a:ext cx="5460300" cy="5232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b="0" i="0" lang="en-US" sz="2800" u="none" cap="none" strike="noStrike">
                <a:solidFill>
                  <a:schemeClr val="lt1"/>
                </a:solidFill>
                <a:latin typeface="Archivo Narrow"/>
                <a:ea typeface="Archivo Narrow"/>
                <a:cs typeface="Archivo Narrow"/>
                <a:sym typeface="Archivo Narrow"/>
              </a:rPr>
              <a:t>Daylight Availability</a:t>
            </a:r>
            <a:endParaRPr b="0" i="0" sz="2800" u="none" cap="none" strike="noStrike">
              <a:solidFill>
                <a:schemeClr val="lt1"/>
              </a:solidFill>
              <a:latin typeface="Archivo Narrow"/>
              <a:ea typeface="Archivo Narrow"/>
              <a:cs typeface="Archivo Narrow"/>
              <a:sym typeface="Archivo Narrow"/>
            </a:endParaRPr>
          </a:p>
        </p:txBody>
      </p:sp>
      <p:sp>
        <p:nvSpPr>
          <p:cNvPr id="474" name="Google Shape;474;p14"/>
          <p:cNvSpPr txBox="1"/>
          <p:nvPr/>
        </p:nvSpPr>
        <p:spPr>
          <a:xfrm>
            <a:off x="5977450" y="2398825"/>
            <a:ext cx="6084000" cy="8310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The building shall meet the </a:t>
            </a:r>
            <a:r>
              <a:rPr i="0" lang="en-US" sz="1600" u="none" cap="none" strike="noStrike">
                <a:solidFill>
                  <a:srgbClr val="3B3838"/>
                </a:solidFill>
                <a:latin typeface="Source Sans Pro"/>
                <a:ea typeface="Source Sans Pro"/>
                <a:cs typeface="Source Sans Pro"/>
                <a:sym typeface="Source Sans Pro"/>
              </a:rPr>
              <a:t>minimum criteria for Visible Light Transmittance (VLT)</a:t>
            </a:r>
            <a:r>
              <a:rPr i="0" lang="en-US" sz="1600" u="none" cap="none" strike="noStrike">
                <a:solidFill>
                  <a:srgbClr val="3B3838"/>
                </a:solidFill>
                <a:latin typeface="Source Sans Pro"/>
                <a:ea typeface="Source Sans Pro"/>
                <a:cs typeface="Source Sans Pro"/>
                <a:sym typeface="Source Sans Pro"/>
              </a:rPr>
              <a:t> to ensure adequate availability of daylight as per below table:</a:t>
            </a:r>
            <a:endParaRPr i="0" sz="1600" u="none" cap="none" strike="noStrike">
              <a:solidFill>
                <a:srgbClr val="3B3838"/>
              </a:solidFill>
              <a:latin typeface="Source Sans Pro"/>
              <a:ea typeface="Source Sans Pro"/>
              <a:cs typeface="Source Sans Pro"/>
              <a:sym typeface="Source Sans Pro"/>
            </a:endParaRPr>
          </a:p>
        </p:txBody>
      </p:sp>
      <p:graphicFrame>
        <p:nvGraphicFramePr>
          <p:cNvPr id="475" name="Google Shape;475;p14"/>
          <p:cNvGraphicFramePr/>
          <p:nvPr/>
        </p:nvGraphicFramePr>
        <p:xfrm>
          <a:off x="6020129" y="3362543"/>
          <a:ext cx="3000000" cy="3000000"/>
        </p:xfrm>
        <a:graphic>
          <a:graphicData uri="http://schemas.openxmlformats.org/drawingml/2006/table">
            <a:tbl>
              <a:tblPr>
                <a:noFill/>
                <a:tableStyleId>{7EC1860F-0678-4051-8DC7-DED81CC03491}</a:tableStyleId>
              </a:tblPr>
              <a:tblGrid>
                <a:gridCol w="712275"/>
                <a:gridCol w="2623600"/>
                <a:gridCol w="1802525"/>
              </a:tblGrid>
              <a:tr h="296825">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S.No.</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Window-to-wall ratio (WWR)</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chemeClr val="dk1"/>
                          </a:solidFill>
                          <a:latin typeface="Source Sans Pro"/>
                          <a:ea typeface="Source Sans Pro"/>
                          <a:cs typeface="Source Sans Pro"/>
                          <a:sym typeface="Source Sans Pro"/>
                        </a:rPr>
                        <a:t>Minimum VLT*</a:t>
                      </a:r>
                      <a:endParaRPr sz="1600" u="none" cap="none" strike="noStrike">
                        <a:latin typeface="Source Sans Pro"/>
                        <a:ea typeface="Source Sans Pro"/>
                        <a:cs typeface="Source Sans Pro"/>
                        <a:sym typeface="Source Sans Pro"/>
                      </a:endParaRPr>
                    </a:p>
                  </a:txBody>
                  <a:tcPr marT="9525" marB="0" marR="9525" marL="9525" anchor="ctr"/>
                </a:tc>
              </a:tr>
              <a:tr h="296825">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1</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0-0.30</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0.27</a:t>
                      </a:r>
                      <a:endParaRPr sz="1600" u="none" cap="none" strike="noStrike">
                        <a:latin typeface="Source Sans Pro"/>
                        <a:ea typeface="Source Sans Pro"/>
                        <a:cs typeface="Source Sans Pro"/>
                        <a:sym typeface="Source Sans Pro"/>
                      </a:endParaRPr>
                    </a:p>
                  </a:txBody>
                  <a:tcPr marT="9525" marB="0" marR="9525" marL="9525" anchor="ctr"/>
                </a:tc>
              </a:tr>
              <a:tr h="296825">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2</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0.31-0.40</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0.20</a:t>
                      </a:r>
                      <a:endParaRPr sz="1600" u="none" cap="none" strike="noStrike">
                        <a:latin typeface="Source Sans Pro"/>
                        <a:ea typeface="Source Sans Pro"/>
                        <a:cs typeface="Source Sans Pro"/>
                        <a:sym typeface="Source Sans Pro"/>
                      </a:endParaRPr>
                    </a:p>
                  </a:txBody>
                  <a:tcPr marT="9525" marB="0" marR="9525" marL="9525" anchor="ctr"/>
                </a:tc>
              </a:tr>
              <a:tr h="296825">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3</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0.41-0.50</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0.16</a:t>
                      </a:r>
                      <a:endParaRPr sz="1600" u="none" cap="none" strike="noStrike">
                        <a:latin typeface="Source Sans Pro"/>
                        <a:ea typeface="Source Sans Pro"/>
                        <a:cs typeface="Source Sans Pro"/>
                        <a:sym typeface="Source Sans Pro"/>
                      </a:endParaRPr>
                    </a:p>
                  </a:txBody>
                  <a:tcPr marT="9525" marB="0" marR="9525" marL="9525" anchor="ctr"/>
                </a:tc>
              </a:tr>
              <a:tr h="296825">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4</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0.51-0.60</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0.13</a:t>
                      </a:r>
                      <a:endParaRPr sz="1600" u="none" cap="none" strike="noStrike">
                        <a:latin typeface="Source Sans Pro"/>
                        <a:ea typeface="Source Sans Pro"/>
                        <a:cs typeface="Source Sans Pro"/>
                        <a:sym typeface="Source Sans Pro"/>
                      </a:endParaRPr>
                    </a:p>
                  </a:txBody>
                  <a:tcPr marT="9525" marB="0" marR="9525" marL="9525" anchor="ctr"/>
                </a:tc>
              </a:tr>
              <a:tr h="296825">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5</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0.61-0.70</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0.11</a:t>
                      </a:r>
                      <a:endParaRPr sz="1600" u="none" cap="none" strike="noStrike">
                        <a:latin typeface="Source Sans Pro"/>
                        <a:ea typeface="Source Sans Pro"/>
                        <a:cs typeface="Source Sans Pro"/>
                        <a:sym typeface="Source Sans Pro"/>
                      </a:endParaRPr>
                    </a:p>
                  </a:txBody>
                  <a:tcPr marT="9525" marB="0" marR="9525" marL="9525" anchor="ctr"/>
                </a:tc>
              </a:tr>
            </a:tbl>
          </a:graphicData>
        </a:graphic>
      </p:graphicFrame>
      <p:pic>
        <p:nvPicPr>
          <p:cNvPr descr="Logo, icon&#10;&#10;Description automatically generated" id="476" name="Google Shape;476;p14"/>
          <p:cNvPicPr preferRelativeResize="0"/>
          <p:nvPr/>
        </p:nvPicPr>
        <p:blipFill rotWithShape="1">
          <a:blip r:embed="rId5">
            <a:alphaModFix/>
          </a:blip>
          <a:srcRect b="0" l="0" r="0" t="0"/>
          <a:stretch/>
        </p:blipFill>
        <p:spPr>
          <a:xfrm>
            <a:off x="9243370" y="61749"/>
            <a:ext cx="1577467" cy="510884"/>
          </a:xfrm>
          <a:prstGeom prst="rect">
            <a:avLst/>
          </a:prstGeom>
          <a:noFill/>
          <a:ln>
            <a:noFill/>
          </a:ln>
        </p:spPr>
      </p:pic>
      <p:sp>
        <p:nvSpPr>
          <p:cNvPr id="477" name="Google Shape;477;p14"/>
          <p:cNvSpPr txBox="1"/>
          <p:nvPr/>
        </p:nvSpPr>
        <p:spPr>
          <a:xfrm>
            <a:off x="5977446" y="5408969"/>
            <a:ext cx="5338721" cy="64629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b="1" i="1" lang="en-US" sz="1200" u="none" cap="none" strike="noStrike">
                <a:solidFill>
                  <a:srgbClr val="3B3838"/>
                </a:solidFill>
                <a:latin typeface="Arial"/>
                <a:ea typeface="Arial"/>
                <a:cs typeface="Arial"/>
                <a:sym typeface="Arial"/>
              </a:rPr>
              <a:t>* VLT measures how dark or transparent a surface is, with higher percentages indicating more light passing through.</a:t>
            </a:r>
            <a:endParaRPr b="1" i="1" sz="1200" u="none" cap="none" strike="noStrike">
              <a:solidFill>
                <a:srgbClr val="3B3838"/>
              </a:solidFill>
              <a:latin typeface="Arial"/>
              <a:ea typeface="Arial"/>
              <a:cs typeface="Arial"/>
              <a:sym typeface="Arial"/>
            </a:endParaRPr>
          </a:p>
        </p:txBody>
      </p:sp>
      <p:sp>
        <p:nvSpPr>
          <p:cNvPr id="478" name="Google Shape;478;p14"/>
          <p:cNvSpPr txBox="1"/>
          <p:nvPr/>
        </p:nvSpPr>
        <p:spPr>
          <a:xfrm>
            <a:off x="5950679" y="1125886"/>
            <a:ext cx="5878647" cy="58473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62626"/>
                </a:solidFill>
                <a:latin typeface="Julius Sans One"/>
                <a:ea typeface="Julius Sans One"/>
                <a:cs typeface="Julius Sans One"/>
                <a:sym typeface="Julius Sans One"/>
              </a:rPr>
              <a:t>MANDATORY PROVISION</a:t>
            </a:r>
            <a:endParaRPr b="0" i="0" sz="1400" u="none" cap="none" strike="noStrike">
              <a:solidFill>
                <a:srgbClr val="000000"/>
              </a:solidFill>
              <a:latin typeface="Arial"/>
              <a:ea typeface="Arial"/>
              <a:cs typeface="Arial"/>
              <a:sym typeface="Arial"/>
            </a:endParaRPr>
          </a:p>
        </p:txBody>
      </p:sp>
      <p:pic>
        <p:nvPicPr>
          <p:cNvPr id="479" name="Google Shape;479;p14"/>
          <p:cNvPicPr preferRelativeResize="0"/>
          <p:nvPr/>
        </p:nvPicPr>
        <p:blipFill rotWithShape="1">
          <a:blip r:embed="rId6">
            <a:alphaModFix/>
          </a:blip>
          <a:srcRect b="0" l="0" r="0" t="0"/>
          <a:stretch/>
        </p:blipFill>
        <p:spPr>
          <a:xfrm>
            <a:off x="874246" y="4226490"/>
            <a:ext cx="3921357" cy="1944230"/>
          </a:xfrm>
          <a:prstGeom prst="rect">
            <a:avLst/>
          </a:prstGeom>
          <a:noFill/>
          <a:ln>
            <a:noFill/>
          </a:ln>
        </p:spPr>
      </p:pic>
      <p:pic>
        <p:nvPicPr>
          <p:cNvPr descr="https://www.johnsonwindowfilms.com/dealer/images/art_153/VLT_2021.jpg" id="480" name="Google Shape;480;p14"/>
          <p:cNvPicPr preferRelativeResize="0"/>
          <p:nvPr/>
        </p:nvPicPr>
        <p:blipFill rotWithShape="1">
          <a:blip r:embed="rId7">
            <a:alphaModFix/>
          </a:blip>
          <a:srcRect b="0" l="0" r="0" t="0"/>
          <a:stretch/>
        </p:blipFill>
        <p:spPr>
          <a:xfrm>
            <a:off x="1602928" y="834211"/>
            <a:ext cx="2463991" cy="2463991"/>
          </a:xfrm>
          <a:prstGeom prst="rect">
            <a:avLst/>
          </a:prstGeom>
          <a:noFill/>
          <a:ln>
            <a:noFill/>
          </a:ln>
        </p:spPr>
      </p:pic>
      <p:sp>
        <p:nvSpPr>
          <p:cNvPr id="481" name="Google Shape;481;p14"/>
          <p:cNvSpPr txBox="1"/>
          <p:nvPr/>
        </p:nvSpPr>
        <p:spPr>
          <a:xfrm>
            <a:off x="1457227" y="336255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Johnson Window Flims, </a:t>
            </a:r>
            <a:r>
              <a:rPr i="1" lang="en-US" sz="900" u="sng">
                <a:solidFill>
                  <a:schemeClr val="hlink"/>
                </a:solidFill>
                <a:latin typeface="Source Sans Pro"/>
                <a:ea typeface="Source Sans Pro"/>
                <a:cs typeface="Source Sans Pro"/>
                <a:sym typeface="Source Sans Pro"/>
                <a:hlinkClick r:id="rId8"/>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
        <p:nvSpPr>
          <p:cNvPr id="482" name="Google Shape;482;p14"/>
          <p:cNvSpPr txBox="1"/>
          <p:nvPr/>
        </p:nvSpPr>
        <p:spPr>
          <a:xfrm>
            <a:off x="1717602" y="623610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Bayviewwindows, </a:t>
            </a:r>
            <a:r>
              <a:rPr i="1" lang="en-US" sz="900" u="sng">
                <a:solidFill>
                  <a:schemeClr val="hlink"/>
                </a:solidFill>
                <a:latin typeface="Source Sans Pro"/>
                <a:ea typeface="Source Sans Pro"/>
                <a:cs typeface="Source Sans Pro"/>
                <a:sym typeface="Source Sans Pro"/>
                <a:hlinkClick r:id="rId9"/>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5"/>
          <p:cNvSpPr/>
          <p:nvPr/>
        </p:nvSpPr>
        <p:spPr>
          <a:xfrm>
            <a:off x="5473000" y="-50"/>
            <a:ext cx="6717300" cy="6858000"/>
          </a:xfrm>
          <a:prstGeom prst="rect">
            <a:avLst/>
          </a:prstGeom>
          <a:solidFill>
            <a:srgbClr val="E6DEDC"/>
          </a:solidFill>
          <a:ln>
            <a:noFill/>
          </a:ln>
          <a:effectLst>
            <a:outerShdw blurRad="50800" rotWithShape="0" algn="ctr" dir="5400000" dist="50800">
              <a:srgbClr val="DFD9D7"/>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8" name="Google Shape;488;p15"/>
          <p:cNvSpPr/>
          <p:nvPr/>
        </p:nvSpPr>
        <p:spPr>
          <a:xfrm>
            <a:off x="5473000" y="1409700"/>
            <a:ext cx="6717300" cy="9975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489" name="Google Shape;489;p15"/>
          <p:cNvPicPr preferRelativeResize="0"/>
          <p:nvPr/>
        </p:nvPicPr>
        <p:blipFill rotWithShape="1">
          <a:blip r:embed="rId3">
            <a:alphaModFix/>
          </a:blip>
          <a:srcRect b="0" l="0" r="0" t="0"/>
          <a:stretch/>
        </p:blipFill>
        <p:spPr>
          <a:xfrm>
            <a:off x="10934491" y="279694"/>
            <a:ext cx="1013460" cy="443484"/>
          </a:xfrm>
          <a:prstGeom prst="rect">
            <a:avLst/>
          </a:prstGeom>
          <a:noFill/>
          <a:ln>
            <a:noFill/>
          </a:ln>
        </p:spPr>
      </p:pic>
      <p:sp>
        <p:nvSpPr>
          <p:cNvPr id="490" name="Google Shape;490;p15"/>
          <p:cNvSpPr txBox="1"/>
          <p:nvPr/>
        </p:nvSpPr>
        <p:spPr>
          <a:xfrm>
            <a:off x="5950675" y="1452875"/>
            <a:ext cx="5997300" cy="9543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lang="en-US" sz="2800">
                <a:solidFill>
                  <a:schemeClr val="lt1"/>
                </a:solidFill>
                <a:latin typeface="Archivo Narrow"/>
                <a:ea typeface="Archivo Narrow"/>
                <a:cs typeface="Archivo Narrow"/>
                <a:sym typeface="Archivo Narrow"/>
              </a:rPr>
              <a:t>Lighting Adequacy For Common Areas &amp; Exterior Lightin</a:t>
            </a:r>
            <a:r>
              <a:rPr b="0" i="0" lang="en-US" sz="2800" u="none" cap="none" strike="noStrike">
                <a:solidFill>
                  <a:schemeClr val="lt1"/>
                </a:solidFill>
                <a:latin typeface="Archivo Narrow"/>
                <a:ea typeface="Archivo Narrow"/>
                <a:cs typeface="Archivo Narrow"/>
                <a:sym typeface="Archivo Narrow"/>
              </a:rPr>
              <a:t>g </a:t>
            </a:r>
            <a:endParaRPr b="0" i="0" sz="2800" u="none" cap="none" strike="noStrike">
              <a:solidFill>
                <a:schemeClr val="lt1"/>
              </a:solidFill>
              <a:latin typeface="Archivo Narrow"/>
              <a:ea typeface="Archivo Narrow"/>
              <a:cs typeface="Archivo Narrow"/>
              <a:sym typeface="Archivo Narrow"/>
            </a:endParaRPr>
          </a:p>
        </p:txBody>
      </p:sp>
      <p:sp>
        <p:nvSpPr>
          <p:cNvPr id="491" name="Google Shape;491;p15"/>
          <p:cNvSpPr txBox="1"/>
          <p:nvPr/>
        </p:nvSpPr>
        <p:spPr>
          <a:xfrm>
            <a:off x="5950675" y="2505150"/>
            <a:ext cx="5878800" cy="10773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Artificial Lighting Systems</a:t>
            </a:r>
            <a:r>
              <a:rPr i="0" lang="en-US" sz="1600" u="none" cap="none" strike="noStrike">
                <a:solidFill>
                  <a:srgbClr val="3B3838"/>
                </a:solidFill>
                <a:latin typeface="Source Sans Pro"/>
                <a:ea typeface="Source Sans Pro"/>
                <a:cs typeface="Source Sans Pro"/>
                <a:sym typeface="Source Sans Pro"/>
              </a:rPr>
              <a:t> Comply</a:t>
            </a:r>
            <a:r>
              <a:rPr i="0" lang="en-US" sz="1600" u="none" cap="none" strike="noStrike">
                <a:solidFill>
                  <a:srgbClr val="3B3838"/>
                </a:solidFill>
                <a:latin typeface="Source Sans Pro"/>
                <a:ea typeface="Source Sans Pro"/>
                <a:cs typeface="Source Sans Pro"/>
                <a:sym typeface="Source Sans Pro"/>
              </a:rPr>
              <a:t>ing with the minimum recommended lux levels specified as per below table shall be installed:</a:t>
            </a:r>
            <a:endParaRPr i="0" sz="1600" u="none" cap="none" strike="noStrike">
              <a:solidFill>
                <a:srgbClr val="3B3838"/>
              </a:solidFill>
              <a:latin typeface="Source Sans Pro"/>
              <a:ea typeface="Source Sans Pro"/>
              <a:cs typeface="Source Sans Pro"/>
              <a:sym typeface="Source Sans Pro"/>
            </a:endParaRPr>
          </a:p>
        </p:txBody>
      </p:sp>
      <p:graphicFrame>
        <p:nvGraphicFramePr>
          <p:cNvPr id="492" name="Google Shape;492;p15"/>
          <p:cNvGraphicFramePr/>
          <p:nvPr/>
        </p:nvGraphicFramePr>
        <p:xfrm>
          <a:off x="6192704" y="3695985"/>
          <a:ext cx="3000000" cy="3000000"/>
        </p:xfrm>
        <a:graphic>
          <a:graphicData uri="http://schemas.openxmlformats.org/drawingml/2006/table">
            <a:tbl>
              <a:tblPr>
                <a:noFill/>
                <a:tableStyleId>{7EC1860F-0678-4051-8DC7-DED81CC03491}</a:tableStyleId>
              </a:tblPr>
              <a:tblGrid>
                <a:gridCol w="659150"/>
                <a:gridCol w="2971350"/>
                <a:gridCol w="1961725"/>
              </a:tblGrid>
              <a:tr h="186750">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S.No.</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Area Name</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Minimum Lux Level</a:t>
                      </a:r>
                      <a:endParaRPr i="0" sz="1600" u="none" cap="none" strike="noStrike">
                        <a:solidFill>
                          <a:schemeClr val="dk1"/>
                        </a:solidFill>
                        <a:latin typeface="Source Sans Pro"/>
                        <a:ea typeface="Source Sans Pro"/>
                        <a:cs typeface="Source Sans Pro"/>
                        <a:sym typeface="Source Sans Pro"/>
                      </a:endParaRPr>
                    </a:p>
                  </a:txBody>
                  <a:tcPr marT="9525" marB="0" marR="9525" marL="9525" anchor="b"/>
                </a:tc>
              </a:tr>
              <a:tr h="186750">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1</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Corridor Lighting &amp; Still Parking</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100</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b"/>
                </a:tc>
              </a:tr>
              <a:tr h="186750">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2</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Basement Lighting</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70</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b"/>
                </a:tc>
              </a:tr>
              <a:tr h="186750">
                <a:tc gridSpan="3">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External Lighting Areas</a:t>
                      </a:r>
                      <a:endParaRPr sz="1600" u="none" cap="none" strike="noStrike">
                        <a:latin typeface="Source Sans Pro"/>
                        <a:ea typeface="Source Sans Pro"/>
                        <a:cs typeface="Source Sans Pro"/>
                        <a:sym typeface="Source Sans Pro"/>
                      </a:endParaRPr>
                    </a:p>
                  </a:txBody>
                  <a:tcPr marT="9525" marB="0" marR="9525" marL="9525" anchor="b"/>
                </a:tc>
                <a:tc hMerge="1"/>
                <a:tc hMerge="1"/>
              </a:tr>
              <a:tr h="366500">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3</a:t>
                      </a:r>
                      <a:endParaRPr sz="1600" u="none" cap="none" strike="noStrike">
                        <a:latin typeface="Source Sans Pro"/>
                        <a:ea typeface="Source Sans Pro"/>
                        <a:cs typeface="Source Sans Pro"/>
                        <a:sym typeface="Source Sans Pro"/>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Driveways &amp; Parking (Open / External)</a:t>
                      </a:r>
                      <a:endParaRPr sz="1600" u="none" cap="none" strike="noStrike">
                        <a:latin typeface="Source Sans Pro"/>
                        <a:ea typeface="Source Sans Pro"/>
                        <a:cs typeface="Source Sans Pro"/>
                        <a:sym typeface="Source Sans Pro"/>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5-20</a:t>
                      </a:r>
                      <a:endParaRPr sz="1600" u="none" cap="none" strike="noStrike">
                        <a:latin typeface="Source Sans Pro"/>
                        <a:ea typeface="Source Sans Pro"/>
                        <a:cs typeface="Source Sans Pro"/>
                        <a:sym typeface="Source Sans Pro"/>
                      </a:endParaRPr>
                    </a:p>
                  </a:txBody>
                  <a:tcPr marT="9525" marB="0" marR="9525" marL="9525" anchor="b"/>
                </a:tc>
              </a:tr>
              <a:tr h="186750">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4</a:t>
                      </a:r>
                      <a:endParaRPr sz="1600" u="none" cap="none" strike="noStrike">
                        <a:latin typeface="Source Sans Pro"/>
                        <a:ea typeface="Source Sans Pro"/>
                        <a:cs typeface="Source Sans Pro"/>
                        <a:sym typeface="Source Sans Pro"/>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Pedestrian Walkways</a:t>
                      </a:r>
                      <a:endParaRPr sz="1600" u="none" cap="none" strike="noStrike">
                        <a:latin typeface="Source Sans Pro"/>
                        <a:ea typeface="Source Sans Pro"/>
                        <a:cs typeface="Source Sans Pro"/>
                        <a:sym typeface="Source Sans Pro"/>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50</a:t>
                      </a:r>
                      <a:endParaRPr sz="1600" u="none" cap="none" strike="noStrike">
                        <a:latin typeface="Source Sans Pro"/>
                        <a:ea typeface="Source Sans Pro"/>
                        <a:cs typeface="Source Sans Pro"/>
                        <a:sym typeface="Source Sans Pro"/>
                      </a:endParaRPr>
                    </a:p>
                  </a:txBody>
                  <a:tcPr marT="9525" marB="0" marR="9525" marL="9525" anchor="b"/>
                </a:tc>
              </a:tr>
              <a:tr h="186750">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5</a:t>
                      </a:r>
                      <a:endParaRPr sz="1600" u="none" cap="none" strike="noStrike">
                        <a:latin typeface="Source Sans Pro"/>
                        <a:ea typeface="Source Sans Pro"/>
                        <a:cs typeface="Source Sans Pro"/>
                        <a:sym typeface="Source Sans Pro"/>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Stairways</a:t>
                      </a:r>
                      <a:endParaRPr sz="1600" u="none" cap="none" strike="noStrike">
                        <a:latin typeface="Source Sans Pro"/>
                        <a:ea typeface="Source Sans Pro"/>
                        <a:cs typeface="Source Sans Pro"/>
                        <a:sym typeface="Source Sans Pro"/>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100</a:t>
                      </a:r>
                      <a:endParaRPr sz="1600" u="none" cap="none" strike="noStrike">
                        <a:latin typeface="Source Sans Pro"/>
                        <a:ea typeface="Source Sans Pro"/>
                        <a:cs typeface="Source Sans Pro"/>
                        <a:sym typeface="Source Sans Pro"/>
                      </a:endParaRPr>
                    </a:p>
                  </a:txBody>
                  <a:tcPr marT="9525" marB="0" marR="9525" marL="9525" anchor="b"/>
                </a:tc>
              </a:tr>
              <a:tr h="186750">
                <a:tc gridSpan="3">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Indoor Lighting (If Applicable)</a:t>
                      </a:r>
                      <a:endParaRPr sz="1600" u="none" cap="none" strike="noStrike">
                        <a:latin typeface="Source Sans Pro"/>
                        <a:ea typeface="Source Sans Pro"/>
                        <a:cs typeface="Source Sans Pro"/>
                        <a:sym typeface="Source Sans Pro"/>
                      </a:endParaRPr>
                    </a:p>
                  </a:txBody>
                  <a:tcPr marT="9525" marB="0" marR="9525" marL="9525" anchor="b"/>
                </a:tc>
                <a:tc hMerge="1"/>
                <a:tc hMerge="1"/>
              </a:tr>
              <a:tr h="186750">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6</a:t>
                      </a:r>
                      <a:endParaRPr sz="1600" u="none" cap="none" strike="noStrike">
                        <a:latin typeface="Source Sans Pro"/>
                        <a:ea typeface="Source Sans Pro"/>
                        <a:cs typeface="Source Sans Pro"/>
                        <a:sym typeface="Source Sans Pro"/>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Kitchen</a:t>
                      </a:r>
                      <a:endParaRPr sz="1600" u="none" cap="none" strike="noStrike">
                        <a:latin typeface="Source Sans Pro"/>
                        <a:ea typeface="Source Sans Pro"/>
                        <a:cs typeface="Source Sans Pro"/>
                        <a:sym typeface="Source Sans Pro"/>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200</a:t>
                      </a:r>
                      <a:endParaRPr sz="1600" u="none" cap="none" strike="noStrike">
                        <a:latin typeface="Source Sans Pro"/>
                        <a:ea typeface="Source Sans Pro"/>
                        <a:cs typeface="Source Sans Pro"/>
                        <a:sym typeface="Source Sans Pro"/>
                      </a:endParaRPr>
                    </a:p>
                  </a:txBody>
                  <a:tcPr marT="9525" marB="0" marR="9525" marL="9525" anchor="b"/>
                </a:tc>
              </a:tr>
              <a:tr h="186750">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7</a:t>
                      </a:r>
                      <a:endParaRPr sz="1600" u="none" cap="none" strike="noStrike">
                        <a:latin typeface="Source Sans Pro"/>
                        <a:ea typeface="Source Sans Pro"/>
                        <a:cs typeface="Source Sans Pro"/>
                        <a:sym typeface="Source Sans Pro"/>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Bathroom</a:t>
                      </a:r>
                      <a:endParaRPr sz="1600" u="none" cap="none" strike="noStrike">
                        <a:latin typeface="Source Sans Pro"/>
                        <a:ea typeface="Source Sans Pro"/>
                        <a:cs typeface="Source Sans Pro"/>
                        <a:sym typeface="Source Sans Pro"/>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100</a:t>
                      </a:r>
                      <a:endParaRPr sz="1600" u="none" cap="none" strike="noStrike">
                        <a:latin typeface="Source Sans Pro"/>
                        <a:ea typeface="Source Sans Pro"/>
                        <a:cs typeface="Source Sans Pro"/>
                        <a:sym typeface="Source Sans Pro"/>
                      </a:endParaRPr>
                    </a:p>
                  </a:txBody>
                  <a:tcPr marT="9525" marB="0" marR="9525" marL="9525" anchor="b"/>
                </a:tc>
              </a:tr>
              <a:tr h="186750">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8</a:t>
                      </a:r>
                      <a:endParaRPr sz="1600" u="none" cap="none" strike="noStrike">
                        <a:latin typeface="Source Sans Pro"/>
                        <a:ea typeface="Source Sans Pro"/>
                        <a:cs typeface="Source Sans Pro"/>
                        <a:sym typeface="Source Sans Pro"/>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Reading / Study</a:t>
                      </a:r>
                      <a:endParaRPr sz="1600" u="none" cap="none" strike="noStrike">
                        <a:latin typeface="Source Sans Pro"/>
                        <a:ea typeface="Source Sans Pro"/>
                        <a:cs typeface="Source Sans Pro"/>
                        <a:sym typeface="Source Sans Pro"/>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300</a:t>
                      </a:r>
                      <a:endParaRPr sz="1600" u="none" cap="none" strike="noStrike">
                        <a:latin typeface="Source Sans Pro"/>
                        <a:ea typeface="Source Sans Pro"/>
                        <a:cs typeface="Source Sans Pro"/>
                        <a:sym typeface="Source Sans Pro"/>
                      </a:endParaRPr>
                    </a:p>
                  </a:txBody>
                  <a:tcPr marT="9525" marB="0" marR="9525" marL="9525" anchor="b"/>
                </a:tc>
              </a:tr>
            </a:tbl>
          </a:graphicData>
        </a:graphic>
      </p:graphicFrame>
      <p:pic>
        <p:nvPicPr>
          <p:cNvPr id="493" name="Google Shape;493;p15"/>
          <p:cNvPicPr preferRelativeResize="0"/>
          <p:nvPr/>
        </p:nvPicPr>
        <p:blipFill rotWithShape="1">
          <a:blip r:embed="rId4">
            <a:alphaModFix/>
          </a:blip>
          <a:srcRect b="0" l="0" r="0" t="0"/>
          <a:stretch/>
        </p:blipFill>
        <p:spPr>
          <a:xfrm>
            <a:off x="242462" y="272768"/>
            <a:ext cx="5066032" cy="6069283"/>
          </a:xfrm>
          <a:prstGeom prst="rect">
            <a:avLst/>
          </a:prstGeom>
          <a:noFill/>
          <a:ln>
            <a:noFill/>
          </a:ln>
        </p:spPr>
      </p:pic>
      <p:pic>
        <p:nvPicPr>
          <p:cNvPr descr="Logo, icon&#10;&#10;Description automatically generated" id="494" name="Google Shape;494;p15"/>
          <p:cNvPicPr preferRelativeResize="0"/>
          <p:nvPr/>
        </p:nvPicPr>
        <p:blipFill rotWithShape="1">
          <a:blip r:embed="rId5">
            <a:alphaModFix/>
          </a:blip>
          <a:srcRect b="0" l="0" r="0" t="0"/>
          <a:stretch/>
        </p:blipFill>
        <p:spPr>
          <a:xfrm>
            <a:off x="9243370" y="61749"/>
            <a:ext cx="1577467" cy="510884"/>
          </a:xfrm>
          <a:prstGeom prst="rect">
            <a:avLst/>
          </a:prstGeom>
          <a:noFill/>
          <a:ln>
            <a:noFill/>
          </a:ln>
        </p:spPr>
      </p:pic>
      <p:sp>
        <p:nvSpPr>
          <p:cNvPr id="495" name="Google Shape;495;p15"/>
          <p:cNvSpPr txBox="1"/>
          <p:nvPr/>
        </p:nvSpPr>
        <p:spPr>
          <a:xfrm>
            <a:off x="5950679" y="821086"/>
            <a:ext cx="58785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62626"/>
                </a:solidFill>
                <a:latin typeface="Julius Sans One"/>
                <a:ea typeface="Julius Sans One"/>
                <a:cs typeface="Julius Sans One"/>
                <a:sym typeface="Julius Sans One"/>
              </a:rPr>
              <a:t>MANDATORY PROVISION</a:t>
            </a:r>
            <a:endParaRPr b="0" i="0" sz="1400" u="none" cap="none" strike="noStrike">
              <a:solidFill>
                <a:srgbClr val="000000"/>
              </a:solidFill>
              <a:latin typeface="Arial"/>
              <a:ea typeface="Arial"/>
              <a:cs typeface="Arial"/>
              <a:sym typeface="Arial"/>
            </a:endParaRPr>
          </a:p>
        </p:txBody>
      </p:sp>
      <p:sp>
        <p:nvSpPr>
          <p:cNvPr id="496" name="Google Shape;496;p15"/>
          <p:cNvSpPr txBox="1"/>
          <p:nvPr/>
        </p:nvSpPr>
        <p:spPr>
          <a:xfrm>
            <a:off x="2230502" y="634205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hgtvhome, </a:t>
            </a:r>
            <a:r>
              <a:rPr i="1" lang="en-US" sz="900" u="sng">
                <a:solidFill>
                  <a:schemeClr val="hlink"/>
                </a:solidFill>
                <a:latin typeface="Source Sans Pro"/>
                <a:ea typeface="Source Sans Pro"/>
                <a:cs typeface="Source Sans Pro"/>
                <a:sym typeface="Source Sans Pro"/>
                <a:hlinkClick r:id="rId6"/>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16"/>
          <p:cNvSpPr/>
          <p:nvPr/>
        </p:nvSpPr>
        <p:spPr>
          <a:xfrm>
            <a:off x="5473000" y="0"/>
            <a:ext cx="6717300" cy="6858000"/>
          </a:xfrm>
          <a:prstGeom prst="rect">
            <a:avLst/>
          </a:prstGeom>
          <a:solidFill>
            <a:srgbClr val="E6DEDC"/>
          </a:solidFill>
          <a:ln>
            <a:noFill/>
          </a:ln>
          <a:effectLst>
            <a:outerShdw blurRad="50800" rotWithShape="0" algn="ctr" dir="5400000" dist="50800">
              <a:srgbClr val="DFD9D7"/>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2" name="Google Shape;502;p16"/>
          <p:cNvSpPr/>
          <p:nvPr/>
        </p:nvSpPr>
        <p:spPr>
          <a:xfrm>
            <a:off x="5473000" y="1333500"/>
            <a:ext cx="6717300" cy="9543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gbpn-logo_white.png" id="503" name="Google Shape;503;p16"/>
          <p:cNvPicPr preferRelativeResize="0"/>
          <p:nvPr/>
        </p:nvPicPr>
        <p:blipFill rotWithShape="1">
          <a:blip r:embed="rId3">
            <a:alphaModFix/>
          </a:blip>
          <a:srcRect b="0" l="0" r="0" t="0"/>
          <a:stretch/>
        </p:blipFill>
        <p:spPr>
          <a:xfrm>
            <a:off x="406574" y="5877272"/>
            <a:ext cx="1623940" cy="797831"/>
          </a:xfrm>
          <a:prstGeom prst="rect">
            <a:avLst/>
          </a:prstGeom>
          <a:noFill/>
          <a:ln>
            <a:noFill/>
          </a:ln>
        </p:spPr>
      </p:pic>
      <p:pic>
        <p:nvPicPr>
          <p:cNvPr id="504" name="Google Shape;504;p16"/>
          <p:cNvPicPr preferRelativeResize="0"/>
          <p:nvPr/>
        </p:nvPicPr>
        <p:blipFill rotWithShape="1">
          <a:blip r:embed="rId4">
            <a:alphaModFix/>
          </a:blip>
          <a:srcRect b="0" l="0" r="0" t="0"/>
          <a:stretch/>
        </p:blipFill>
        <p:spPr>
          <a:xfrm>
            <a:off x="10934491" y="279694"/>
            <a:ext cx="1013460" cy="443484"/>
          </a:xfrm>
          <a:prstGeom prst="rect">
            <a:avLst/>
          </a:prstGeom>
          <a:noFill/>
          <a:ln>
            <a:noFill/>
          </a:ln>
        </p:spPr>
      </p:pic>
      <p:sp>
        <p:nvSpPr>
          <p:cNvPr id="505" name="Google Shape;505;p16"/>
          <p:cNvSpPr txBox="1"/>
          <p:nvPr/>
        </p:nvSpPr>
        <p:spPr>
          <a:xfrm>
            <a:off x="5980921" y="1366354"/>
            <a:ext cx="5460300" cy="9543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800" u="none" cap="none" strike="noStrike">
                <a:solidFill>
                  <a:schemeClr val="lt1"/>
                </a:solidFill>
                <a:latin typeface="Archivo Narrow"/>
                <a:ea typeface="Archivo Narrow"/>
                <a:cs typeface="Archivo Narrow"/>
                <a:sym typeface="Archivo Narrow"/>
              </a:rPr>
              <a:t>Lighting Quality – Colour Rendering Index</a:t>
            </a:r>
            <a:endParaRPr b="0" i="0" sz="2800" u="none" cap="none" strike="noStrike">
              <a:solidFill>
                <a:schemeClr val="lt1"/>
              </a:solidFill>
              <a:latin typeface="Archivo Narrow"/>
              <a:ea typeface="Archivo Narrow"/>
              <a:cs typeface="Archivo Narrow"/>
              <a:sym typeface="Archivo Narrow"/>
            </a:endParaRPr>
          </a:p>
        </p:txBody>
      </p:sp>
      <p:sp>
        <p:nvSpPr>
          <p:cNvPr id="506" name="Google Shape;506;p16"/>
          <p:cNvSpPr txBox="1"/>
          <p:nvPr/>
        </p:nvSpPr>
        <p:spPr>
          <a:xfrm>
            <a:off x="5950675" y="2413450"/>
            <a:ext cx="5939100" cy="905100"/>
          </a:xfrm>
          <a:prstGeom prst="rect">
            <a:avLst/>
          </a:prstGeom>
          <a:noFill/>
          <a:ln>
            <a:noFill/>
          </a:ln>
        </p:spPr>
        <p:txBody>
          <a:bodyPr anchorCtr="0" anchor="t" bIns="45700" lIns="45700" spcFirstLastPara="1" rIns="45700"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CRI is measured on a scale from 0 to 100, with higher CRI values indicating better color accuracy. Following are Examples of CRI values across light sources:</a:t>
            </a:r>
            <a:endParaRPr i="0" sz="1600" u="none" cap="none" strike="noStrike">
              <a:solidFill>
                <a:srgbClr val="3B3838"/>
              </a:solidFill>
              <a:latin typeface="Source Sans Pro"/>
              <a:ea typeface="Source Sans Pro"/>
              <a:cs typeface="Source Sans Pro"/>
              <a:sym typeface="Source Sans Pro"/>
            </a:endParaRPr>
          </a:p>
        </p:txBody>
      </p:sp>
      <p:pic>
        <p:nvPicPr>
          <p:cNvPr descr="Logo, icon&#10;&#10;Description automatically generated" id="507" name="Google Shape;507;p16"/>
          <p:cNvPicPr preferRelativeResize="0"/>
          <p:nvPr/>
        </p:nvPicPr>
        <p:blipFill rotWithShape="1">
          <a:blip r:embed="rId5">
            <a:alphaModFix/>
          </a:blip>
          <a:srcRect b="0" l="0" r="0" t="0"/>
          <a:stretch/>
        </p:blipFill>
        <p:spPr>
          <a:xfrm>
            <a:off x="9243370" y="61749"/>
            <a:ext cx="1577467" cy="510884"/>
          </a:xfrm>
          <a:prstGeom prst="rect">
            <a:avLst/>
          </a:prstGeom>
          <a:noFill/>
          <a:ln>
            <a:noFill/>
          </a:ln>
        </p:spPr>
      </p:pic>
      <p:graphicFrame>
        <p:nvGraphicFramePr>
          <p:cNvPr id="508" name="Google Shape;508;p16"/>
          <p:cNvGraphicFramePr/>
          <p:nvPr/>
        </p:nvGraphicFramePr>
        <p:xfrm>
          <a:off x="5724296" y="3468703"/>
          <a:ext cx="3000000" cy="3000000"/>
        </p:xfrm>
        <a:graphic>
          <a:graphicData uri="http://schemas.openxmlformats.org/drawingml/2006/table">
            <a:tbl>
              <a:tblPr>
                <a:noFill/>
                <a:tableStyleId>{7EC1860F-0678-4051-8DC7-DED81CC03491}</a:tableStyleId>
              </a:tblPr>
              <a:tblGrid>
                <a:gridCol w="1948675"/>
                <a:gridCol w="1435125"/>
                <a:gridCol w="2827500"/>
              </a:tblGrid>
              <a:tr h="247300">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Light Source</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Typical CRI Value</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Effect on Colours</a:t>
                      </a:r>
                      <a:endParaRPr i="0" sz="1600" u="none" cap="none" strike="noStrike">
                        <a:solidFill>
                          <a:schemeClr val="dk1"/>
                        </a:solidFill>
                        <a:latin typeface="Source Sans Pro"/>
                        <a:ea typeface="Source Sans Pro"/>
                        <a:cs typeface="Source Sans Pro"/>
                        <a:sym typeface="Source Sans Pro"/>
                      </a:endParaRPr>
                    </a:p>
                  </a:txBody>
                  <a:tcPr marT="9525" marB="0" marR="9525" marL="9525" anchor="ctr"/>
                </a:tc>
              </a:tr>
              <a:tr h="367900">
                <a:tc>
                  <a:txBody>
                    <a:bodyPr/>
                    <a:lstStyle/>
                    <a:p>
                      <a:pPr indent="0" lvl="0" marL="0" marR="0" rtl="0" algn="ctr">
                        <a:lnSpc>
                          <a:spcPct val="100000"/>
                        </a:lnSpc>
                        <a:spcBef>
                          <a:spcPts val="0"/>
                        </a:spcBef>
                        <a:spcAft>
                          <a:spcPts val="0"/>
                        </a:spcAft>
                        <a:buClr>
                          <a:srgbClr val="000000"/>
                        </a:buClr>
                        <a:buSzPts val="1200"/>
                        <a:buFont typeface="Arial"/>
                        <a:buNone/>
                      </a:pPr>
                      <a:r>
                        <a:rPr lang="en-US" sz="1500" u="none" cap="none" strike="noStrike">
                          <a:latin typeface="Source Sans Pro"/>
                          <a:ea typeface="Source Sans Pro"/>
                          <a:cs typeface="Source Sans Pro"/>
                          <a:sym typeface="Source Sans Pro"/>
                        </a:rPr>
                        <a:t>Sunlight (Reference)</a:t>
                      </a:r>
                      <a:endParaRPr i="0" sz="15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500" u="none" cap="none" strike="noStrike">
                          <a:latin typeface="Source Sans Pro"/>
                          <a:ea typeface="Source Sans Pro"/>
                          <a:cs typeface="Source Sans Pro"/>
                          <a:sym typeface="Source Sans Pro"/>
                        </a:rPr>
                        <a:t>100</a:t>
                      </a:r>
                      <a:endParaRPr i="0" sz="15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500" u="none" cap="none" strike="noStrike">
                          <a:latin typeface="Source Sans Pro"/>
                          <a:ea typeface="Source Sans Pro"/>
                          <a:cs typeface="Source Sans Pro"/>
                          <a:sym typeface="Source Sans Pro"/>
                        </a:rPr>
                        <a:t>All colours appears vivid &amp; accurate.</a:t>
                      </a:r>
                      <a:endParaRPr i="0" sz="1500" u="none" cap="none" strike="noStrike">
                        <a:solidFill>
                          <a:srgbClr val="3B3838"/>
                        </a:solidFill>
                        <a:latin typeface="Source Sans Pro"/>
                        <a:ea typeface="Source Sans Pro"/>
                        <a:cs typeface="Source Sans Pro"/>
                        <a:sym typeface="Source Sans Pro"/>
                      </a:endParaRPr>
                    </a:p>
                  </a:txBody>
                  <a:tcPr marT="9525" marB="0" marR="9525" marL="9525" anchor="ctr"/>
                </a:tc>
              </a:tr>
              <a:tr h="367900">
                <a:tc>
                  <a:txBody>
                    <a:bodyPr/>
                    <a:lstStyle/>
                    <a:p>
                      <a:pPr indent="0" lvl="0" marL="0" marR="0" rtl="0" algn="ctr">
                        <a:lnSpc>
                          <a:spcPct val="100000"/>
                        </a:lnSpc>
                        <a:spcBef>
                          <a:spcPts val="0"/>
                        </a:spcBef>
                        <a:spcAft>
                          <a:spcPts val="0"/>
                        </a:spcAft>
                        <a:buClr>
                          <a:srgbClr val="000000"/>
                        </a:buClr>
                        <a:buSzPts val="1200"/>
                        <a:buFont typeface="Arial"/>
                        <a:buNone/>
                      </a:pPr>
                      <a:r>
                        <a:rPr lang="en-US" sz="1500" u="none" cap="none" strike="noStrike">
                          <a:latin typeface="Source Sans Pro"/>
                          <a:ea typeface="Source Sans Pro"/>
                          <a:cs typeface="Source Sans Pro"/>
                          <a:sym typeface="Source Sans Pro"/>
                        </a:rPr>
                        <a:t>Incandescent Bulb</a:t>
                      </a:r>
                      <a:endParaRPr i="0" sz="15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500" u="none" cap="none" strike="noStrike">
                          <a:latin typeface="Source Sans Pro"/>
                          <a:ea typeface="Source Sans Pro"/>
                          <a:cs typeface="Source Sans Pro"/>
                          <a:sym typeface="Source Sans Pro"/>
                        </a:rPr>
                        <a:t>~ 100</a:t>
                      </a:r>
                      <a:endParaRPr i="0" sz="15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500" u="none" cap="none" strike="noStrike">
                          <a:latin typeface="Source Sans Pro"/>
                          <a:ea typeface="Source Sans Pro"/>
                          <a:cs typeface="Source Sans Pro"/>
                          <a:sym typeface="Source Sans Pro"/>
                        </a:rPr>
                        <a:t>Warm &amp; Accurate Colour Rendering.</a:t>
                      </a:r>
                      <a:endParaRPr i="0" sz="1500" u="none" cap="none" strike="noStrike">
                        <a:solidFill>
                          <a:srgbClr val="3B3838"/>
                        </a:solidFill>
                        <a:latin typeface="Source Sans Pro"/>
                        <a:ea typeface="Source Sans Pro"/>
                        <a:cs typeface="Source Sans Pro"/>
                        <a:sym typeface="Source Sans Pro"/>
                      </a:endParaRPr>
                    </a:p>
                  </a:txBody>
                  <a:tcPr marT="9525" marB="0" marR="9525" marL="9525" anchor="ctr"/>
                </a:tc>
              </a:tr>
              <a:tr h="367900">
                <a:tc>
                  <a:txBody>
                    <a:bodyPr/>
                    <a:lstStyle/>
                    <a:p>
                      <a:pPr indent="0" lvl="0" marL="0" marR="0" rtl="0" algn="ctr">
                        <a:lnSpc>
                          <a:spcPct val="100000"/>
                        </a:lnSpc>
                        <a:spcBef>
                          <a:spcPts val="0"/>
                        </a:spcBef>
                        <a:spcAft>
                          <a:spcPts val="0"/>
                        </a:spcAft>
                        <a:buClr>
                          <a:srgbClr val="000000"/>
                        </a:buClr>
                        <a:buSzPts val="1200"/>
                        <a:buFont typeface="Arial"/>
                        <a:buNone/>
                      </a:pPr>
                      <a:r>
                        <a:rPr i="0" lang="en-US" sz="1500" u="none" cap="none" strike="noStrike">
                          <a:solidFill>
                            <a:srgbClr val="3B3838"/>
                          </a:solidFill>
                          <a:latin typeface="Source Sans Pro"/>
                          <a:ea typeface="Source Sans Pro"/>
                          <a:cs typeface="Source Sans Pro"/>
                          <a:sym typeface="Source Sans Pro"/>
                        </a:rPr>
                        <a:t>Halogen Light</a:t>
                      </a:r>
                      <a:endParaRPr sz="15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500" u="none" cap="none" strike="noStrike">
                          <a:latin typeface="Source Sans Pro"/>
                          <a:ea typeface="Source Sans Pro"/>
                          <a:cs typeface="Source Sans Pro"/>
                          <a:sym typeface="Source Sans Pro"/>
                        </a:rPr>
                        <a:t>~ 95-100</a:t>
                      </a:r>
                      <a:endParaRPr i="0" sz="15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500" u="none" cap="none" strike="noStrike">
                          <a:solidFill>
                            <a:srgbClr val="3B3838"/>
                          </a:solidFill>
                          <a:latin typeface="Source Sans Pro"/>
                          <a:ea typeface="Source Sans Pro"/>
                          <a:cs typeface="Source Sans Pro"/>
                          <a:sym typeface="Source Sans Pro"/>
                        </a:rPr>
                        <a:t>Excellent for True Colour Representation.</a:t>
                      </a:r>
                      <a:endParaRPr sz="1500" u="none" cap="none" strike="noStrike">
                        <a:latin typeface="Source Sans Pro"/>
                        <a:ea typeface="Source Sans Pro"/>
                        <a:cs typeface="Source Sans Pro"/>
                        <a:sym typeface="Source Sans Pro"/>
                      </a:endParaRPr>
                    </a:p>
                  </a:txBody>
                  <a:tcPr marT="9525" marB="0" marR="9525" marL="9525" anchor="ctr"/>
                </a:tc>
              </a:tr>
              <a:tr h="367900">
                <a:tc>
                  <a:txBody>
                    <a:bodyPr/>
                    <a:lstStyle/>
                    <a:p>
                      <a:pPr indent="0" lvl="0" marL="0" marR="0" rtl="0" algn="ctr">
                        <a:lnSpc>
                          <a:spcPct val="100000"/>
                        </a:lnSpc>
                        <a:spcBef>
                          <a:spcPts val="0"/>
                        </a:spcBef>
                        <a:spcAft>
                          <a:spcPts val="0"/>
                        </a:spcAft>
                        <a:buClr>
                          <a:srgbClr val="000000"/>
                        </a:buClr>
                        <a:buSzPts val="1200"/>
                        <a:buFont typeface="Arial"/>
                        <a:buNone/>
                      </a:pPr>
                      <a:r>
                        <a:rPr i="0" lang="en-US" sz="1500" u="none" cap="none" strike="noStrike">
                          <a:solidFill>
                            <a:srgbClr val="3B3838"/>
                          </a:solidFill>
                          <a:latin typeface="Source Sans Pro"/>
                          <a:ea typeface="Source Sans Pro"/>
                          <a:cs typeface="Source Sans Pro"/>
                          <a:sym typeface="Source Sans Pro"/>
                        </a:rPr>
                        <a:t>High-quality LED Light</a:t>
                      </a:r>
                      <a:endParaRPr sz="15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500" u="none" cap="none" strike="noStrike">
                          <a:solidFill>
                            <a:srgbClr val="3B3838"/>
                          </a:solidFill>
                          <a:latin typeface="Source Sans Pro"/>
                          <a:ea typeface="Source Sans Pro"/>
                          <a:cs typeface="Source Sans Pro"/>
                          <a:sym typeface="Source Sans Pro"/>
                        </a:rPr>
                        <a:t>80-98</a:t>
                      </a:r>
                      <a:endParaRPr sz="15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500" u="none" cap="none" strike="noStrike">
                          <a:solidFill>
                            <a:srgbClr val="3B3838"/>
                          </a:solidFill>
                          <a:latin typeface="Source Sans Pro"/>
                          <a:ea typeface="Source Sans Pro"/>
                          <a:cs typeface="Source Sans Pro"/>
                          <a:sym typeface="Source Sans Pro"/>
                        </a:rPr>
                        <a:t>Colours are vibrant, close to natural appearance.</a:t>
                      </a:r>
                      <a:endParaRPr sz="1500" u="none" cap="none" strike="noStrike">
                        <a:latin typeface="Source Sans Pro"/>
                        <a:ea typeface="Source Sans Pro"/>
                        <a:cs typeface="Source Sans Pro"/>
                        <a:sym typeface="Source Sans Pro"/>
                      </a:endParaRPr>
                    </a:p>
                  </a:txBody>
                  <a:tcPr marT="9525" marB="0" marR="9525" marL="9525" anchor="ctr"/>
                </a:tc>
              </a:tr>
              <a:tr h="367900">
                <a:tc>
                  <a:txBody>
                    <a:bodyPr/>
                    <a:lstStyle/>
                    <a:p>
                      <a:pPr indent="0" lvl="0" marL="0" marR="0" rtl="0" algn="ctr">
                        <a:lnSpc>
                          <a:spcPct val="100000"/>
                        </a:lnSpc>
                        <a:spcBef>
                          <a:spcPts val="0"/>
                        </a:spcBef>
                        <a:spcAft>
                          <a:spcPts val="0"/>
                        </a:spcAft>
                        <a:buClr>
                          <a:srgbClr val="000000"/>
                        </a:buClr>
                        <a:buSzPts val="1200"/>
                        <a:buFont typeface="Arial"/>
                        <a:buNone/>
                      </a:pPr>
                      <a:r>
                        <a:rPr i="0" lang="en-US" sz="1500" u="none" cap="none" strike="noStrike">
                          <a:solidFill>
                            <a:srgbClr val="3B3838"/>
                          </a:solidFill>
                          <a:latin typeface="Source Sans Pro"/>
                          <a:ea typeface="Source Sans Pro"/>
                          <a:cs typeface="Source Sans Pro"/>
                          <a:sym typeface="Source Sans Pro"/>
                        </a:rPr>
                        <a:t>Standard Fluorescent Light</a:t>
                      </a:r>
                      <a:endParaRPr sz="15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500" u="none" cap="none" strike="noStrike">
                          <a:solidFill>
                            <a:srgbClr val="3B3838"/>
                          </a:solidFill>
                          <a:latin typeface="Source Sans Pro"/>
                          <a:ea typeface="Source Sans Pro"/>
                          <a:cs typeface="Source Sans Pro"/>
                          <a:sym typeface="Source Sans Pro"/>
                        </a:rPr>
                        <a:t>60-80</a:t>
                      </a:r>
                      <a:endParaRPr sz="15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500" u="none" cap="none" strike="noStrike">
                          <a:solidFill>
                            <a:srgbClr val="3B3838"/>
                          </a:solidFill>
                          <a:latin typeface="Source Sans Pro"/>
                          <a:ea typeface="Source Sans Pro"/>
                          <a:cs typeface="Source Sans Pro"/>
                          <a:sym typeface="Source Sans Pro"/>
                        </a:rPr>
                        <a:t>Colours may appear slightly dull or washed out.</a:t>
                      </a:r>
                      <a:endParaRPr sz="1500" u="none" cap="none" strike="noStrike">
                        <a:latin typeface="Source Sans Pro"/>
                        <a:ea typeface="Source Sans Pro"/>
                        <a:cs typeface="Source Sans Pro"/>
                        <a:sym typeface="Source Sans Pro"/>
                      </a:endParaRPr>
                    </a:p>
                  </a:txBody>
                  <a:tcPr marT="9525" marB="0" marR="9525" marL="9525" anchor="ctr"/>
                </a:tc>
              </a:tr>
              <a:tr h="367900">
                <a:tc>
                  <a:txBody>
                    <a:bodyPr/>
                    <a:lstStyle/>
                    <a:p>
                      <a:pPr indent="0" lvl="0" marL="0" marR="0" rtl="0" algn="ctr">
                        <a:lnSpc>
                          <a:spcPct val="100000"/>
                        </a:lnSpc>
                        <a:spcBef>
                          <a:spcPts val="0"/>
                        </a:spcBef>
                        <a:spcAft>
                          <a:spcPts val="0"/>
                        </a:spcAft>
                        <a:buClr>
                          <a:srgbClr val="000000"/>
                        </a:buClr>
                        <a:buSzPts val="1200"/>
                        <a:buFont typeface="Arial"/>
                        <a:buNone/>
                      </a:pPr>
                      <a:r>
                        <a:rPr i="0" lang="en-US" sz="1500" u="none" cap="none" strike="noStrike">
                          <a:solidFill>
                            <a:srgbClr val="3B3838"/>
                          </a:solidFill>
                          <a:latin typeface="Source Sans Pro"/>
                          <a:ea typeface="Source Sans Pro"/>
                          <a:cs typeface="Source Sans Pro"/>
                          <a:sym typeface="Source Sans Pro"/>
                        </a:rPr>
                        <a:t>Low Pressure Sodium Lamp</a:t>
                      </a:r>
                      <a:endParaRPr sz="15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500" u="none" cap="none" strike="noStrike">
                          <a:latin typeface="Source Sans Pro"/>
                          <a:ea typeface="Source Sans Pro"/>
                          <a:cs typeface="Source Sans Pro"/>
                          <a:sym typeface="Source Sans Pro"/>
                        </a:rPr>
                        <a:t>~0</a:t>
                      </a:r>
                      <a:endParaRPr i="0" sz="15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500" u="none" cap="none" strike="noStrike">
                          <a:latin typeface="Source Sans Pro"/>
                          <a:ea typeface="Source Sans Pro"/>
                          <a:cs typeface="Source Sans Pro"/>
                          <a:sym typeface="Source Sans Pro"/>
                        </a:rPr>
                        <a:t>Poor Rendering – everything appears yellow or gray</a:t>
                      </a:r>
                      <a:endParaRPr sz="1500" u="none" cap="none" strike="noStrike">
                        <a:latin typeface="Source Sans Pro"/>
                        <a:ea typeface="Source Sans Pro"/>
                        <a:cs typeface="Source Sans Pro"/>
                        <a:sym typeface="Source Sans Pro"/>
                      </a:endParaRPr>
                    </a:p>
                  </a:txBody>
                  <a:tcPr marT="9525" marB="0" marR="9525" marL="9525" anchor="ctr"/>
                </a:tc>
              </a:tr>
            </a:tbl>
          </a:graphicData>
        </a:graphic>
      </p:graphicFrame>
      <p:pic>
        <p:nvPicPr>
          <p:cNvPr descr="Color-Rendering-Index-CRI-Infographic.jpg (732×531)" id="509" name="Google Shape;509;p16"/>
          <p:cNvPicPr preferRelativeResize="0"/>
          <p:nvPr/>
        </p:nvPicPr>
        <p:blipFill rotWithShape="1">
          <a:blip r:embed="rId6">
            <a:alphaModFix/>
          </a:blip>
          <a:srcRect b="13691" l="0" r="0" t="0"/>
          <a:stretch/>
        </p:blipFill>
        <p:spPr>
          <a:xfrm>
            <a:off x="537647" y="544894"/>
            <a:ext cx="4504781" cy="2820379"/>
          </a:xfrm>
          <a:prstGeom prst="rect">
            <a:avLst/>
          </a:prstGeom>
          <a:noFill/>
          <a:ln>
            <a:noFill/>
          </a:ln>
        </p:spPr>
      </p:pic>
      <p:pic>
        <p:nvPicPr>
          <p:cNvPr descr="CRI_tooltip_infographic_V2.jpg (1200×658)" id="510" name="Google Shape;510;p16"/>
          <p:cNvPicPr preferRelativeResize="0"/>
          <p:nvPr/>
        </p:nvPicPr>
        <p:blipFill rotWithShape="1">
          <a:blip r:embed="rId7">
            <a:alphaModFix/>
          </a:blip>
          <a:srcRect b="0" l="0" r="0" t="0"/>
          <a:stretch/>
        </p:blipFill>
        <p:spPr>
          <a:xfrm>
            <a:off x="510803" y="3924870"/>
            <a:ext cx="4476768" cy="2454761"/>
          </a:xfrm>
          <a:prstGeom prst="rect">
            <a:avLst/>
          </a:prstGeom>
          <a:noFill/>
          <a:ln>
            <a:noFill/>
          </a:ln>
        </p:spPr>
      </p:pic>
      <p:sp>
        <p:nvSpPr>
          <p:cNvPr id="511" name="Google Shape;511;p16"/>
          <p:cNvSpPr txBox="1"/>
          <p:nvPr/>
        </p:nvSpPr>
        <p:spPr>
          <a:xfrm>
            <a:off x="5950679" y="744886"/>
            <a:ext cx="58785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62626"/>
                </a:solidFill>
                <a:latin typeface="Julius Sans One"/>
                <a:ea typeface="Julius Sans One"/>
                <a:cs typeface="Julius Sans One"/>
                <a:sym typeface="Julius Sans One"/>
              </a:rPr>
              <a:t>MANDATORY PROVISION</a:t>
            </a:r>
            <a:endParaRPr b="0" i="0" sz="1400" u="none" cap="none" strike="noStrike">
              <a:solidFill>
                <a:srgbClr val="000000"/>
              </a:solidFill>
              <a:latin typeface="Arial"/>
              <a:ea typeface="Arial"/>
              <a:cs typeface="Arial"/>
              <a:sym typeface="Arial"/>
            </a:endParaRPr>
          </a:p>
        </p:txBody>
      </p:sp>
      <p:sp>
        <p:nvSpPr>
          <p:cNvPr id="512" name="Google Shape;512;p16"/>
          <p:cNvSpPr txBox="1"/>
          <p:nvPr/>
        </p:nvSpPr>
        <p:spPr>
          <a:xfrm>
            <a:off x="1964427" y="342900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Straitslighting, </a:t>
            </a:r>
            <a:r>
              <a:rPr i="1" lang="en-US" sz="900" u="sng">
                <a:solidFill>
                  <a:schemeClr val="hlink"/>
                </a:solidFill>
                <a:latin typeface="Source Sans Pro"/>
                <a:ea typeface="Source Sans Pro"/>
                <a:cs typeface="Source Sans Pro"/>
                <a:sym typeface="Source Sans Pro"/>
                <a:hlinkClick r:id="rId8"/>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
        <p:nvSpPr>
          <p:cNvPr id="513" name="Google Shape;513;p16"/>
          <p:cNvSpPr txBox="1"/>
          <p:nvPr/>
        </p:nvSpPr>
        <p:spPr>
          <a:xfrm>
            <a:off x="1909577" y="608000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Superbrightleds,</a:t>
            </a:r>
            <a:r>
              <a:rPr i="1" lang="en-US" sz="900" u="sng">
                <a:solidFill>
                  <a:schemeClr val="hlink"/>
                </a:solidFill>
                <a:latin typeface="Source Sans Pro"/>
                <a:ea typeface="Source Sans Pro"/>
                <a:cs typeface="Source Sans Pro"/>
                <a:sym typeface="Source Sans Pro"/>
                <a:hlinkClick r:id="rId9"/>
              </a:rPr>
              <a:t> Link  </a:t>
            </a:r>
            <a:endParaRPr b="0" i="0" sz="1000" u="none" cap="none" strike="noStrike">
              <a:solidFill>
                <a:srgbClr val="FFFFFF"/>
              </a:solidFill>
              <a:latin typeface="Archivo Narrow"/>
              <a:ea typeface="Archivo Narrow"/>
              <a:cs typeface="Archivo Narrow"/>
              <a:sym typeface="Archivo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17"/>
          <p:cNvSpPr/>
          <p:nvPr/>
        </p:nvSpPr>
        <p:spPr>
          <a:xfrm>
            <a:off x="5473000" y="0"/>
            <a:ext cx="6717300" cy="6858000"/>
          </a:xfrm>
          <a:prstGeom prst="rect">
            <a:avLst/>
          </a:prstGeom>
          <a:solidFill>
            <a:srgbClr val="E6DEDC"/>
          </a:solidFill>
          <a:ln>
            <a:noFill/>
          </a:ln>
          <a:effectLst>
            <a:outerShdw blurRad="50800" rotWithShape="0" algn="ctr" dir="5400000" dist="50800">
              <a:srgbClr val="DFD9D7"/>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gbpn-logo_white.png" id="519" name="Google Shape;519;p17"/>
          <p:cNvPicPr preferRelativeResize="0"/>
          <p:nvPr/>
        </p:nvPicPr>
        <p:blipFill rotWithShape="1">
          <a:blip r:embed="rId3">
            <a:alphaModFix/>
          </a:blip>
          <a:srcRect b="0" l="0" r="0" t="0"/>
          <a:stretch/>
        </p:blipFill>
        <p:spPr>
          <a:xfrm>
            <a:off x="406574" y="5877272"/>
            <a:ext cx="1623940" cy="797831"/>
          </a:xfrm>
          <a:prstGeom prst="rect">
            <a:avLst/>
          </a:prstGeom>
          <a:noFill/>
          <a:ln>
            <a:noFill/>
          </a:ln>
        </p:spPr>
      </p:pic>
      <p:pic>
        <p:nvPicPr>
          <p:cNvPr id="520" name="Google Shape;520;p17"/>
          <p:cNvPicPr preferRelativeResize="0"/>
          <p:nvPr/>
        </p:nvPicPr>
        <p:blipFill rotWithShape="1">
          <a:blip r:embed="rId4">
            <a:alphaModFix/>
          </a:blip>
          <a:srcRect b="0" l="0" r="0" t="0"/>
          <a:stretch/>
        </p:blipFill>
        <p:spPr>
          <a:xfrm>
            <a:off x="10934491" y="279694"/>
            <a:ext cx="1013460" cy="443484"/>
          </a:xfrm>
          <a:prstGeom prst="rect">
            <a:avLst/>
          </a:prstGeom>
          <a:noFill/>
          <a:ln>
            <a:noFill/>
          </a:ln>
        </p:spPr>
      </p:pic>
      <p:sp>
        <p:nvSpPr>
          <p:cNvPr id="521" name="Google Shape;521;p17"/>
          <p:cNvSpPr txBox="1"/>
          <p:nvPr/>
        </p:nvSpPr>
        <p:spPr>
          <a:xfrm>
            <a:off x="5889150" y="2401950"/>
            <a:ext cx="6202500" cy="621900"/>
          </a:xfrm>
          <a:prstGeom prst="rect">
            <a:avLst/>
          </a:prstGeom>
          <a:noFill/>
          <a:ln>
            <a:noFill/>
          </a:ln>
        </p:spPr>
        <p:txBody>
          <a:bodyPr anchorCtr="0" anchor="t" bIns="45700" lIns="45700" spcFirstLastPara="1" rIns="45700"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lang="en-US" sz="1600">
                <a:solidFill>
                  <a:srgbClr val="3B3838"/>
                </a:solidFill>
                <a:latin typeface="Source Sans Pro"/>
                <a:ea typeface="Source Sans Pro"/>
                <a:cs typeface="Source Sans Pro"/>
                <a:sym typeface="Source Sans Pro"/>
              </a:rPr>
              <a:t>CRI values for each zone within the building shall comply with the requirements as per below table:</a:t>
            </a:r>
            <a:endParaRPr b="0" i="0" sz="1200" u="none" cap="none" strike="noStrike">
              <a:solidFill>
                <a:srgbClr val="3B3838"/>
              </a:solidFill>
              <a:latin typeface="Arial"/>
              <a:ea typeface="Arial"/>
              <a:cs typeface="Arial"/>
              <a:sym typeface="Arial"/>
            </a:endParaRPr>
          </a:p>
        </p:txBody>
      </p:sp>
      <p:graphicFrame>
        <p:nvGraphicFramePr>
          <p:cNvPr id="522" name="Google Shape;522;p17"/>
          <p:cNvGraphicFramePr/>
          <p:nvPr/>
        </p:nvGraphicFramePr>
        <p:xfrm>
          <a:off x="5738896" y="3161554"/>
          <a:ext cx="3000000" cy="3000000"/>
        </p:xfrm>
        <a:graphic>
          <a:graphicData uri="http://schemas.openxmlformats.org/drawingml/2006/table">
            <a:tbl>
              <a:tblPr>
                <a:noFill/>
                <a:tableStyleId>{7EC1860F-0678-4051-8DC7-DED81CC03491}</a:tableStyleId>
              </a:tblPr>
              <a:tblGrid>
                <a:gridCol w="738600"/>
                <a:gridCol w="3329675"/>
                <a:gridCol w="2198275"/>
              </a:tblGrid>
              <a:tr h="219300">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S.No.</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Area Name</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Ra (General Colour Rendering Index</a:t>
                      </a:r>
                      <a:endParaRPr i="0" sz="1600" u="none" cap="none" strike="noStrike">
                        <a:solidFill>
                          <a:schemeClr val="dk1"/>
                        </a:solidFill>
                        <a:latin typeface="Source Sans Pro"/>
                        <a:ea typeface="Source Sans Pro"/>
                        <a:cs typeface="Source Sans Pro"/>
                        <a:sym typeface="Source Sans Pro"/>
                      </a:endParaRPr>
                    </a:p>
                  </a:txBody>
                  <a:tcPr marT="9525" marB="0" marR="9525" marL="9525" anchor="ctr"/>
                </a:tc>
              </a:tr>
              <a:tr h="219300">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1</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Corridor Lighting &amp; Still Parking</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80</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r>
              <a:tr h="219300">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2</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Basement Lighting</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70</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r>
              <a:tr h="219300">
                <a:tc gridSpan="3">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External Lighting Areas</a:t>
                      </a:r>
                      <a:endParaRPr sz="1600" u="none" cap="none" strike="noStrike">
                        <a:latin typeface="Source Sans Pro"/>
                        <a:ea typeface="Source Sans Pro"/>
                        <a:cs typeface="Source Sans Pro"/>
                        <a:sym typeface="Source Sans Pro"/>
                      </a:endParaRPr>
                    </a:p>
                  </a:txBody>
                  <a:tcPr marT="9525" marB="0" marR="9525" marL="9525" anchor="ctr"/>
                </a:tc>
                <a:tc hMerge="1"/>
                <a:tc hMerge="1"/>
              </a:tr>
              <a:tr h="219300">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3</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Driveways &amp; Parking (Open / External)</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70</a:t>
                      </a:r>
                      <a:endParaRPr sz="1600" u="none" cap="none" strike="noStrike">
                        <a:latin typeface="Source Sans Pro"/>
                        <a:ea typeface="Source Sans Pro"/>
                        <a:cs typeface="Source Sans Pro"/>
                        <a:sym typeface="Source Sans Pro"/>
                      </a:endParaRPr>
                    </a:p>
                  </a:txBody>
                  <a:tcPr marT="9525" marB="0" marR="9525" marL="9525" anchor="ctr"/>
                </a:tc>
              </a:tr>
              <a:tr h="219300">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4</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Pedestrian Walkways</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70</a:t>
                      </a:r>
                      <a:endParaRPr sz="1600" u="none" cap="none" strike="noStrike">
                        <a:latin typeface="Source Sans Pro"/>
                        <a:ea typeface="Source Sans Pro"/>
                        <a:cs typeface="Source Sans Pro"/>
                        <a:sym typeface="Source Sans Pro"/>
                      </a:endParaRPr>
                    </a:p>
                  </a:txBody>
                  <a:tcPr marT="9525" marB="0" marR="9525" marL="9525" anchor="ctr"/>
                </a:tc>
              </a:tr>
              <a:tr h="219300">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5</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Stairways</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80</a:t>
                      </a:r>
                      <a:endParaRPr sz="1600" u="none" cap="none" strike="noStrike">
                        <a:latin typeface="Source Sans Pro"/>
                        <a:ea typeface="Source Sans Pro"/>
                        <a:cs typeface="Source Sans Pro"/>
                        <a:sym typeface="Source Sans Pro"/>
                      </a:endParaRPr>
                    </a:p>
                  </a:txBody>
                  <a:tcPr marT="9525" marB="0" marR="9525" marL="9525" anchor="ctr"/>
                </a:tc>
              </a:tr>
              <a:tr h="219300">
                <a:tc gridSpan="3">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Indoor Lighting (If Applicable)</a:t>
                      </a:r>
                      <a:endParaRPr sz="1600" u="none" cap="none" strike="noStrike">
                        <a:latin typeface="Source Sans Pro"/>
                        <a:ea typeface="Source Sans Pro"/>
                        <a:cs typeface="Source Sans Pro"/>
                        <a:sym typeface="Source Sans Pro"/>
                      </a:endParaRPr>
                    </a:p>
                  </a:txBody>
                  <a:tcPr marT="9525" marB="0" marR="9525" marL="9525" anchor="ctr"/>
                </a:tc>
                <a:tc hMerge="1"/>
                <a:tc hMerge="1"/>
              </a:tr>
              <a:tr h="219300">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6</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Kitchen</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90</a:t>
                      </a:r>
                      <a:endParaRPr sz="1600" u="none" cap="none" strike="noStrike">
                        <a:latin typeface="Source Sans Pro"/>
                        <a:ea typeface="Source Sans Pro"/>
                        <a:cs typeface="Source Sans Pro"/>
                        <a:sym typeface="Source Sans Pro"/>
                      </a:endParaRPr>
                    </a:p>
                  </a:txBody>
                  <a:tcPr marT="9525" marB="0" marR="9525" marL="9525" anchor="ctr"/>
                </a:tc>
              </a:tr>
              <a:tr h="219300">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7</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Bathroom</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80</a:t>
                      </a:r>
                      <a:endParaRPr sz="1600" u="none" cap="none" strike="noStrike">
                        <a:latin typeface="Source Sans Pro"/>
                        <a:ea typeface="Source Sans Pro"/>
                        <a:cs typeface="Source Sans Pro"/>
                        <a:sym typeface="Source Sans Pro"/>
                      </a:endParaRPr>
                    </a:p>
                  </a:txBody>
                  <a:tcPr marT="9525" marB="0" marR="9525" marL="9525" anchor="ctr"/>
                </a:tc>
              </a:tr>
              <a:tr h="219300">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8</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Bedroom</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80</a:t>
                      </a:r>
                      <a:endParaRPr sz="1600" u="none" cap="none" strike="noStrike">
                        <a:latin typeface="Source Sans Pro"/>
                        <a:ea typeface="Source Sans Pro"/>
                        <a:cs typeface="Source Sans Pro"/>
                        <a:sym typeface="Source Sans Pro"/>
                      </a:endParaRPr>
                    </a:p>
                  </a:txBody>
                  <a:tcPr marT="9525" marB="0" marR="9525" marL="9525" anchor="ctr"/>
                </a:tc>
              </a:tr>
              <a:tr h="219300">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9</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Reading / Study</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90</a:t>
                      </a:r>
                      <a:endParaRPr sz="1600" u="none" cap="none" strike="noStrike">
                        <a:latin typeface="Source Sans Pro"/>
                        <a:ea typeface="Source Sans Pro"/>
                        <a:cs typeface="Source Sans Pro"/>
                        <a:sym typeface="Source Sans Pro"/>
                      </a:endParaRPr>
                    </a:p>
                  </a:txBody>
                  <a:tcPr marT="9525" marB="0" marR="9525" marL="9525" anchor="ctr"/>
                </a:tc>
              </a:tr>
              <a:tr h="219300">
                <a:tc>
                  <a:txBody>
                    <a:bodyPr/>
                    <a:lstStyle/>
                    <a:p>
                      <a:pPr indent="0" lvl="0" marL="0" marR="0" rtl="0" algn="ctr">
                        <a:lnSpc>
                          <a:spcPct val="100000"/>
                        </a:lnSpc>
                        <a:spcBef>
                          <a:spcPts val="0"/>
                        </a:spcBef>
                        <a:spcAft>
                          <a:spcPts val="0"/>
                        </a:spcAft>
                        <a:buClr>
                          <a:srgbClr val="000000"/>
                        </a:buClr>
                        <a:buSzPts val="1200"/>
                        <a:buFont typeface="Arial"/>
                        <a:buNone/>
                      </a:pPr>
                      <a:r>
                        <a:rPr lang="en-US" sz="1600">
                          <a:latin typeface="Source Sans Pro"/>
                          <a:ea typeface="Source Sans Pro"/>
                          <a:cs typeface="Source Sans Pro"/>
                          <a:sym typeface="Source Sans Pro"/>
                        </a:rPr>
                        <a:t>10</a:t>
                      </a:r>
                      <a:endParaRPr sz="1600">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a:latin typeface="Source Sans Pro"/>
                          <a:ea typeface="Source Sans Pro"/>
                          <a:cs typeface="Source Sans Pro"/>
                          <a:sym typeface="Source Sans Pro"/>
                        </a:rPr>
                        <a:t>Living Room</a:t>
                      </a:r>
                      <a:endParaRPr sz="1600">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a:latin typeface="Source Sans Pro"/>
                          <a:ea typeface="Source Sans Pro"/>
                          <a:cs typeface="Source Sans Pro"/>
                          <a:sym typeface="Source Sans Pro"/>
                        </a:rPr>
                        <a:t>90</a:t>
                      </a:r>
                      <a:endParaRPr sz="1600">
                        <a:latin typeface="Source Sans Pro"/>
                        <a:ea typeface="Source Sans Pro"/>
                        <a:cs typeface="Source Sans Pro"/>
                        <a:sym typeface="Source Sans Pro"/>
                      </a:endParaRPr>
                    </a:p>
                  </a:txBody>
                  <a:tcPr marT="9525" marB="0" marR="9525" marL="9525" anchor="ctr"/>
                </a:tc>
              </a:tr>
            </a:tbl>
          </a:graphicData>
        </a:graphic>
      </p:graphicFrame>
      <p:pic>
        <p:nvPicPr>
          <p:cNvPr descr="blog-320.png (800×500)" id="523" name="Google Shape;523;p17"/>
          <p:cNvPicPr preferRelativeResize="0"/>
          <p:nvPr/>
        </p:nvPicPr>
        <p:blipFill rotWithShape="1">
          <a:blip r:embed="rId5">
            <a:alphaModFix/>
          </a:blip>
          <a:srcRect b="0" l="0" r="0" t="0"/>
          <a:stretch/>
        </p:blipFill>
        <p:spPr>
          <a:xfrm>
            <a:off x="242462" y="279694"/>
            <a:ext cx="4981332" cy="3113332"/>
          </a:xfrm>
          <a:prstGeom prst="rect">
            <a:avLst/>
          </a:prstGeom>
          <a:noFill/>
          <a:ln>
            <a:noFill/>
          </a:ln>
        </p:spPr>
      </p:pic>
      <p:pic>
        <p:nvPicPr>
          <p:cNvPr descr="CRI-Comparisons-low-cri-2.png (1432×1008)" id="524" name="Google Shape;524;p17"/>
          <p:cNvPicPr preferRelativeResize="0"/>
          <p:nvPr/>
        </p:nvPicPr>
        <p:blipFill rotWithShape="1">
          <a:blip r:embed="rId6">
            <a:alphaModFix/>
          </a:blip>
          <a:srcRect b="0" l="0" r="0" t="0"/>
          <a:stretch/>
        </p:blipFill>
        <p:spPr>
          <a:xfrm>
            <a:off x="962468" y="3749989"/>
            <a:ext cx="3541318" cy="2492829"/>
          </a:xfrm>
          <a:prstGeom prst="rect">
            <a:avLst/>
          </a:prstGeom>
          <a:noFill/>
          <a:ln>
            <a:noFill/>
          </a:ln>
        </p:spPr>
      </p:pic>
      <p:pic>
        <p:nvPicPr>
          <p:cNvPr descr="Logo, icon&#10;&#10;Description automatically generated" id="525" name="Google Shape;525;p17"/>
          <p:cNvPicPr preferRelativeResize="0"/>
          <p:nvPr/>
        </p:nvPicPr>
        <p:blipFill rotWithShape="1">
          <a:blip r:embed="rId7">
            <a:alphaModFix/>
          </a:blip>
          <a:srcRect b="0" l="0" r="0" t="0"/>
          <a:stretch/>
        </p:blipFill>
        <p:spPr>
          <a:xfrm>
            <a:off x="9243370" y="61749"/>
            <a:ext cx="1577467" cy="510884"/>
          </a:xfrm>
          <a:prstGeom prst="rect">
            <a:avLst/>
          </a:prstGeom>
          <a:noFill/>
          <a:ln>
            <a:noFill/>
          </a:ln>
        </p:spPr>
      </p:pic>
      <p:sp>
        <p:nvSpPr>
          <p:cNvPr id="526" name="Google Shape;526;p17"/>
          <p:cNvSpPr/>
          <p:nvPr/>
        </p:nvSpPr>
        <p:spPr>
          <a:xfrm>
            <a:off x="5473000" y="1333500"/>
            <a:ext cx="6717300" cy="9543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7" name="Google Shape;527;p17"/>
          <p:cNvSpPr txBox="1"/>
          <p:nvPr/>
        </p:nvSpPr>
        <p:spPr>
          <a:xfrm>
            <a:off x="5980921" y="1366354"/>
            <a:ext cx="5460300" cy="9543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800" u="none" cap="none" strike="noStrike">
                <a:solidFill>
                  <a:schemeClr val="lt1"/>
                </a:solidFill>
                <a:latin typeface="Archivo Narrow"/>
                <a:ea typeface="Archivo Narrow"/>
                <a:cs typeface="Archivo Narrow"/>
                <a:sym typeface="Archivo Narrow"/>
              </a:rPr>
              <a:t>Lighting Quality – Colour Rendering Index</a:t>
            </a:r>
            <a:endParaRPr b="0" i="0" sz="2800" u="none" cap="none" strike="noStrike">
              <a:solidFill>
                <a:schemeClr val="lt1"/>
              </a:solidFill>
              <a:latin typeface="Archivo Narrow"/>
              <a:ea typeface="Archivo Narrow"/>
              <a:cs typeface="Archivo Narrow"/>
              <a:sym typeface="Archivo Narrow"/>
            </a:endParaRPr>
          </a:p>
        </p:txBody>
      </p:sp>
      <p:sp>
        <p:nvSpPr>
          <p:cNvPr id="528" name="Google Shape;528;p17"/>
          <p:cNvSpPr txBox="1"/>
          <p:nvPr/>
        </p:nvSpPr>
        <p:spPr>
          <a:xfrm>
            <a:off x="5950679" y="744886"/>
            <a:ext cx="58785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62626"/>
                </a:solidFill>
                <a:latin typeface="Julius Sans One"/>
                <a:ea typeface="Julius Sans One"/>
                <a:cs typeface="Julius Sans One"/>
                <a:sym typeface="Julius Sans One"/>
              </a:rPr>
              <a:t>MANDATORY PROVISION</a:t>
            </a:r>
            <a:endParaRPr b="0" i="0" sz="1400" u="none" cap="none" strike="noStrike">
              <a:solidFill>
                <a:srgbClr val="000000"/>
              </a:solidFill>
              <a:latin typeface="Arial"/>
              <a:ea typeface="Arial"/>
              <a:cs typeface="Arial"/>
              <a:sym typeface="Arial"/>
            </a:endParaRPr>
          </a:p>
        </p:txBody>
      </p:sp>
      <p:sp>
        <p:nvSpPr>
          <p:cNvPr id="529" name="Google Shape;529;p17"/>
          <p:cNvSpPr txBox="1"/>
          <p:nvPr/>
        </p:nvSpPr>
        <p:spPr>
          <a:xfrm>
            <a:off x="1964427" y="342900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Olamled, </a:t>
            </a:r>
            <a:r>
              <a:rPr i="1" lang="en-US" sz="900" u="sng">
                <a:solidFill>
                  <a:schemeClr val="hlink"/>
                </a:solidFill>
                <a:latin typeface="Source Sans Pro"/>
                <a:ea typeface="Source Sans Pro"/>
                <a:cs typeface="Source Sans Pro"/>
                <a:sym typeface="Source Sans Pro"/>
                <a:hlinkClick r:id="rId8"/>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
        <p:nvSpPr>
          <p:cNvPr id="530" name="Google Shape;530;p17"/>
          <p:cNvSpPr txBox="1"/>
          <p:nvPr/>
        </p:nvSpPr>
        <p:spPr>
          <a:xfrm>
            <a:off x="1853502" y="6160838"/>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Waveform, </a:t>
            </a:r>
            <a:r>
              <a:rPr i="1" lang="en-US" sz="900" u="sng">
                <a:solidFill>
                  <a:schemeClr val="hlink"/>
                </a:solidFill>
                <a:latin typeface="Source Sans Pro"/>
                <a:ea typeface="Source Sans Pro"/>
                <a:cs typeface="Source Sans Pro"/>
                <a:sym typeface="Source Sans Pro"/>
                <a:hlinkClick r:id="rId9"/>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18"/>
          <p:cNvSpPr/>
          <p:nvPr/>
        </p:nvSpPr>
        <p:spPr>
          <a:xfrm>
            <a:off x="5473000" y="0"/>
            <a:ext cx="6717300" cy="6858000"/>
          </a:xfrm>
          <a:prstGeom prst="rect">
            <a:avLst/>
          </a:prstGeom>
          <a:solidFill>
            <a:srgbClr val="E6DEDC"/>
          </a:solidFill>
          <a:ln>
            <a:noFill/>
          </a:ln>
          <a:effectLst>
            <a:outerShdw blurRad="50800" rotWithShape="0" algn="ctr" dir="5400000" dist="50800">
              <a:srgbClr val="DFD9D7"/>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6" name="Google Shape;536;p18"/>
          <p:cNvSpPr/>
          <p:nvPr/>
        </p:nvSpPr>
        <p:spPr>
          <a:xfrm>
            <a:off x="5473000" y="1333500"/>
            <a:ext cx="6717300" cy="6405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gbpn-logo_white.png" id="537" name="Google Shape;537;p18"/>
          <p:cNvPicPr preferRelativeResize="0"/>
          <p:nvPr/>
        </p:nvPicPr>
        <p:blipFill rotWithShape="1">
          <a:blip r:embed="rId3">
            <a:alphaModFix/>
          </a:blip>
          <a:srcRect b="0" l="0" r="0" t="0"/>
          <a:stretch/>
        </p:blipFill>
        <p:spPr>
          <a:xfrm>
            <a:off x="406574" y="5877272"/>
            <a:ext cx="1623940" cy="797831"/>
          </a:xfrm>
          <a:prstGeom prst="rect">
            <a:avLst/>
          </a:prstGeom>
          <a:noFill/>
          <a:ln>
            <a:noFill/>
          </a:ln>
        </p:spPr>
      </p:pic>
      <p:pic>
        <p:nvPicPr>
          <p:cNvPr id="538" name="Google Shape;538;p18"/>
          <p:cNvPicPr preferRelativeResize="0"/>
          <p:nvPr/>
        </p:nvPicPr>
        <p:blipFill rotWithShape="1">
          <a:blip r:embed="rId4">
            <a:alphaModFix/>
          </a:blip>
          <a:srcRect b="0" l="0" r="0" t="0"/>
          <a:stretch/>
        </p:blipFill>
        <p:spPr>
          <a:xfrm>
            <a:off x="10934491" y="279694"/>
            <a:ext cx="1013460" cy="443484"/>
          </a:xfrm>
          <a:prstGeom prst="rect">
            <a:avLst/>
          </a:prstGeom>
          <a:noFill/>
          <a:ln>
            <a:noFill/>
          </a:ln>
        </p:spPr>
      </p:pic>
      <p:sp>
        <p:nvSpPr>
          <p:cNvPr id="539" name="Google Shape;539;p18"/>
          <p:cNvSpPr txBox="1"/>
          <p:nvPr/>
        </p:nvSpPr>
        <p:spPr>
          <a:xfrm>
            <a:off x="5872150" y="1382675"/>
            <a:ext cx="5919000" cy="5232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800" u="none" cap="none" strike="noStrike">
                <a:solidFill>
                  <a:schemeClr val="lt1"/>
                </a:solidFill>
                <a:latin typeface="Archivo Narrow"/>
                <a:ea typeface="Archivo Narrow"/>
                <a:cs typeface="Archivo Narrow"/>
                <a:sym typeface="Archivo Narrow"/>
              </a:rPr>
              <a:t>Thermal Comfort </a:t>
            </a:r>
            <a:r>
              <a:rPr b="0" lang="en-US" sz="1800" u="none" cap="none" strike="noStrike">
                <a:solidFill>
                  <a:schemeClr val="lt1"/>
                </a:solidFill>
                <a:latin typeface="Archivo Narrow"/>
                <a:ea typeface="Archivo Narrow"/>
                <a:cs typeface="Archivo Narrow"/>
                <a:sym typeface="Archivo Narrow"/>
              </a:rPr>
              <a:t>(All Climate Zones except Cold Climate)</a:t>
            </a:r>
            <a:endParaRPr b="0" sz="1800" u="none" cap="none" strike="noStrike">
              <a:solidFill>
                <a:schemeClr val="lt1"/>
              </a:solidFill>
              <a:latin typeface="Archivo Narrow"/>
              <a:ea typeface="Archivo Narrow"/>
              <a:cs typeface="Archivo Narrow"/>
              <a:sym typeface="Archivo Narrow"/>
            </a:endParaRPr>
          </a:p>
        </p:txBody>
      </p:sp>
      <p:sp>
        <p:nvSpPr>
          <p:cNvPr id="540" name="Google Shape;540;p18"/>
          <p:cNvSpPr txBox="1"/>
          <p:nvPr/>
        </p:nvSpPr>
        <p:spPr>
          <a:xfrm>
            <a:off x="5647100" y="1958675"/>
            <a:ext cx="6543300" cy="4587000"/>
          </a:xfrm>
          <a:prstGeom prst="rect">
            <a:avLst/>
          </a:prstGeom>
          <a:noFill/>
          <a:ln>
            <a:noFill/>
          </a:ln>
        </p:spPr>
        <p:txBody>
          <a:bodyPr anchorCtr="0" anchor="t" bIns="45700" lIns="45700" spcFirstLastPara="1" rIns="45700"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lang="en-US" sz="1600" u="none" cap="none" strike="noStrike">
                <a:solidFill>
                  <a:srgbClr val="3B3838"/>
                </a:solidFill>
                <a:latin typeface="Source Sans Pro"/>
                <a:ea typeface="Source Sans Pro"/>
                <a:cs typeface="Source Sans Pro"/>
                <a:sym typeface="Source Sans Pro"/>
              </a:rPr>
              <a:t>Buildings in all climate zones except Cold Climate shall comply with following provision of the code:</a:t>
            </a:r>
            <a:endParaRPr sz="1600" u="none" cap="none" strike="noStrike">
              <a:solidFill>
                <a:srgbClr val="000000"/>
              </a:solidFill>
              <a:latin typeface="Source Sans Pro"/>
              <a:ea typeface="Source Sans Pro"/>
              <a:cs typeface="Source Sans Pro"/>
              <a:sym typeface="Source Sans Pro"/>
            </a:endParaRPr>
          </a:p>
          <a:p>
            <a:pPr indent="-254000" lvl="0" marL="228600" marR="0" rtl="0" algn="just">
              <a:lnSpc>
                <a:spcPct val="115000"/>
              </a:lnSpc>
              <a:spcBef>
                <a:spcPts val="0"/>
              </a:spcBef>
              <a:spcAft>
                <a:spcPts val="0"/>
              </a:spcAft>
              <a:buClr>
                <a:srgbClr val="000000"/>
              </a:buClr>
              <a:buSzPts val="1600"/>
              <a:buFont typeface="Arial"/>
              <a:buAutoNum type="arabicPeriod"/>
            </a:pPr>
            <a:r>
              <a:rPr b="1" lang="en-US" sz="1600" u="none" cap="none" strike="noStrike">
                <a:solidFill>
                  <a:srgbClr val="3B3838"/>
                </a:solidFill>
                <a:latin typeface="Source Sans Pro"/>
                <a:ea typeface="Source Sans Pro"/>
                <a:cs typeface="Source Sans Pro"/>
                <a:sym typeface="Source Sans Pro"/>
              </a:rPr>
              <a:t>Maximum Residential Envelope Transmittance Value (RETV)</a:t>
            </a:r>
            <a:r>
              <a:rPr lang="en-US" sz="1600" u="none" cap="none" strike="noStrike">
                <a:solidFill>
                  <a:srgbClr val="3B3838"/>
                </a:solidFill>
                <a:latin typeface="Source Sans Pro"/>
                <a:ea typeface="Source Sans Pro"/>
                <a:cs typeface="Source Sans Pro"/>
                <a:sym typeface="Source Sans Pro"/>
              </a:rPr>
              <a:t> (except the roof)  for 4 climate zones namely Composite climate, Hot-dry Climate, Warm-Humid Climate and Temperate Climate shall comply with maximum RETV value of 15 W/m2</a:t>
            </a:r>
            <a:endParaRPr sz="1600" u="none" cap="none" strike="noStrike">
              <a:solidFill>
                <a:srgbClr val="000000"/>
              </a:solidFill>
              <a:latin typeface="Source Sans Pro"/>
              <a:ea typeface="Source Sans Pro"/>
              <a:cs typeface="Source Sans Pro"/>
              <a:sym typeface="Source Sans Pro"/>
            </a:endParaRPr>
          </a:p>
          <a:p>
            <a:pPr indent="-254000" lvl="0" marL="228600" marR="0" rtl="0" algn="just">
              <a:lnSpc>
                <a:spcPct val="115000"/>
              </a:lnSpc>
              <a:spcBef>
                <a:spcPts val="0"/>
              </a:spcBef>
              <a:spcAft>
                <a:spcPts val="0"/>
              </a:spcAft>
              <a:buClr>
                <a:srgbClr val="000000"/>
              </a:buClr>
              <a:buSzPts val="1600"/>
              <a:buFont typeface="Source Sans Pro"/>
              <a:buAutoNum type="arabicPeriod"/>
            </a:pPr>
            <a:r>
              <a:rPr lang="en-US" sz="1600" u="none" cap="none" strike="noStrike">
                <a:solidFill>
                  <a:srgbClr val="3B3838"/>
                </a:solidFill>
                <a:latin typeface="Source Sans Pro"/>
                <a:ea typeface="Source Sans Pro"/>
                <a:cs typeface="Source Sans Pro"/>
                <a:sym typeface="Source Sans Pro"/>
              </a:rPr>
              <a:t>Minimum Openable window-to-floor area ratio </a:t>
            </a:r>
            <a:r>
              <a:rPr lang="en-US" sz="1600" u="none" cap="none" strike="noStrike">
                <a:solidFill>
                  <a:srgbClr val="000000"/>
                </a:solidFill>
                <a:latin typeface="Source Sans Pro"/>
                <a:ea typeface="Source Sans Pro"/>
                <a:cs typeface="Source Sans Pro"/>
                <a:sym typeface="Source Sans Pro"/>
              </a:rPr>
              <a:t>(WFR </a:t>
            </a:r>
            <a:r>
              <a:rPr baseline="-25000" lang="en-US" sz="1600" u="none" cap="none" strike="noStrike">
                <a:solidFill>
                  <a:srgbClr val="000000"/>
                </a:solidFill>
                <a:latin typeface="Source Sans Pro"/>
                <a:ea typeface="Source Sans Pro"/>
                <a:cs typeface="Source Sans Pro"/>
                <a:sym typeface="Source Sans Pro"/>
              </a:rPr>
              <a:t>op</a:t>
            </a:r>
            <a:r>
              <a:rPr lang="en-US" sz="1600" u="none" cap="none" strike="noStrike">
                <a:solidFill>
                  <a:srgbClr val="000000"/>
                </a:solidFill>
                <a:latin typeface="Source Sans Pro"/>
                <a:ea typeface="Source Sans Pro"/>
                <a:cs typeface="Source Sans Pro"/>
                <a:sym typeface="Source Sans Pro"/>
              </a:rPr>
              <a:t>)</a:t>
            </a:r>
            <a:r>
              <a:rPr lang="en-US" sz="1600" u="none" cap="none" strike="noStrike">
                <a:solidFill>
                  <a:srgbClr val="3B3838"/>
                </a:solidFill>
                <a:latin typeface="Source Sans Pro"/>
                <a:ea typeface="Source Sans Pro"/>
                <a:cs typeface="Source Sans Pro"/>
                <a:sym typeface="Source Sans Pro"/>
              </a:rPr>
              <a:t> as follows:</a:t>
            </a:r>
            <a:endParaRPr sz="1600" u="none" cap="none" strike="noStrike">
              <a:solidFill>
                <a:srgbClr val="000000"/>
              </a:solidFill>
              <a:latin typeface="Source Sans Pro"/>
              <a:ea typeface="Source Sans Pro"/>
              <a:cs typeface="Source Sans Pro"/>
              <a:sym typeface="Source Sans Pro"/>
            </a:endParaRPr>
          </a:p>
          <a:p>
            <a:pPr indent="-152400" lvl="0" marL="228600" marR="0" rtl="0" algn="just">
              <a:lnSpc>
                <a:spcPct val="115000"/>
              </a:lnSpc>
              <a:spcBef>
                <a:spcPts val="0"/>
              </a:spcBef>
              <a:spcAft>
                <a:spcPts val="0"/>
              </a:spcAft>
              <a:buClr>
                <a:srgbClr val="000000"/>
              </a:buClr>
              <a:buSzPts val="1200"/>
              <a:buFont typeface="Arial"/>
              <a:buNone/>
            </a:pPr>
            <a:r>
              <a:t/>
            </a:r>
            <a:endParaRPr sz="1600" u="none" cap="none" strike="noStrike">
              <a:solidFill>
                <a:srgbClr val="3B3838"/>
              </a:solidFill>
              <a:latin typeface="Source Sans Pro"/>
              <a:ea typeface="Source Sans Pro"/>
              <a:cs typeface="Source Sans Pro"/>
              <a:sym typeface="Source Sans Pro"/>
            </a:endParaRPr>
          </a:p>
          <a:p>
            <a:pPr indent="-152400" lvl="0" marL="228600" marR="0" rtl="0" algn="just">
              <a:lnSpc>
                <a:spcPct val="115000"/>
              </a:lnSpc>
              <a:spcBef>
                <a:spcPts val="0"/>
              </a:spcBef>
              <a:spcAft>
                <a:spcPts val="0"/>
              </a:spcAft>
              <a:buClr>
                <a:srgbClr val="000000"/>
              </a:buClr>
              <a:buSzPts val="1200"/>
              <a:buFont typeface="Arial"/>
              <a:buNone/>
            </a:pPr>
            <a:r>
              <a:t/>
            </a:r>
            <a:endParaRPr sz="1600" u="none" cap="none" strike="noStrike">
              <a:solidFill>
                <a:srgbClr val="3B3838"/>
              </a:solidFill>
              <a:latin typeface="Source Sans Pro"/>
              <a:ea typeface="Source Sans Pro"/>
              <a:cs typeface="Source Sans Pro"/>
              <a:sym typeface="Source Sans Pro"/>
            </a:endParaRPr>
          </a:p>
          <a:p>
            <a:pPr indent="-152400" lvl="0" marL="228600" marR="0" rtl="0" algn="just">
              <a:lnSpc>
                <a:spcPct val="115000"/>
              </a:lnSpc>
              <a:spcBef>
                <a:spcPts val="0"/>
              </a:spcBef>
              <a:spcAft>
                <a:spcPts val="0"/>
              </a:spcAft>
              <a:buClr>
                <a:srgbClr val="000000"/>
              </a:buClr>
              <a:buSzPts val="1200"/>
              <a:buFont typeface="Arial"/>
              <a:buNone/>
            </a:pPr>
            <a:r>
              <a:t/>
            </a:r>
            <a:endParaRPr sz="1600" u="none" cap="none" strike="noStrike">
              <a:solidFill>
                <a:srgbClr val="3B3838"/>
              </a:solidFill>
              <a:latin typeface="Source Sans Pro"/>
              <a:ea typeface="Source Sans Pro"/>
              <a:cs typeface="Source Sans Pro"/>
              <a:sym typeface="Source Sans Pro"/>
            </a:endParaRPr>
          </a:p>
          <a:p>
            <a:pPr indent="-152400" lvl="0" marL="228600" marR="0" rtl="0" algn="just">
              <a:lnSpc>
                <a:spcPct val="115000"/>
              </a:lnSpc>
              <a:spcBef>
                <a:spcPts val="0"/>
              </a:spcBef>
              <a:spcAft>
                <a:spcPts val="0"/>
              </a:spcAft>
              <a:buClr>
                <a:srgbClr val="000000"/>
              </a:buClr>
              <a:buSzPts val="1200"/>
              <a:buFont typeface="Arial"/>
              <a:buNone/>
            </a:pPr>
            <a:r>
              <a:t/>
            </a:r>
            <a:endParaRPr sz="1600" u="none" cap="none" strike="noStrike">
              <a:solidFill>
                <a:srgbClr val="3B3838"/>
              </a:solidFill>
              <a:latin typeface="Source Sans Pro"/>
              <a:ea typeface="Source Sans Pro"/>
              <a:cs typeface="Source Sans Pro"/>
              <a:sym typeface="Source Sans Pro"/>
            </a:endParaRPr>
          </a:p>
          <a:p>
            <a:pPr indent="-152400" lvl="0" marL="228600" marR="0" rtl="0" algn="just">
              <a:lnSpc>
                <a:spcPct val="115000"/>
              </a:lnSpc>
              <a:spcBef>
                <a:spcPts val="0"/>
              </a:spcBef>
              <a:spcAft>
                <a:spcPts val="0"/>
              </a:spcAft>
              <a:buClr>
                <a:srgbClr val="000000"/>
              </a:buClr>
              <a:buSzPts val="1200"/>
              <a:buFont typeface="Arial"/>
              <a:buNone/>
            </a:pPr>
            <a:r>
              <a:t/>
            </a:r>
            <a:endParaRPr sz="1600" u="none" cap="none" strike="noStrike">
              <a:solidFill>
                <a:srgbClr val="3B3838"/>
              </a:solidFill>
              <a:latin typeface="Source Sans Pro"/>
              <a:ea typeface="Source Sans Pro"/>
              <a:cs typeface="Source Sans Pro"/>
              <a:sym typeface="Source Sans Pro"/>
            </a:endParaRPr>
          </a:p>
          <a:p>
            <a:pPr indent="-152400" lvl="0" marL="228600" marR="0" rtl="0" algn="just">
              <a:lnSpc>
                <a:spcPct val="115000"/>
              </a:lnSpc>
              <a:spcBef>
                <a:spcPts val="0"/>
              </a:spcBef>
              <a:spcAft>
                <a:spcPts val="0"/>
              </a:spcAft>
              <a:buClr>
                <a:srgbClr val="000000"/>
              </a:buClr>
              <a:buSzPts val="1200"/>
              <a:buFont typeface="Arial"/>
              <a:buNone/>
            </a:pPr>
            <a:r>
              <a:t/>
            </a:r>
            <a:endParaRPr sz="1600" u="none" cap="none" strike="noStrike">
              <a:solidFill>
                <a:srgbClr val="3B3838"/>
              </a:solidFill>
              <a:latin typeface="Source Sans Pro"/>
              <a:ea typeface="Source Sans Pro"/>
              <a:cs typeface="Source Sans Pro"/>
              <a:sym typeface="Source Sans Pro"/>
            </a:endParaRPr>
          </a:p>
          <a:p>
            <a:pPr indent="0" lvl="0" marL="0" marR="0" rtl="0" algn="just">
              <a:lnSpc>
                <a:spcPct val="115000"/>
              </a:lnSpc>
              <a:spcBef>
                <a:spcPts val="0"/>
              </a:spcBef>
              <a:spcAft>
                <a:spcPts val="0"/>
              </a:spcAft>
              <a:buNone/>
            </a:pPr>
            <a:r>
              <a:t/>
            </a:r>
            <a:endParaRPr sz="1600">
              <a:solidFill>
                <a:srgbClr val="3B3838"/>
              </a:solidFill>
              <a:latin typeface="Source Sans Pro"/>
              <a:ea typeface="Source Sans Pro"/>
              <a:cs typeface="Source Sans Pro"/>
              <a:sym typeface="Source Sans Pro"/>
            </a:endParaRPr>
          </a:p>
          <a:p>
            <a:pPr indent="0" lvl="0" marL="0" marR="0" rtl="0" algn="just">
              <a:lnSpc>
                <a:spcPct val="115000"/>
              </a:lnSpc>
              <a:spcBef>
                <a:spcPts val="0"/>
              </a:spcBef>
              <a:spcAft>
                <a:spcPts val="0"/>
              </a:spcAft>
              <a:buNone/>
            </a:pPr>
            <a:r>
              <a:rPr lang="en-US" sz="1600" u="none" cap="none" strike="noStrike">
                <a:solidFill>
                  <a:srgbClr val="3B3838"/>
                </a:solidFill>
                <a:latin typeface="Source Sans Pro"/>
                <a:ea typeface="Source Sans Pro"/>
                <a:cs typeface="Source Sans Pro"/>
                <a:sym typeface="Source Sans Pro"/>
              </a:rPr>
              <a:t>Maximum Thermal Transmittance of roof </a:t>
            </a:r>
            <a:r>
              <a:rPr lang="en-US" sz="1600" u="none" cap="none" strike="noStrike">
                <a:solidFill>
                  <a:srgbClr val="000000"/>
                </a:solidFill>
                <a:latin typeface="Source Sans Pro"/>
                <a:ea typeface="Source Sans Pro"/>
                <a:cs typeface="Source Sans Pro"/>
                <a:sym typeface="Source Sans Pro"/>
              </a:rPr>
              <a:t>(U</a:t>
            </a:r>
            <a:r>
              <a:rPr baseline="-25000" lang="en-US" sz="1600" u="none" cap="none" strike="noStrike">
                <a:solidFill>
                  <a:srgbClr val="000000"/>
                </a:solidFill>
                <a:latin typeface="Source Sans Pro"/>
                <a:ea typeface="Source Sans Pro"/>
                <a:cs typeface="Source Sans Pro"/>
                <a:sym typeface="Source Sans Pro"/>
              </a:rPr>
              <a:t>roof</a:t>
            </a:r>
            <a:r>
              <a:rPr lang="en-US" sz="1600" u="none" cap="none" strike="noStrike">
                <a:solidFill>
                  <a:srgbClr val="000000"/>
                </a:solidFill>
                <a:latin typeface="Source Sans Pro"/>
                <a:ea typeface="Source Sans Pro"/>
                <a:cs typeface="Source Sans Pro"/>
                <a:sym typeface="Source Sans Pro"/>
              </a:rPr>
              <a:t>) shall comply with maximum </a:t>
            </a:r>
            <a:r>
              <a:rPr b="1" lang="en-US" sz="1600" u="none" cap="none" strike="noStrike">
                <a:solidFill>
                  <a:srgbClr val="000000"/>
                </a:solidFill>
                <a:latin typeface="Source Sans Pro"/>
                <a:ea typeface="Source Sans Pro"/>
                <a:cs typeface="Source Sans Pro"/>
                <a:sym typeface="Source Sans Pro"/>
              </a:rPr>
              <a:t>U</a:t>
            </a:r>
            <a:r>
              <a:rPr b="1" baseline="-25000" lang="en-US" sz="1600" u="none" cap="none" strike="noStrike">
                <a:solidFill>
                  <a:srgbClr val="000000"/>
                </a:solidFill>
                <a:latin typeface="Source Sans Pro"/>
                <a:ea typeface="Source Sans Pro"/>
                <a:cs typeface="Source Sans Pro"/>
                <a:sym typeface="Source Sans Pro"/>
              </a:rPr>
              <a:t>roof </a:t>
            </a:r>
            <a:r>
              <a:rPr b="1" lang="en-US" sz="1600" u="none" cap="none" strike="noStrike">
                <a:solidFill>
                  <a:srgbClr val="000000"/>
                </a:solidFill>
                <a:latin typeface="Source Sans Pro"/>
                <a:ea typeface="Source Sans Pro"/>
                <a:cs typeface="Source Sans Pro"/>
                <a:sym typeface="Source Sans Pro"/>
              </a:rPr>
              <a:t>value of 1.2 W/m2K.</a:t>
            </a:r>
            <a:endParaRPr sz="1600" u="none" cap="none" strike="noStrike">
              <a:solidFill>
                <a:srgbClr val="000000"/>
              </a:solidFill>
              <a:latin typeface="Source Sans Pro"/>
              <a:ea typeface="Source Sans Pro"/>
              <a:cs typeface="Source Sans Pro"/>
              <a:sym typeface="Source Sans Pro"/>
            </a:endParaRPr>
          </a:p>
        </p:txBody>
      </p:sp>
      <p:pic>
        <p:nvPicPr>
          <p:cNvPr descr="thermal_engines.jpg (725×433)" id="541" name="Google Shape;541;p18"/>
          <p:cNvPicPr preferRelativeResize="0"/>
          <p:nvPr/>
        </p:nvPicPr>
        <p:blipFill rotWithShape="1">
          <a:blip r:embed="rId5">
            <a:alphaModFix/>
          </a:blip>
          <a:srcRect b="0" l="0" r="0" t="0"/>
          <a:stretch/>
        </p:blipFill>
        <p:spPr>
          <a:xfrm>
            <a:off x="253964" y="129429"/>
            <a:ext cx="5138756" cy="3069078"/>
          </a:xfrm>
          <a:prstGeom prst="rect">
            <a:avLst/>
          </a:prstGeom>
          <a:noFill/>
          <a:ln>
            <a:noFill/>
          </a:ln>
        </p:spPr>
      </p:pic>
      <p:pic>
        <p:nvPicPr>
          <p:cNvPr descr="01-SC-People_0.png (900×1037)" id="542" name="Google Shape;542;p18"/>
          <p:cNvPicPr preferRelativeResize="0"/>
          <p:nvPr/>
        </p:nvPicPr>
        <p:blipFill rotWithShape="1">
          <a:blip r:embed="rId6">
            <a:alphaModFix/>
          </a:blip>
          <a:srcRect b="0" l="0" r="0" t="0"/>
          <a:stretch/>
        </p:blipFill>
        <p:spPr>
          <a:xfrm>
            <a:off x="698875" y="3429001"/>
            <a:ext cx="2663420" cy="3069074"/>
          </a:xfrm>
          <a:prstGeom prst="rect">
            <a:avLst/>
          </a:prstGeom>
          <a:noFill/>
          <a:ln>
            <a:noFill/>
          </a:ln>
        </p:spPr>
      </p:pic>
      <p:pic>
        <p:nvPicPr>
          <p:cNvPr descr="Logo, icon&#10;&#10;Description automatically generated" id="543" name="Google Shape;543;p18"/>
          <p:cNvPicPr preferRelativeResize="0"/>
          <p:nvPr/>
        </p:nvPicPr>
        <p:blipFill rotWithShape="1">
          <a:blip r:embed="rId7">
            <a:alphaModFix/>
          </a:blip>
          <a:srcRect b="0" l="0" r="0" t="0"/>
          <a:stretch/>
        </p:blipFill>
        <p:spPr>
          <a:xfrm>
            <a:off x="9243370" y="61749"/>
            <a:ext cx="1577467" cy="510884"/>
          </a:xfrm>
          <a:prstGeom prst="rect">
            <a:avLst/>
          </a:prstGeom>
          <a:noFill/>
          <a:ln>
            <a:noFill/>
          </a:ln>
        </p:spPr>
      </p:pic>
      <p:sp>
        <p:nvSpPr>
          <p:cNvPr id="544" name="Google Shape;544;p18"/>
          <p:cNvSpPr txBox="1"/>
          <p:nvPr/>
        </p:nvSpPr>
        <p:spPr>
          <a:xfrm>
            <a:off x="5950679" y="744886"/>
            <a:ext cx="58785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62626"/>
                </a:solidFill>
                <a:latin typeface="Julius Sans One"/>
                <a:ea typeface="Julius Sans One"/>
                <a:cs typeface="Julius Sans One"/>
                <a:sym typeface="Julius Sans One"/>
              </a:rPr>
              <a:t>MANDATORY PROVISION</a:t>
            </a:r>
            <a:endParaRPr b="0" i="0" sz="1400" u="none" cap="none" strike="noStrike">
              <a:solidFill>
                <a:srgbClr val="000000"/>
              </a:solidFill>
              <a:latin typeface="Arial"/>
              <a:ea typeface="Arial"/>
              <a:cs typeface="Arial"/>
              <a:sym typeface="Arial"/>
            </a:endParaRPr>
          </a:p>
        </p:txBody>
      </p:sp>
      <p:graphicFrame>
        <p:nvGraphicFramePr>
          <p:cNvPr id="545" name="Google Shape;545;p18"/>
          <p:cNvGraphicFramePr/>
          <p:nvPr/>
        </p:nvGraphicFramePr>
        <p:xfrm>
          <a:off x="5929804" y="4201389"/>
          <a:ext cx="3000000" cy="3000000"/>
        </p:xfrm>
        <a:graphic>
          <a:graphicData uri="http://schemas.openxmlformats.org/drawingml/2006/table">
            <a:tbl>
              <a:tblPr bandRow="1" firstRow="1">
                <a:noFill/>
                <a:tableStyleId>{7EC1860F-0678-4051-8DC7-DED81CC03491}</a:tableStyleId>
              </a:tblPr>
              <a:tblGrid>
                <a:gridCol w="3106025"/>
                <a:gridCol w="2772475"/>
              </a:tblGrid>
              <a:tr h="324750">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latin typeface="Source Sans Pro"/>
                          <a:ea typeface="Source Sans Pro"/>
                          <a:cs typeface="Source Sans Pro"/>
                          <a:sym typeface="Source Sans Pro"/>
                        </a:rPr>
                        <a:t>Climate Type </a:t>
                      </a:r>
                      <a:endParaRPr u="none" cap="none" strike="noStrike">
                        <a:latin typeface="Source Sans Pro"/>
                        <a:ea typeface="Source Sans Pro"/>
                        <a:cs typeface="Source Sans Pro"/>
                        <a:sym typeface="Source Sans Pr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latin typeface="Source Sans Pro"/>
                          <a:ea typeface="Source Sans Pro"/>
                          <a:cs typeface="Source Sans Pro"/>
                          <a:sym typeface="Source Sans Pro"/>
                        </a:rPr>
                        <a:t>WFR</a:t>
                      </a:r>
                      <a:r>
                        <a:rPr baseline="-25000" lang="en-US" u="none" cap="none" strike="noStrike">
                          <a:latin typeface="Source Sans Pro"/>
                          <a:ea typeface="Source Sans Pro"/>
                          <a:cs typeface="Source Sans Pro"/>
                          <a:sym typeface="Source Sans Pro"/>
                        </a:rPr>
                        <a:t>op </a:t>
                      </a:r>
                      <a:endParaRPr u="none" cap="none" strike="noStrike">
                        <a:latin typeface="Source Sans Pro"/>
                        <a:ea typeface="Source Sans Pro"/>
                        <a:cs typeface="Source Sans Pro"/>
                        <a:sym typeface="Source Sans Pro"/>
                      </a:endParaRPr>
                    </a:p>
                  </a:txBody>
                  <a:tcPr marT="45725" marB="45725" marR="91450" marL="91450" anchor="ctr"/>
                </a:tc>
              </a:tr>
              <a:tr h="324750">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latin typeface="Source Sans Pro"/>
                          <a:ea typeface="Source Sans Pro"/>
                          <a:cs typeface="Source Sans Pro"/>
                          <a:sym typeface="Source Sans Pro"/>
                        </a:rPr>
                        <a:t>Composite </a:t>
                      </a:r>
                      <a:endParaRPr u="none" cap="none" strike="noStrike">
                        <a:latin typeface="Source Sans Pro"/>
                        <a:ea typeface="Source Sans Pro"/>
                        <a:cs typeface="Source Sans Pro"/>
                        <a:sym typeface="Source Sans Pr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latin typeface="Source Sans Pro"/>
                          <a:ea typeface="Source Sans Pro"/>
                          <a:cs typeface="Source Sans Pro"/>
                          <a:sym typeface="Source Sans Pro"/>
                        </a:rPr>
                        <a:t>12.50</a:t>
                      </a:r>
                      <a:endParaRPr u="none" cap="none" strike="noStrike">
                        <a:latin typeface="Source Sans Pro"/>
                        <a:ea typeface="Source Sans Pro"/>
                        <a:cs typeface="Source Sans Pro"/>
                        <a:sym typeface="Source Sans Pro"/>
                      </a:endParaRPr>
                    </a:p>
                  </a:txBody>
                  <a:tcPr marT="45725" marB="45725" marR="91450" marL="91450" anchor="ctr"/>
                </a:tc>
              </a:tr>
              <a:tr h="324750">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latin typeface="Source Sans Pro"/>
                          <a:ea typeface="Source Sans Pro"/>
                          <a:cs typeface="Source Sans Pro"/>
                          <a:sym typeface="Source Sans Pro"/>
                        </a:rPr>
                        <a:t>Hot-Dry </a:t>
                      </a:r>
                      <a:endParaRPr u="none" cap="none" strike="noStrike">
                        <a:latin typeface="Source Sans Pro"/>
                        <a:ea typeface="Source Sans Pro"/>
                        <a:cs typeface="Source Sans Pro"/>
                        <a:sym typeface="Source Sans Pr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latin typeface="Source Sans Pro"/>
                          <a:ea typeface="Source Sans Pro"/>
                          <a:cs typeface="Source Sans Pro"/>
                          <a:sym typeface="Source Sans Pro"/>
                        </a:rPr>
                        <a:t>10.00</a:t>
                      </a:r>
                      <a:endParaRPr u="none" cap="none" strike="noStrike">
                        <a:latin typeface="Source Sans Pro"/>
                        <a:ea typeface="Source Sans Pro"/>
                        <a:cs typeface="Source Sans Pro"/>
                        <a:sym typeface="Source Sans Pro"/>
                      </a:endParaRPr>
                    </a:p>
                  </a:txBody>
                  <a:tcPr marT="45725" marB="45725" marR="91450" marL="91450" anchor="ctr"/>
                </a:tc>
              </a:tr>
              <a:tr h="324750">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latin typeface="Source Sans Pro"/>
                          <a:ea typeface="Source Sans Pro"/>
                          <a:cs typeface="Source Sans Pro"/>
                          <a:sym typeface="Source Sans Pro"/>
                        </a:rPr>
                        <a:t>Warm-Humid</a:t>
                      </a:r>
                      <a:endParaRPr u="none" cap="none" strike="noStrike">
                        <a:latin typeface="Source Sans Pro"/>
                        <a:ea typeface="Source Sans Pro"/>
                        <a:cs typeface="Source Sans Pro"/>
                        <a:sym typeface="Source Sans Pr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latin typeface="Source Sans Pro"/>
                          <a:ea typeface="Source Sans Pro"/>
                          <a:cs typeface="Source Sans Pro"/>
                          <a:sym typeface="Source Sans Pro"/>
                        </a:rPr>
                        <a:t>16.66</a:t>
                      </a:r>
                      <a:endParaRPr u="none" cap="none" strike="noStrike">
                        <a:latin typeface="Source Sans Pro"/>
                        <a:ea typeface="Source Sans Pro"/>
                        <a:cs typeface="Source Sans Pro"/>
                        <a:sym typeface="Source Sans Pro"/>
                      </a:endParaRPr>
                    </a:p>
                  </a:txBody>
                  <a:tcPr marT="45725" marB="45725" marR="91450" marL="91450" anchor="ctr"/>
                </a:tc>
              </a:tr>
              <a:tr h="324750">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latin typeface="Source Sans Pro"/>
                          <a:ea typeface="Source Sans Pro"/>
                          <a:cs typeface="Source Sans Pro"/>
                          <a:sym typeface="Source Sans Pro"/>
                        </a:rPr>
                        <a:t>Temperate</a:t>
                      </a:r>
                      <a:endParaRPr u="none" cap="none" strike="noStrike">
                        <a:latin typeface="Source Sans Pro"/>
                        <a:ea typeface="Source Sans Pro"/>
                        <a:cs typeface="Source Sans Pro"/>
                        <a:sym typeface="Source Sans Pr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latin typeface="Source Sans Pro"/>
                          <a:ea typeface="Source Sans Pro"/>
                          <a:cs typeface="Source Sans Pro"/>
                          <a:sym typeface="Source Sans Pro"/>
                        </a:rPr>
                        <a:t>12.50</a:t>
                      </a:r>
                      <a:endParaRPr u="none" cap="none" strike="noStrike">
                        <a:latin typeface="Source Sans Pro"/>
                        <a:ea typeface="Source Sans Pro"/>
                        <a:cs typeface="Source Sans Pro"/>
                        <a:sym typeface="Source Sans Pro"/>
                      </a:endParaRPr>
                    </a:p>
                  </a:txBody>
                  <a:tcPr marT="45725" marB="45725" marR="91450" marL="91450" anchor="ctr"/>
                </a:tc>
              </a:tr>
            </a:tbl>
          </a:graphicData>
        </a:graphic>
      </p:graphicFrame>
      <p:sp>
        <p:nvSpPr>
          <p:cNvPr id="546" name="Google Shape;546;p18"/>
          <p:cNvSpPr txBox="1"/>
          <p:nvPr/>
        </p:nvSpPr>
        <p:spPr>
          <a:xfrm>
            <a:off x="2156052" y="312645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Phsc, </a:t>
            </a:r>
            <a:r>
              <a:rPr i="1" lang="en-US" sz="900" u="sng">
                <a:solidFill>
                  <a:schemeClr val="hlink"/>
                </a:solidFill>
                <a:latin typeface="Source Sans Pro"/>
                <a:ea typeface="Source Sans Pro"/>
                <a:cs typeface="Source Sans Pro"/>
                <a:sym typeface="Source Sans Pro"/>
                <a:hlinkClick r:id="rId8"/>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
        <p:nvSpPr>
          <p:cNvPr id="547" name="Google Shape;547;p18"/>
          <p:cNvSpPr txBox="1"/>
          <p:nvPr/>
        </p:nvSpPr>
        <p:spPr>
          <a:xfrm>
            <a:off x="2156052" y="620125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knaufinsulation, </a:t>
            </a:r>
            <a:r>
              <a:rPr i="1" lang="en-US" sz="900" u="sng">
                <a:solidFill>
                  <a:schemeClr val="hlink"/>
                </a:solidFill>
                <a:latin typeface="Source Sans Pro"/>
                <a:ea typeface="Source Sans Pro"/>
                <a:cs typeface="Source Sans Pro"/>
                <a:sym typeface="Source Sans Pro"/>
                <a:hlinkClick r:id="rId9"/>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19"/>
          <p:cNvSpPr/>
          <p:nvPr/>
        </p:nvSpPr>
        <p:spPr>
          <a:xfrm>
            <a:off x="5352900" y="0"/>
            <a:ext cx="6870600" cy="6858000"/>
          </a:xfrm>
          <a:prstGeom prst="rect">
            <a:avLst/>
          </a:prstGeom>
          <a:solidFill>
            <a:srgbClr val="E6DEDC"/>
          </a:solidFill>
          <a:ln>
            <a:noFill/>
          </a:ln>
          <a:effectLst>
            <a:outerShdw blurRad="50800" rotWithShape="0" algn="ctr" dir="5400000" dist="50800">
              <a:srgbClr val="DFD9D7"/>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3" name="Google Shape;553;p19"/>
          <p:cNvSpPr/>
          <p:nvPr/>
        </p:nvSpPr>
        <p:spPr>
          <a:xfrm>
            <a:off x="5353000" y="1714500"/>
            <a:ext cx="6870600" cy="6327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gbpn-logo_white.png" id="554" name="Google Shape;554;p19"/>
          <p:cNvPicPr preferRelativeResize="0"/>
          <p:nvPr/>
        </p:nvPicPr>
        <p:blipFill rotWithShape="1">
          <a:blip r:embed="rId3">
            <a:alphaModFix/>
          </a:blip>
          <a:srcRect b="0" l="0" r="0" t="0"/>
          <a:stretch/>
        </p:blipFill>
        <p:spPr>
          <a:xfrm>
            <a:off x="406574" y="5877272"/>
            <a:ext cx="1623940" cy="797831"/>
          </a:xfrm>
          <a:prstGeom prst="rect">
            <a:avLst/>
          </a:prstGeom>
          <a:noFill/>
          <a:ln>
            <a:noFill/>
          </a:ln>
        </p:spPr>
      </p:pic>
      <p:pic>
        <p:nvPicPr>
          <p:cNvPr id="555" name="Google Shape;555;p19"/>
          <p:cNvPicPr preferRelativeResize="0"/>
          <p:nvPr/>
        </p:nvPicPr>
        <p:blipFill rotWithShape="1">
          <a:blip r:embed="rId4">
            <a:alphaModFix/>
          </a:blip>
          <a:srcRect b="0" l="0" r="0" t="0"/>
          <a:stretch/>
        </p:blipFill>
        <p:spPr>
          <a:xfrm>
            <a:off x="10934491" y="279694"/>
            <a:ext cx="1013460" cy="443484"/>
          </a:xfrm>
          <a:prstGeom prst="rect">
            <a:avLst/>
          </a:prstGeom>
          <a:noFill/>
          <a:ln>
            <a:noFill/>
          </a:ln>
        </p:spPr>
      </p:pic>
      <p:sp>
        <p:nvSpPr>
          <p:cNvPr id="556" name="Google Shape;556;p19"/>
          <p:cNvSpPr txBox="1"/>
          <p:nvPr/>
        </p:nvSpPr>
        <p:spPr>
          <a:xfrm>
            <a:off x="5950679" y="1747355"/>
            <a:ext cx="5460300" cy="5232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lang="en-US" sz="2800">
                <a:solidFill>
                  <a:schemeClr val="lt1"/>
                </a:solidFill>
                <a:latin typeface="Archivo Narrow"/>
                <a:ea typeface="Archivo Narrow"/>
                <a:cs typeface="Archivo Narrow"/>
                <a:sym typeface="Archivo Narrow"/>
              </a:rPr>
              <a:t>Thermal Comfort</a:t>
            </a:r>
            <a:r>
              <a:rPr lang="en-US" sz="1800">
                <a:solidFill>
                  <a:schemeClr val="lt1"/>
                </a:solidFill>
                <a:latin typeface="Archivo Narrow"/>
                <a:ea typeface="Archivo Narrow"/>
                <a:cs typeface="Archivo Narrow"/>
                <a:sym typeface="Archivo Narrow"/>
              </a:rPr>
              <a:t> (Only Cold Climate</a:t>
            </a:r>
            <a:r>
              <a:rPr b="0" i="1" lang="en-US" sz="1800" u="none" cap="none" strike="noStrike">
                <a:solidFill>
                  <a:schemeClr val="lt1"/>
                </a:solidFill>
                <a:latin typeface="Archivo Narrow"/>
                <a:ea typeface="Archivo Narrow"/>
                <a:cs typeface="Archivo Narrow"/>
                <a:sym typeface="Archivo Narrow"/>
              </a:rPr>
              <a:t>)</a:t>
            </a:r>
            <a:endParaRPr b="0" i="1" sz="1800" u="none" cap="none" strike="noStrike">
              <a:solidFill>
                <a:schemeClr val="lt1"/>
              </a:solidFill>
              <a:latin typeface="Archivo Narrow"/>
              <a:ea typeface="Archivo Narrow"/>
              <a:cs typeface="Archivo Narrow"/>
              <a:sym typeface="Archivo Narrow"/>
            </a:endParaRPr>
          </a:p>
        </p:txBody>
      </p:sp>
      <p:sp>
        <p:nvSpPr>
          <p:cNvPr id="557" name="Google Shape;557;p19"/>
          <p:cNvSpPr txBox="1"/>
          <p:nvPr/>
        </p:nvSpPr>
        <p:spPr>
          <a:xfrm>
            <a:off x="5848800" y="2727450"/>
            <a:ext cx="5878800" cy="25551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Buildings in all climate zones except Cold Climate shall comply with following provision of the code:</a:t>
            </a:r>
            <a:endParaRPr i="0" sz="1600" u="none" cap="none" strike="noStrike">
              <a:solidFill>
                <a:srgbClr val="000000"/>
              </a:solidFill>
              <a:latin typeface="Source Sans Pro"/>
              <a:ea typeface="Source Sans Pro"/>
              <a:cs typeface="Source Sans Pro"/>
              <a:sym typeface="Source Sans Pro"/>
            </a:endParaRPr>
          </a:p>
          <a:p>
            <a:pPr indent="-254000" lvl="0" marL="228600" marR="0" rtl="0" algn="just">
              <a:lnSpc>
                <a:spcPct val="150000"/>
              </a:lnSpc>
              <a:spcBef>
                <a:spcPts val="0"/>
              </a:spcBef>
              <a:spcAft>
                <a:spcPts val="0"/>
              </a:spcAft>
              <a:buClr>
                <a:srgbClr val="000000"/>
              </a:buClr>
              <a:buSzPts val="1600"/>
              <a:buFont typeface="Arial"/>
              <a:buAutoNum type="arabicPeriod"/>
            </a:pPr>
            <a:r>
              <a:rPr i="0" lang="en-US" sz="1600" u="none" cap="none" strike="noStrike">
                <a:solidFill>
                  <a:srgbClr val="3B3838"/>
                </a:solidFill>
                <a:latin typeface="Source Sans Pro"/>
                <a:ea typeface="Source Sans Pro"/>
                <a:cs typeface="Source Sans Pro"/>
                <a:sym typeface="Source Sans Pro"/>
              </a:rPr>
              <a:t>The thermal transmittance of the building envelope (except the roof) for the cold climate shall comply with the maximum value of </a:t>
            </a:r>
            <a:r>
              <a:rPr b="1" i="0" lang="en-US" sz="1600" u="none" cap="none" strike="noStrike">
                <a:solidFill>
                  <a:srgbClr val="3B3838"/>
                </a:solidFill>
                <a:latin typeface="Source Sans Pro"/>
                <a:ea typeface="Source Sans Pro"/>
                <a:cs typeface="Source Sans Pro"/>
                <a:sym typeface="Source Sans Pro"/>
              </a:rPr>
              <a:t>1.8 W/m2K.</a:t>
            </a:r>
            <a:endParaRPr i="0" sz="1600" u="none" cap="none" strike="noStrike">
              <a:solidFill>
                <a:srgbClr val="000000"/>
              </a:solidFill>
              <a:latin typeface="Source Sans Pro"/>
              <a:ea typeface="Source Sans Pro"/>
              <a:cs typeface="Source Sans Pro"/>
              <a:sym typeface="Source Sans Pro"/>
            </a:endParaRPr>
          </a:p>
          <a:p>
            <a:pPr indent="-254000" lvl="0" marL="228600" marR="0" rtl="0" algn="just">
              <a:lnSpc>
                <a:spcPct val="150000"/>
              </a:lnSpc>
              <a:spcBef>
                <a:spcPts val="0"/>
              </a:spcBef>
              <a:spcAft>
                <a:spcPts val="0"/>
              </a:spcAft>
              <a:buClr>
                <a:srgbClr val="000000"/>
              </a:buClr>
              <a:buSzPts val="1600"/>
              <a:buFont typeface="Arial"/>
              <a:buAutoNum type="arabicPeriod"/>
            </a:pPr>
            <a:r>
              <a:rPr i="0" lang="en-US" sz="1600" u="none" cap="none" strike="noStrike">
                <a:solidFill>
                  <a:srgbClr val="3B3838"/>
                </a:solidFill>
                <a:latin typeface="Source Sans Pro"/>
                <a:ea typeface="Source Sans Pro"/>
                <a:cs typeface="Source Sans Pro"/>
                <a:sym typeface="Source Sans Pro"/>
              </a:rPr>
              <a:t>Maximum Thermal Transmittance of roof </a:t>
            </a:r>
            <a:r>
              <a:rPr i="0" lang="en-US" sz="1600" u="none" cap="none" strike="noStrike">
                <a:solidFill>
                  <a:srgbClr val="000000"/>
                </a:solidFill>
                <a:latin typeface="Source Sans Pro"/>
                <a:ea typeface="Source Sans Pro"/>
                <a:cs typeface="Source Sans Pro"/>
                <a:sym typeface="Source Sans Pro"/>
              </a:rPr>
              <a:t>(U</a:t>
            </a:r>
            <a:r>
              <a:rPr baseline="-25000" i="0" lang="en-US" sz="1600" u="none" cap="none" strike="noStrike">
                <a:solidFill>
                  <a:srgbClr val="000000"/>
                </a:solidFill>
                <a:latin typeface="Source Sans Pro"/>
                <a:ea typeface="Source Sans Pro"/>
                <a:cs typeface="Source Sans Pro"/>
                <a:sym typeface="Source Sans Pro"/>
              </a:rPr>
              <a:t>roof</a:t>
            </a:r>
            <a:r>
              <a:rPr i="0" lang="en-US" sz="1600" u="none" cap="none" strike="noStrike">
                <a:solidFill>
                  <a:srgbClr val="000000"/>
                </a:solidFill>
                <a:latin typeface="Source Sans Pro"/>
                <a:ea typeface="Source Sans Pro"/>
                <a:cs typeface="Source Sans Pro"/>
                <a:sym typeface="Source Sans Pro"/>
              </a:rPr>
              <a:t>) shall comply with maximum </a:t>
            </a:r>
            <a:r>
              <a:rPr b="1" i="0" lang="en-US" sz="1600" u="none" cap="none" strike="noStrike">
                <a:solidFill>
                  <a:srgbClr val="000000"/>
                </a:solidFill>
                <a:latin typeface="Source Sans Pro"/>
                <a:ea typeface="Source Sans Pro"/>
                <a:cs typeface="Source Sans Pro"/>
                <a:sym typeface="Source Sans Pro"/>
              </a:rPr>
              <a:t>U</a:t>
            </a:r>
            <a:r>
              <a:rPr b="1" baseline="-25000" i="0" lang="en-US" sz="1600" u="none" cap="none" strike="noStrike">
                <a:solidFill>
                  <a:srgbClr val="000000"/>
                </a:solidFill>
                <a:latin typeface="Source Sans Pro"/>
                <a:ea typeface="Source Sans Pro"/>
                <a:cs typeface="Source Sans Pro"/>
                <a:sym typeface="Source Sans Pro"/>
              </a:rPr>
              <a:t>roof </a:t>
            </a:r>
            <a:r>
              <a:rPr b="1" i="0" lang="en-US" sz="1600" u="none" cap="none" strike="noStrike">
                <a:solidFill>
                  <a:srgbClr val="000000"/>
                </a:solidFill>
                <a:latin typeface="Source Sans Pro"/>
                <a:ea typeface="Source Sans Pro"/>
                <a:cs typeface="Source Sans Pro"/>
                <a:sym typeface="Source Sans Pro"/>
              </a:rPr>
              <a:t>value of 1.2 W/m2K.</a:t>
            </a:r>
            <a:endParaRPr i="0" sz="1600" u="none" cap="none" strike="noStrike">
              <a:solidFill>
                <a:srgbClr val="000000"/>
              </a:solidFill>
              <a:latin typeface="Source Sans Pro"/>
              <a:ea typeface="Source Sans Pro"/>
              <a:cs typeface="Source Sans Pro"/>
              <a:sym typeface="Source Sans Pro"/>
            </a:endParaRPr>
          </a:p>
        </p:txBody>
      </p:sp>
      <p:pic>
        <p:nvPicPr>
          <p:cNvPr descr="1520082710146 (700×376)" id="558" name="Google Shape;558;p19"/>
          <p:cNvPicPr preferRelativeResize="0"/>
          <p:nvPr/>
        </p:nvPicPr>
        <p:blipFill rotWithShape="1">
          <a:blip r:embed="rId5">
            <a:alphaModFix/>
          </a:blip>
          <a:srcRect b="0" l="0" r="0" t="0"/>
          <a:stretch/>
        </p:blipFill>
        <p:spPr>
          <a:xfrm>
            <a:off x="265851" y="182950"/>
            <a:ext cx="5086757" cy="2732315"/>
          </a:xfrm>
          <a:prstGeom prst="rect">
            <a:avLst/>
          </a:prstGeom>
          <a:noFill/>
          <a:ln>
            <a:noFill/>
          </a:ln>
        </p:spPr>
      </p:pic>
      <p:pic>
        <p:nvPicPr>
          <p:cNvPr descr="Logo, icon&#10;&#10;Description automatically generated" id="559" name="Google Shape;559;p19"/>
          <p:cNvPicPr preferRelativeResize="0"/>
          <p:nvPr/>
        </p:nvPicPr>
        <p:blipFill rotWithShape="1">
          <a:blip r:embed="rId6">
            <a:alphaModFix/>
          </a:blip>
          <a:srcRect b="0" l="0" r="0" t="0"/>
          <a:stretch/>
        </p:blipFill>
        <p:spPr>
          <a:xfrm>
            <a:off x="9243370" y="61749"/>
            <a:ext cx="1577467" cy="510884"/>
          </a:xfrm>
          <a:prstGeom prst="rect">
            <a:avLst/>
          </a:prstGeom>
          <a:noFill/>
          <a:ln>
            <a:noFill/>
          </a:ln>
        </p:spPr>
      </p:pic>
      <p:sp>
        <p:nvSpPr>
          <p:cNvPr id="560" name="Google Shape;560;p19"/>
          <p:cNvSpPr txBox="1"/>
          <p:nvPr/>
        </p:nvSpPr>
        <p:spPr>
          <a:xfrm>
            <a:off x="5950679" y="1125886"/>
            <a:ext cx="5878647" cy="58473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62626"/>
                </a:solidFill>
                <a:latin typeface="Julius Sans One"/>
                <a:ea typeface="Julius Sans One"/>
                <a:cs typeface="Julius Sans One"/>
                <a:sym typeface="Julius Sans One"/>
              </a:rPr>
              <a:t>MANDATORY PROVISION</a:t>
            </a:r>
            <a:endParaRPr b="0" i="0" sz="1400" u="none" cap="none" strike="noStrike">
              <a:solidFill>
                <a:srgbClr val="000000"/>
              </a:solidFill>
              <a:latin typeface="Arial"/>
              <a:ea typeface="Arial"/>
              <a:cs typeface="Arial"/>
              <a:sym typeface="Arial"/>
            </a:endParaRPr>
          </a:p>
        </p:txBody>
      </p:sp>
      <p:sp>
        <p:nvSpPr>
          <p:cNvPr id="561" name="Google Shape;561;p19"/>
          <p:cNvSpPr txBox="1"/>
          <p:nvPr/>
        </p:nvSpPr>
        <p:spPr>
          <a:xfrm>
            <a:off x="2156052" y="312645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LinkedIn, </a:t>
            </a:r>
            <a:r>
              <a:rPr i="1" lang="en-US" sz="900" u="sng">
                <a:solidFill>
                  <a:schemeClr val="hlink"/>
                </a:solidFill>
                <a:latin typeface="Source Sans Pro"/>
                <a:ea typeface="Source Sans Pro"/>
                <a:cs typeface="Source Sans Pro"/>
                <a:sym typeface="Source Sans Pro"/>
                <a:hlinkClick r:id="rId7"/>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
        <p:nvSpPr>
          <p:cNvPr id="562" name="Google Shape;562;p19"/>
          <p:cNvSpPr txBox="1"/>
          <p:nvPr/>
        </p:nvSpPr>
        <p:spPr>
          <a:xfrm>
            <a:off x="2030527" y="596830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source:Simulationhub, </a:t>
            </a:r>
            <a:r>
              <a:rPr i="1" lang="en-US" sz="900" u="sng">
                <a:solidFill>
                  <a:schemeClr val="hlink"/>
                </a:solidFill>
                <a:latin typeface="Source Sans Pro"/>
                <a:ea typeface="Source Sans Pro"/>
                <a:cs typeface="Source Sans Pro"/>
                <a:sym typeface="Source Sans Pro"/>
                <a:hlinkClick r:id="rId8"/>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pic>
        <p:nvPicPr>
          <p:cNvPr id="563" name="Google Shape;563;p19"/>
          <p:cNvPicPr preferRelativeResize="0"/>
          <p:nvPr/>
        </p:nvPicPr>
        <p:blipFill>
          <a:blip r:embed="rId9">
            <a:alphaModFix/>
          </a:blip>
          <a:stretch>
            <a:fillRect/>
          </a:stretch>
        </p:blipFill>
        <p:spPr>
          <a:xfrm>
            <a:off x="1517289" y="3429000"/>
            <a:ext cx="2472612" cy="25393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
          <p:cNvSpPr/>
          <p:nvPr/>
        </p:nvSpPr>
        <p:spPr>
          <a:xfrm>
            <a:off x="4964150" y="553525"/>
            <a:ext cx="6865200" cy="6140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1000"/>
              </a:spcBef>
              <a:spcAft>
                <a:spcPts val="0"/>
              </a:spcAft>
              <a:buClr>
                <a:srgbClr val="000000"/>
              </a:buClr>
              <a:buSzPts val="1200"/>
              <a:buFont typeface="Arial"/>
              <a:buNone/>
            </a:pPr>
            <a:r>
              <a:rPr b="1" lang="en-US" sz="1600" u="none" cap="none" strike="noStrike">
                <a:solidFill>
                  <a:srgbClr val="3B3838"/>
                </a:solidFill>
                <a:latin typeface="Source Sans Pro"/>
                <a:ea typeface="Source Sans Pro"/>
                <a:cs typeface="Source Sans Pro"/>
                <a:sym typeface="Source Sans Pro"/>
              </a:rPr>
              <a:t>RETV</a:t>
            </a:r>
            <a:r>
              <a:rPr lang="en-US" sz="1600" u="none" cap="none" strike="noStrike">
                <a:solidFill>
                  <a:srgbClr val="3B3838"/>
                </a:solidFill>
                <a:latin typeface="Source Sans Pro"/>
                <a:ea typeface="Source Sans Pro"/>
                <a:cs typeface="Source Sans Pro"/>
                <a:sym typeface="Source Sans Pro"/>
              </a:rPr>
              <a:t> stands for Residential Envelope Transmittance Value. It measures the energy performance of building envelope (walls, roof &amp; windows) by evaluating heat gained or lost through it. </a:t>
            </a:r>
            <a:endParaRPr sz="1600" u="none" cap="none" strike="noStrike">
              <a:solidFill>
                <a:srgbClr val="3B3838"/>
              </a:solidFill>
              <a:latin typeface="Source Sans Pro"/>
              <a:ea typeface="Source Sans Pro"/>
              <a:cs typeface="Source Sans Pro"/>
              <a:sym typeface="Source Sans Pro"/>
            </a:endParaRPr>
          </a:p>
          <a:p>
            <a:pPr indent="0" lvl="0" marL="0" rtl="0" algn="just">
              <a:spcBef>
                <a:spcPts val="1000"/>
              </a:spcBef>
              <a:spcAft>
                <a:spcPts val="0"/>
              </a:spcAft>
              <a:buClr>
                <a:schemeClr val="dk1"/>
              </a:buClr>
              <a:buSzPts val="1200"/>
              <a:buFont typeface="Arial"/>
              <a:buNone/>
            </a:pPr>
            <a:r>
              <a:rPr b="1" lang="en-US" sz="1600">
                <a:solidFill>
                  <a:srgbClr val="3B3838"/>
                </a:solidFill>
                <a:latin typeface="Source Sans Pro"/>
                <a:ea typeface="Source Sans Pro"/>
                <a:cs typeface="Source Sans Pro"/>
                <a:sym typeface="Source Sans Pro"/>
              </a:rPr>
              <a:t>Window to Wall ratio (WWR) </a:t>
            </a:r>
            <a:r>
              <a:rPr lang="en-US" sz="1600">
                <a:solidFill>
                  <a:srgbClr val="3B3838"/>
                </a:solidFill>
                <a:latin typeface="Source Sans Pro"/>
                <a:ea typeface="Source Sans Pro"/>
                <a:cs typeface="Source Sans Pro"/>
                <a:sym typeface="Source Sans Pro"/>
              </a:rPr>
              <a:t>is a ratio of the total area of windows to the total area of exterior walls for a building envelope. </a:t>
            </a:r>
            <a:endParaRPr sz="1600">
              <a:solidFill>
                <a:srgbClr val="3B3838"/>
              </a:solidFill>
              <a:latin typeface="Source Sans Pro"/>
              <a:ea typeface="Source Sans Pro"/>
              <a:cs typeface="Source Sans Pro"/>
              <a:sym typeface="Source Sans Pro"/>
            </a:endParaRPr>
          </a:p>
          <a:p>
            <a:pPr indent="0" lvl="0" marL="0" rtl="0" algn="just">
              <a:spcBef>
                <a:spcPts val="1000"/>
              </a:spcBef>
              <a:spcAft>
                <a:spcPts val="0"/>
              </a:spcAft>
              <a:buClr>
                <a:schemeClr val="dk1"/>
              </a:buClr>
              <a:buSzPts val="1200"/>
              <a:buFont typeface="Arial"/>
              <a:buNone/>
            </a:pPr>
            <a:r>
              <a:rPr b="1" lang="en-US" sz="1600">
                <a:solidFill>
                  <a:srgbClr val="3B3838"/>
                </a:solidFill>
                <a:latin typeface="Source Sans Pro"/>
                <a:ea typeface="Source Sans Pro"/>
                <a:cs typeface="Source Sans Pro"/>
                <a:sym typeface="Source Sans Pro"/>
              </a:rPr>
              <a:t>Air Change per Hour (ACH) </a:t>
            </a:r>
            <a:r>
              <a:rPr lang="en-US" sz="1600">
                <a:solidFill>
                  <a:srgbClr val="3B3838"/>
                </a:solidFill>
                <a:latin typeface="Source Sans Pro"/>
                <a:ea typeface="Source Sans Pro"/>
                <a:cs typeface="Source Sans Pro"/>
                <a:sym typeface="Source Sans Pro"/>
              </a:rPr>
              <a:t>is a measurement of how often the air in a space is replaced with new or recirculated air</a:t>
            </a:r>
            <a:endParaRPr sz="1600">
              <a:solidFill>
                <a:srgbClr val="3B3838"/>
              </a:solidFill>
              <a:latin typeface="Source Sans Pro"/>
              <a:ea typeface="Source Sans Pro"/>
              <a:cs typeface="Source Sans Pro"/>
              <a:sym typeface="Source Sans Pro"/>
            </a:endParaRPr>
          </a:p>
          <a:p>
            <a:pPr indent="0" lvl="0" marL="0" rtl="0" algn="just">
              <a:spcBef>
                <a:spcPts val="1000"/>
              </a:spcBef>
              <a:spcAft>
                <a:spcPts val="0"/>
              </a:spcAft>
              <a:buClr>
                <a:schemeClr val="dk1"/>
              </a:buClr>
              <a:buSzPts val="1200"/>
              <a:buFont typeface="Arial"/>
              <a:buNone/>
            </a:pPr>
            <a:r>
              <a:rPr b="1" lang="en-US" sz="1600">
                <a:solidFill>
                  <a:srgbClr val="3B3838"/>
                </a:solidFill>
                <a:latin typeface="Source Sans Pro"/>
                <a:ea typeface="Source Sans Pro"/>
                <a:cs typeface="Source Sans Pro"/>
                <a:sym typeface="Source Sans Pro"/>
              </a:rPr>
              <a:t>U Value </a:t>
            </a:r>
            <a:r>
              <a:rPr lang="en-US" sz="1600">
                <a:solidFill>
                  <a:srgbClr val="3B3838"/>
                </a:solidFill>
                <a:latin typeface="Source Sans Pro"/>
                <a:ea typeface="Source Sans Pro"/>
                <a:cs typeface="Source Sans Pro"/>
                <a:sym typeface="Source Sans Pro"/>
              </a:rPr>
              <a:t>also known as Thermal Transmittance measures the rate of heat transfer through material or structure. It indicates how well a material allows heat to pass through it.</a:t>
            </a:r>
            <a:endParaRPr sz="1600">
              <a:solidFill>
                <a:srgbClr val="3B3838"/>
              </a:solidFill>
              <a:latin typeface="Source Sans Pro"/>
              <a:ea typeface="Source Sans Pro"/>
              <a:cs typeface="Source Sans Pro"/>
              <a:sym typeface="Source Sans Pro"/>
            </a:endParaRPr>
          </a:p>
          <a:p>
            <a:pPr indent="0" lvl="0" marL="0" rtl="0" algn="just">
              <a:spcBef>
                <a:spcPts val="1000"/>
              </a:spcBef>
              <a:spcAft>
                <a:spcPts val="0"/>
              </a:spcAft>
              <a:buClr>
                <a:schemeClr val="dk1"/>
              </a:buClr>
              <a:buSzPts val="1200"/>
              <a:buFont typeface="Arial"/>
              <a:buNone/>
            </a:pPr>
            <a:r>
              <a:rPr b="1" lang="en-US" sz="1600">
                <a:solidFill>
                  <a:srgbClr val="3B3838"/>
                </a:solidFill>
                <a:latin typeface="Source Sans Pro"/>
                <a:ea typeface="Source Sans Pro"/>
                <a:cs typeface="Source Sans Pro"/>
                <a:sym typeface="Source Sans Pro"/>
              </a:rPr>
              <a:t>Visible Light Transmission (VLT), </a:t>
            </a:r>
            <a:r>
              <a:rPr lang="en-US" sz="1600">
                <a:solidFill>
                  <a:srgbClr val="3B3838"/>
                </a:solidFill>
                <a:latin typeface="Source Sans Pro"/>
                <a:ea typeface="Source Sans Pro"/>
                <a:cs typeface="Source Sans Pro"/>
                <a:sym typeface="Source Sans Pro"/>
              </a:rPr>
              <a:t>refers to the percentage of visible light that passes through a material, typically used in the context of window films, sunglasses.</a:t>
            </a:r>
            <a:endParaRPr sz="1600">
              <a:solidFill>
                <a:srgbClr val="3B3838"/>
              </a:solidFill>
              <a:latin typeface="Source Sans Pro"/>
              <a:ea typeface="Source Sans Pro"/>
              <a:cs typeface="Source Sans Pro"/>
              <a:sym typeface="Source Sans Pro"/>
            </a:endParaRPr>
          </a:p>
          <a:p>
            <a:pPr indent="0" lvl="0" marL="0" rtl="0" algn="just">
              <a:spcBef>
                <a:spcPts val="1000"/>
              </a:spcBef>
              <a:spcAft>
                <a:spcPts val="0"/>
              </a:spcAft>
              <a:buClr>
                <a:schemeClr val="dk1"/>
              </a:buClr>
              <a:buSzPts val="1200"/>
              <a:buFont typeface="Arial"/>
              <a:buNone/>
            </a:pPr>
            <a:r>
              <a:rPr b="1" lang="en-US" sz="1600">
                <a:solidFill>
                  <a:srgbClr val="3B3838"/>
                </a:solidFill>
                <a:latin typeface="Source Sans Pro"/>
                <a:ea typeface="Source Sans Pro"/>
                <a:cs typeface="Source Sans Pro"/>
                <a:sym typeface="Source Sans Pro"/>
              </a:rPr>
              <a:t>UDI </a:t>
            </a:r>
            <a:r>
              <a:rPr lang="en-US" sz="1600">
                <a:solidFill>
                  <a:srgbClr val="3B3838"/>
                </a:solidFill>
                <a:latin typeface="Source Sans Pro"/>
                <a:ea typeface="Source Sans Pro"/>
                <a:cs typeface="Source Sans Pro"/>
                <a:sym typeface="Source Sans Pro"/>
              </a:rPr>
              <a:t>stands for Useful daylight Illuminance, it is a metric that measures the percentage of time when daylight illuminance is within a useful range.</a:t>
            </a:r>
            <a:endParaRPr sz="1600">
              <a:solidFill>
                <a:schemeClr val="dk1"/>
              </a:solidFill>
              <a:latin typeface="Source Sans Pro"/>
              <a:ea typeface="Source Sans Pro"/>
              <a:cs typeface="Source Sans Pro"/>
              <a:sym typeface="Source Sans Pro"/>
            </a:endParaRPr>
          </a:p>
          <a:p>
            <a:pPr indent="0" lvl="0" marL="0" rtl="0" algn="just">
              <a:spcBef>
                <a:spcPts val="1000"/>
              </a:spcBef>
              <a:spcAft>
                <a:spcPts val="0"/>
              </a:spcAft>
              <a:buClr>
                <a:schemeClr val="dk1"/>
              </a:buClr>
              <a:buSzPts val="1200"/>
              <a:buFont typeface="Arial"/>
              <a:buNone/>
            </a:pPr>
            <a:r>
              <a:rPr b="1" lang="en-US" sz="1600">
                <a:solidFill>
                  <a:srgbClr val="3B3838"/>
                </a:solidFill>
                <a:latin typeface="Source Sans Pro"/>
                <a:ea typeface="Source Sans Pro"/>
                <a:cs typeface="Source Sans Pro"/>
                <a:sym typeface="Source Sans Pro"/>
              </a:rPr>
              <a:t>Colour Rendering Index (CRI) </a:t>
            </a:r>
            <a:r>
              <a:rPr lang="en-US" sz="1600">
                <a:solidFill>
                  <a:srgbClr val="3B3838"/>
                </a:solidFill>
                <a:latin typeface="Source Sans Pro"/>
                <a:ea typeface="Source Sans Pro"/>
                <a:cs typeface="Source Sans Pro"/>
                <a:sym typeface="Source Sans Pro"/>
              </a:rPr>
              <a:t>is  a measure of how accurately a light source displays the true colours of objects compared to a natural reference, like sunlight. </a:t>
            </a:r>
            <a:endParaRPr sz="1600">
              <a:solidFill>
                <a:schemeClr val="dk1"/>
              </a:solidFill>
              <a:latin typeface="Source Sans Pro"/>
              <a:ea typeface="Source Sans Pro"/>
              <a:cs typeface="Source Sans Pro"/>
              <a:sym typeface="Source Sans Pro"/>
            </a:endParaRPr>
          </a:p>
          <a:p>
            <a:pPr indent="0" lvl="0" marL="0" rtl="0" algn="just">
              <a:spcBef>
                <a:spcPts val="1000"/>
              </a:spcBef>
              <a:spcAft>
                <a:spcPts val="0"/>
              </a:spcAft>
              <a:buClr>
                <a:schemeClr val="dk1"/>
              </a:buClr>
              <a:buSzPts val="1200"/>
              <a:buFont typeface="Arial"/>
              <a:buNone/>
            </a:pPr>
            <a:r>
              <a:rPr b="1" lang="en-US" sz="1600">
                <a:solidFill>
                  <a:srgbClr val="3B3838"/>
                </a:solidFill>
                <a:latin typeface="Source Sans Pro"/>
                <a:ea typeface="Source Sans Pro"/>
                <a:cs typeface="Source Sans Pro"/>
                <a:sym typeface="Source Sans Pro"/>
              </a:rPr>
              <a:t>Volatile Organic Compound (VOC)  </a:t>
            </a:r>
            <a:r>
              <a:rPr lang="en-US" sz="1600">
                <a:solidFill>
                  <a:srgbClr val="3B3838"/>
                </a:solidFill>
                <a:latin typeface="Source Sans Pro"/>
                <a:ea typeface="Source Sans Pro"/>
                <a:cs typeface="Source Sans Pro"/>
                <a:sym typeface="Source Sans Pro"/>
              </a:rPr>
              <a:t>stands for the - class of chemicals that easily evaporate into the air at room temperature. They are present in paints, varnishes, adhesives, cleaning supplies and even furniture.</a:t>
            </a:r>
            <a:endParaRPr sz="1600">
              <a:solidFill>
                <a:srgbClr val="3B3838"/>
              </a:solidFill>
              <a:latin typeface="Source Sans Pro"/>
              <a:ea typeface="Source Sans Pro"/>
              <a:cs typeface="Source Sans Pro"/>
              <a:sym typeface="Source Sans Pro"/>
            </a:endParaRPr>
          </a:p>
          <a:p>
            <a:pPr indent="0" lvl="0" marL="0" rtl="0" algn="just">
              <a:spcBef>
                <a:spcPts val="0"/>
              </a:spcBef>
              <a:spcAft>
                <a:spcPts val="0"/>
              </a:spcAft>
              <a:buClr>
                <a:schemeClr val="dk1"/>
              </a:buClr>
              <a:buSzPts val="1200"/>
              <a:buFont typeface="Arial"/>
              <a:buNone/>
            </a:pPr>
            <a:r>
              <a:t/>
            </a:r>
            <a:endParaRPr sz="1200">
              <a:solidFill>
                <a:srgbClr val="3B3838"/>
              </a:solidFill>
            </a:endParaRPr>
          </a:p>
          <a:p>
            <a:pPr indent="0" lvl="0" marL="0" marR="0" rtl="0" algn="just">
              <a:lnSpc>
                <a:spcPct val="100000"/>
              </a:lnSpc>
              <a:spcBef>
                <a:spcPts val="0"/>
              </a:spcBef>
              <a:spcAft>
                <a:spcPts val="0"/>
              </a:spcAft>
              <a:buClr>
                <a:srgbClr val="000000"/>
              </a:buClr>
              <a:buSzPts val="1200"/>
              <a:buFont typeface="Arial"/>
              <a:buNone/>
            </a:pPr>
            <a:r>
              <a:t/>
            </a:r>
            <a:endParaRPr sz="1200">
              <a:solidFill>
                <a:srgbClr val="3B3838"/>
              </a:solidFill>
            </a:endParaRPr>
          </a:p>
        </p:txBody>
      </p:sp>
      <p:sp>
        <p:nvSpPr>
          <p:cNvPr id="201" name="Google Shape;201;p2"/>
          <p:cNvSpPr/>
          <p:nvPr/>
        </p:nvSpPr>
        <p:spPr>
          <a:xfrm>
            <a:off x="418509" y="3187520"/>
            <a:ext cx="4545650" cy="367048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2" name="Google Shape;202;p2"/>
          <p:cNvSpPr txBox="1"/>
          <p:nvPr/>
        </p:nvSpPr>
        <p:spPr>
          <a:xfrm>
            <a:off x="818816" y="4690119"/>
            <a:ext cx="3539824" cy="107717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FFFFFF"/>
                </a:solidFill>
                <a:latin typeface="Julius Sans One"/>
                <a:ea typeface="Julius Sans One"/>
                <a:cs typeface="Julius Sans One"/>
                <a:sym typeface="Julius Sans One"/>
              </a:rPr>
              <a:t>Important terminologies </a:t>
            </a:r>
            <a:endParaRPr b="0" i="0" sz="1400" u="none" cap="none" strike="noStrike">
              <a:solidFill>
                <a:srgbClr val="000000"/>
              </a:solidFill>
              <a:latin typeface="Julius Sans One"/>
              <a:ea typeface="Julius Sans One"/>
              <a:cs typeface="Julius Sans One"/>
              <a:sym typeface="Julius Sans One"/>
            </a:endParaRPr>
          </a:p>
        </p:txBody>
      </p:sp>
      <p:pic>
        <p:nvPicPr>
          <p:cNvPr descr="13 011 kuvaa, arkistovalokuvaa, 3D-objektia ja vektorikuvaa aiheesta  Terminologia | Shutterstock" id="203" name="Google Shape;203;p2"/>
          <p:cNvPicPr preferRelativeResize="0"/>
          <p:nvPr/>
        </p:nvPicPr>
        <p:blipFill rotWithShape="1">
          <a:blip r:embed="rId3">
            <a:alphaModFix/>
          </a:blip>
          <a:srcRect b="7141" l="6994" r="7994" t="0"/>
          <a:stretch/>
        </p:blipFill>
        <p:spPr>
          <a:xfrm>
            <a:off x="702188" y="729599"/>
            <a:ext cx="3978292" cy="312158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20"/>
          <p:cNvSpPr/>
          <p:nvPr/>
        </p:nvSpPr>
        <p:spPr>
          <a:xfrm>
            <a:off x="5473000" y="0"/>
            <a:ext cx="6717300" cy="6858000"/>
          </a:xfrm>
          <a:prstGeom prst="rect">
            <a:avLst/>
          </a:prstGeom>
          <a:solidFill>
            <a:srgbClr val="E6DEDC"/>
          </a:solidFill>
          <a:ln>
            <a:noFill/>
          </a:ln>
          <a:effectLst>
            <a:outerShdw blurRad="50800" rotWithShape="0" algn="ctr" dir="5400000" dist="50800">
              <a:srgbClr val="DFD9D7"/>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9" name="Google Shape;569;p20"/>
          <p:cNvSpPr/>
          <p:nvPr/>
        </p:nvSpPr>
        <p:spPr>
          <a:xfrm>
            <a:off x="5473000" y="1714500"/>
            <a:ext cx="6717300" cy="5847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gbpn-logo_white.png" id="570" name="Google Shape;570;p20"/>
          <p:cNvPicPr preferRelativeResize="0"/>
          <p:nvPr/>
        </p:nvPicPr>
        <p:blipFill rotWithShape="1">
          <a:blip r:embed="rId3">
            <a:alphaModFix/>
          </a:blip>
          <a:srcRect b="0" l="0" r="0" t="0"/>
          <a:stretch/>
        </p:blipFill>
        <p:spPr>
          <a:xfrm>
            <a:off x="406574" y="5877272"/>
            <a:ext cx="1623940" cy="797831"/>
          </a:xfrm>
          <a:prstGeom prst="rect">
            <a:avLst/>
          </a:prstGeom>
          <a:noFill/>
          <a:ln>
            <a:noFill/>
          </a:ln>
        </p:spPr>
      </p:pic>
      <p:pic>
        <p:nvPicPr>
          <p:cNvPr id="571" name="Google Shape;571;p20"/>
          <p:cNvPicPr preferRelativeResize="0"/>
          <p:nvPr/>
        </p:nvPicPr>
        <p:blipFill rotWithShape="1">
          <a:blip r:embed="rId4">
            <a:alphaModFix/>
          </a:blip>
          <a:srcRect b="0" l="0" r="0" t="0"/>
          <a:stretch/>
        </p:blipFill>
        <p:spPr>
          <a:xfrm>
            <a:off x="10934491" y="279694"/>
            <a:ext cx="1013460" cy="443484"/>
          </a:xfrm>
          <a:prstGeom prst="rect">
            <a:avLst/>
          </a:prstGeom>
          <a:noFill/>
          <a:ln>
            <a:noFill/>
          </a:ln>
        </p:spPr>
      </p:pic>
      <p:sp>
        <p:nvSpPr>
          <p:cNvPr id="572" name="Google Shape;572;p20"/>
          <p:cNvSpPr txBox="1"/>
          <p:nvPr/>
        </p:nvSpPr>
        <p:spPr>
          <a:xfrm>
            <a:off x="5980921" y="1748000"/>
            <a:ext cx="5460300" cy="5232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b="0" i="0" lang="en-US" sz="2800" u="none" cap="none" strike="noStrike">
                <a:solidFill>
                  <a:schemeClr val="lt1"/>
                </a:solidFill>
                <a:latin typeface="Archivo Narrow"/>
                <a:ea typeface="Archivo Narrow"/>
                <a:cs typeface="Archivo Narrow"/>
                <a:sym typeface="Archivo Narrow"/>
              </a:rPr>
              <a:t>Thermal Comfort</a:t>
            </a:r>
            <a:endParaRPr b="0" i="1" sz="2800" u="none" cap="none" strike="noStrike">
              <a:solidFill>
                <a:schemeClr val="lt1"/>
              </a:solidFill>
              <a:latin typeface="Archivo Narrow"/>
              <a:ea typeface="Archivo Narrow"/>
              <a:cs typeface="Archivo Narrow"/>
              <a:sym typeface="Archivo Narrow"/>
            </a:endParaRPr>
          </a:p>
        </p:txBody>
      </p:sp>
      <p:sp>
        <p:nvSpPr>
          <p:cNvPr id="573" name="Google Shape;573;p20"/>
          <p:cNvSpPr txBox="1"/>
          <p:nvPr/>
        </p:nvSpPr>
        <p:spPr>
          <a:xfrm>
            <a:off x="5990950" y="2507725"/>
            <a:ext cx="5798100" cy="40329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RETV helps to assess how well a building can reduce need for mechanical cooling like air conditioning &amp; ensures thermal comfort indoors with lower energy consumption. Following parameters impacts RETV:</a:t>
            </a:r>
            <a:endParaRPr i="0" sz="1600" u="none" cap="none" strike="noStrike">
              <a:solidFill>
                <a:srgbClr val="000000"/>
              </a:solidFill>
              <a:latin typeface="Source Sans Pro"/>
              <a:ea typeface="Source Sans Pro"/>
              <a:cs typeface="Source Sans Pro"/>
              <a:sym typeface="Source Sans Pro"/>
            </a:endParaRPr>
          </a:p>
          <a:p>
            <a:pPr indent="0" lvl="0" marL="0" marR="0" rtl="0" algn="just">
              <a:lnSpc>
                <a:spcPct val="150000"/>
              </a:lnSpc>
              <a:spcBef>
                <a:spcPts val="0"/>
              </a:spcBef>
              <a:spcAft>
                <a:spcPts val="0"/>
              </a:spcAft>
              <a:buClr>
                <a:srgbClr val="000000"/>
              </a:buClr>
              <a:buSzPts val="1200"/>
              <a:buFont typeface="Arial"/>
              <a:buNone/>
            </a:pPr>
            <a:r>
              <a:t/>
            </a:r>
            <a:endParaRPr i="0" sz="1600" u="none" cap="none" strike="noStrike">
              <a:solidFill>
                <a:srgbClr val="3B3838"/>
              </a:solidFill>
              <a:latin typeface="Source Sans Pro"/>
              <a:ea typeface="Source Sans Pro"/>
              <a:cs typeface="Source Sans Pro"/>
              <a:sym typeface="Source Sans Pro"/>
            </a:endParaRPr>
          </a:p>
          <a:p>
            <a:pPr indent="-254000" lvl="0" marL="228600" marR="0" rtl="0" algn="just">
              <a:lnSpc>
                <a:spcPct val="150000"/>
              </a:lnSpc>
              <a:spcBef>
                <a:spcPts val="0"/>
              </a:spcBef>
              <a:spcAft>
                <a:spcPts val="0"/>
              </a:spcAft>
              <a:buClr>
                <a:srgbClr val="000000"/>
              </a:buClr>
              <a:buSzPts val="1600"/>
              <a:buFont typeface="Source Sans Pro"/>
              <a:buAutoNum type="alphaLcPeriod"/>
            </a:pPr>
            <a:r>
              <a:rPr i="0" lang="en-US" sz="1600" u="none" cap="none" strike="noStrike">
                <a:solidFill>
                  <a:srgbClr val="3B3838"/>
                </a:solidFill>
                <a:latin typeface="Source Sans Pro"/>
                <a:ea typeface="Source Sans Pro"/>
                <a:cs typeface="Source Sans Pro"/>
                <a:sym typeface="Source Sans Pro"/>
              </a:rPr>
              <a:t>Wall &amp; Roof Materials.</a:t>
            </a:r>
            <a:endParaRPr i="0" sz="1600" u="none" cap="none" strike="noStrike">
              <a:solidFill>
                <a:srgbClr val="000000"/>
              </a:solidFill>
              <a:latin typeface="Source Sans Pro"/>
              <a:ea typeface="Source Sans Pro"/>
              <a:cs typeface="Source Sans Pro"/>
              <a:sym typeface="Source Sans Pro"/>
            </a:endParaRPr>
          </a:p>
          <a:p>
            <a:pPr indent="-254000" lvl="0" marL="228600" marR="0" rtl="0" algn="just">
              <a:lnSpc>
                <a:spcPct val="150000"/>
              </a:lnSpc>
              <a:spcBef>
                <a:spcPts val="0"/>
              </a:spcBef>
              <a:spcAft>
                <a:spcPts val="0"/>
              </a:spcAft>
              <a:buClr>
                <a:srgbClr val="000000"/>
              </a:buClr>
              <a:buSzPts val="1600"/>
              <a:buFont typeface="Source Sans Pro"/>
              <a:buAutoNum type="alphaLcPeriod"/>
            </a:pPr>
            <a:r>
              <a:rPr i="0" lang="en-US" sz="1600" u="none" cap="none" strike="noStrike">
                <a:solidFill>
                  <a:srgbClr val="3B3838"/>
                </a:solidFill>
                <a:latin typeface="Source Sans Pro"/>
                <a:ea typeface="Source Sans Pro"/>
                <a:cs typeface="Source Sans Pro"/>
                <a:sym typeface="Source Sans Pro"/>
              </a:rPr>
              <a:t>Glazing &amp; Window Properties.</a:t>
            </a:r>
            <a:endParaRPr i="0" sz="1600" u="none" cap="none" strike="noStrike">
              <a:solidFill>
                <a:srgbClr val="000000"/>
              </a:solidFill>
              <a:latin typeface="Source Sans Pro"/>
              <a:ea typeface="Source Sans Pro"/>
              <a:cs typeface="Source Sans Pro"/>
              <a:sym typeface="Source Sans Pro"/>
            </a:endParaRPr>
          </a:p>
          <a:p>
            <a:pPr indent="-254000" lvl="0" marL="228600" marR="0" rtl="0" algn="just">
              <a:lnSpc>
                <a:spcPct val="150000"/>
              </a:lnSpc>
              <a:spcBef>
                <a:spcPts val="0"/>
              </a:spcBef>
              <a:spcAft>
                <a:spcPts val="0"/>
              </a:spcAft>
              <a:buClr>
                <a:srgbClr val="000000"/>
              </a:buClr>
              <a:buSzPts val="1600"/>
              <a:buFont typeface="Source Sans Pro"/>
              <a:buAutoNum type="alphaLcPeriod"/>
            </a:pPr>
            <a:r>
              <a:rPr i="0" lang="en-US" sz="1600" u="none" cap="none" strike="noStrike">
                <a:solidFill>
                  <a:srgbClr val="3B3838"/>
                </a:solidFill>
                <a:latin typeface="Source Sans Pro"/>
                <a:ea typeface="Source Sans Pro"/>
                <a:cs typeface="Source Sans Pro"/>
                <a:sym typeface="Source Sans Pro"/>
              </a:rPr>
              <a:t>Window-to-Wall Ratio (WWR).</a:t>
            </a:r>
            <a:endParaRPr i="0" sz="1600" u="none" cap="none" strike="noStrike">
              <a:solidFill>
                <a:srgbClr val="000000"/>
              </a:solidFill>
              <a:latin typeface="Source Sans Pro"/>
              <a:ea typeface="Source Sans Pro"/>
              <a:cs typeface="Source Sans Pro"/>
              <a:sym typeface="Source Sans Pro"/>
            </a:endParaRPr>
          </a:p>
          <a:p>
            <a:pPr indent="-254000" lvl="0" marL="228600" marR="0" rtl="0" algn="just">
              <a:lnSpc>
                <a:spcPct val="150000"/>
              </a:lnSpc>
              <a:spcBef>
                <a:spcPts val="0"/>
              </a:spcBef>
              <a:spcAft>
                <a:spcPts val="0"/>
              </a:spcAft>
              <a:buClr>
                <a:srgbClr val="000000"/>
              </a:buClr>
              <a:buSzPts val="1600"/>
              <a:buFont typeface="Source Sans Pro"/>
              <a:buAutoNum type="alphaLcPeriod"/>
            </a:pPr>
            <a:r>
              <a:rPr i="0" lang="en-US" sz="1600" u="none" cap="none" strike="noStrike">
                <a:solidFill>
                  <a:srgbClr val="3B3838"/>
                </a:solidFill>
                <a:latin typeface="Source Sans Pro"/>
                <a:ea typeface="Source Sans Pro"/>
                <a:cs typeface="Source Sans Pro"/>
                <a:sym typeface="Source Sans Pro"/>
              </a:rPr>
              <a:t>Orientation of Building.</a:t>
            </a:r>
            <a:endParaRPr i="0" sz="1600" u="none" cap="none" strike="noStrike">
              <a:solidFill>
                <a:srgbClr val="000000"/>
              </a:solidFill>
              <a:latin typeface="Source Sans Pro"/>
              <a:ea typeface="Source Sans Pro"/>
              <a:cs typeface="Source Sans Pro"/>
              <a:sym typeface="Source Sans Pro"/>
            </a:endParaRPr>
          </a:p>
          <a:p>
            <a:pPr indent="-254000" lvl="0" marL="228600" marR="0" rtl="0" algn="just">
              <a:lnSpc>
                <a:spcPct val="150000"/>
              </a:lnSpc>
              <a:spcBef>
                <a:spcPts val="0"/>
              </a:spcBef>
              <a:spcAft>
                <a:spcPts val="0"/>
              </a:spcAft>
              <a:buClr>
                <a:srgbClr val="000000"/>
              </a:buClr>
              <a:buSzPts val="1600"/>
              <a:buFont typeface="Source Sans Pro"/>
              <a:buAutoNum type="alphaLcPeriod"/>
            </a:pPr>
            <a:r>
              <a:rPr i="0" lang="en-US" sz="1600" u="none" cap="none" strike="noStrike">
                <a:solidFill>
                  <a:srgbClr val="3B3838"/>
                </a:solidFill>
                <a:latin typeface="Source Sans Pro"/>
                <a:ea typeface="Source Sans Pro"/>
                <a:cs typeface="Source Sans Pro"/>
                <a:sym typeface="Source Sans Pro"/>
              </a:rPr>
              <a:t>Air Infiltration &amp; Sealing Quality.</a:t>
            </a:r>
            <a:endParaRPr i="0" sz="1600" u="none" cap="none" strike="noStrike">
              <a:solidFill>
                <a:srgbClr val="000000"/>
              </a:solidFill>
              <a:latin typeface="Source Sans Pro"/>
              <a:ea typeface="Source Sans Pro"/>
              <a:cs typeface="Source Sans Pro"/>
              <a:sym typeface="Source Sans Pro"/>
            </a:endParaRPr>
          </a:p>
          <a:p>
            <a:pPr indent="-152400" lvl="0" marL="228600" marR="0" rtl="0" algn="just">
              <a:lnSpc>
                <a:spcPct val="150000"/>
              </a:lnSpc>
              <a:spcBef>
                <a:spcPts val="0"/>
              </a:spcBef>
              <a:spcAft>
                <a:spcPts val="0"/>
              </a:spcAft>
              <a:buClr>
                <a:srgbClr val="000000"/>
              </a:buClr>
              <a:buSzPts val="1200"/>
              <a:buFont typeface="Arial"/>
              <a:buNone/>
            </a:pPr>
            <a:r>
              <a:t/>
            </a:r>
            <a:endParaRPr i="0" sz="1600" u="none" cap="none" strike="noStrike">
              <a:solidFill>
                <a:srgbClr val="000000"/>
              </a:solidFill>
              <a:latin typeface="Source Sans Pro"/>
              <a:ea typeface="Source Sans Pro"/>
              <a:cs typeface="Source Sans Pro"/>
              <a:sym typeface="Source Sans Pro"/>
            </a:endParaRPr>
          </a:p>
        </p:txBody>
      </p:sp>
      <p:pic>
        <p:nvPicPr>
          <p:cNvPr descr="Logo, icon&#10;&#10;Description automatically generated" id="574" name="Google Shape;574;p20"/>
          <p:cNvPicPr preferRelativeResize="0"/>
          <p:nvPr/>
        </p:nvPicPr>
        <p:blipFill rotWithShape="1">
          <a:blip r:embed="rId5">
            <a:alphaModFix/>
          </a:blip>
          <a:srcRect b="0" l="0" r="0" t="0"/>
          <a:stretch/>
        </p:blipFill>
        <p:spPr>
          <a:xfrm>
            <a:off x="9243370" y="61749"/>
            <a:ext cx="1577467" cy="510884"/>
          </a:xfrm>
          <a:prstGeom prst="rect">
            <a:avLst/>
          </a:prstGeom>
          <a:noFill/>
          <a:ln>
            <a:noFill/>
          </a:ln>
        </p:spPr>
      </p:pic>
      <p:sp>
        <p:nvSpPr>
          <p:cNvPr id="575" name="Google Shape;575;p20"/>
          <p:cNvSpPr txBox="1"/>
          <p:nvPr/>
        </p:nvSpPr>
        <p:spPr>
          <a:xfrm>
            <a:off x="5950679" y="1125886"/>
            <a:ext cx="5878647" cy="58473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62626"/>
                </a:solidFill>
                <a:latin typeface="Julius Sans One"/>
                <a:ea typeface="Julius Sans One"/>
                <a:cs typeface="Julius Sans One"/>
                <a:sym typeface="Julius Sans One"/>
              </a:rPr>
              <a:t>MANDATORY PROVISION</a:t>
            </a:r>
            <a:endParaRPr b="0" i="0" sz="1400" u="none" cap="none" strike="noStrike">
              <a:solidFill>
                <a:srgbClr val="000000"/>
              </a:solidFill>
              <a:latin typeface="Arial"/>
              <a:ea typeface="Arial"/>
              <a:cs typeface="Arial"/>
              <a:sym typeface="Arial"/>
            </a:endParaRPr>
          </a:p>
        </p:txBody>
      </p:sp>
      <p:pic>
        <p:nvPicPr>
          <p:cNvPr id="576" name="Google Shape;576;p20"/>
          <p:cNvPicPr preferRelativeResize="0"/>
          <p:nvPr/>
        </p:nvPicPr>
        <p:blipFill>
          <a:blip r:embed="rId6">
            <a:alphaModFix/>
          </a:blip>
          <a:stretch>
            <a:fillRect/>
          </a:stretch>
        </p:blipFill>
        <p:spPr>
          <a:xfrm>
            <a:off x="406575" y="1125875"/>
            <a:ext cx="4746900" cy="3495775"/>
          </a:xfrm>
          <a:prstGeom prst="rect">
            <a:avLst/>
          </a:prstGeom>
          <a:noFill/>
          <a:ln>
            <a:noFill/>
          </a:ln>
        </p:spPr>
      </p:pic>
      <p:sp>
        <p:nvSpPr>
          <p:cNvPr id="577" name="Google Shape;577;p20"/>
          <p:cNvSpPr txBox="1"/>
          <p:nvPr/>
        </p:nvSpPr>
        <p:spPr>
          <a:xfrm>
            <a:off x="2030527" y="470985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Sciencedirect, </a:t>
            </a:r>
            <a:r>
              <a:rPr i="1" lang="en-US" sz="900" u="sng">
                <a:solidFill>
                  <a:schemeClr val="hlink"/>
                </a:solidFill>
                <a:latin typeface="Source Sans Pro"/>
                <a:ea typeface="Source Sans Pro"/>
                <a:cs typeface="Source Sans Pro"/>
                <a:sym typeface="Source Sans Pro"/>
                <a:hlinkClick r:id="rId7"/>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21"/>
          <p:cNvSpPr/>
          <p:nvPr/>
        </p:nvSpPr>
        <p:spPr>
          <a:xfrm>
            <a:off x="5473000" y="-50"/>
            <a:ext cx="6717300" cy="6858000"/>
          </a:xfrm>
          <a:prstGeom prst="rect">
            <a:avLst/>
          </a:prstGeom>
          <a:solidFill>
            <a:srgbClr val="E6DEDC"/>
          </a:solidFill>
          <a:ln>
            <a:noFill/>
          </a:ln>
          <a:effectLst>
            <a:outerShdw blurRad="50800" rotWithShape="0" algn="ctr" dir="5400000" dist="50800">
              <a:srgbClr val="DFD9D7"/>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3" name="Google Shape;583;p21"/>
          <p:cNvSpPr/>
          <p:nvPr/>
        </p:nvSpPr>
        <p:spPr>
          <a:xfrm>
            <a:off x="5473000" y="1714500"/>
            <a:ext cx="6717300" cy="5847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gbpn-logo_white.png" id="584" name="Google Shape;584;p21"/>
          <p:cNvPicPr preferRelativeResize="0"/>
          <p:nvPr/>
        </p:nvPicPr>
        <p:blipFill rotWithShape="1">
          <a:blip r:embed="rId3">
            <a:alphaModFix/>
          </a:blip>
          <a:srcRect b="0" l="0" r="0" t="0"/>
          <a:stretch/>
        </p:blipFill>
        <p:spPr>
          <a:xfrm>
            <a:off x="406574" y="5877272"/>
            <a:ext cx="1623940" cy="797831"/>
          </a:xfrm>
          <a:prstGeom prst="rect">
            <a:avLst/>
          </a:prstGeom>
          <a:noFill/>
          <a:ln>
            <a:noFill/>
          </a:ln>
        </p:spPr>
      </p:pic>
      <p:pic>
        <p:nvPicPr>
          <p:cNvPr id="585" name="Google Shape;585;p21"/>
          <p:cNvPicPr preferRelativeResize="0"/>
          <p:nvPr/>
        </p:nvPicPr>
        <p:blipFill rotWithShape="1">
          <a:blip r:embed="rId4">
            <a:alphaModFix/>
          </a:blip>
          <a:srcRect b="0" l="0" r="0" t="0"/>
          <a:stretch/>
        </p:blipFill>
        <p:spPr>
          <a:xfrm>
            <a:off x="10934491" y="279694"/>
            <a:ext cx="1013460" cy="443484"/>
          </a:xfrm>
          <a:prstGeom prst="rect">
            <a:avLst/>
          </a:prstGeom>
          <a:noFill/>
          <a:ln>
            <a:noFill/>
          </a:ln>
        </p:spPr>
      </p:pic>
      <p:sp>
        <p:nvSpPr>
          <p:cNvPr id="586" name="Google Shape;586;p21"/>
          <p:cNvSpPr txBox="1"/>
          <p:nvPr/>
        </p:nvSpPr>
        <p:spPr>
          <a:xfrm>
            <a:off x="5950679" y="1736167"/>
            <a:ext cx="5460300" cy="5232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b="0" i="0" lang="en-US" sz="2800" u="none" cap="none" strike="noStrike">
                <a:solidFill>
                  <a:schemeClr val="lt1"/>
                </a:solidFill>
                <a:latin typeface="Archivo Narrow"/>
                <a:ea typeface="Archivo Narrow"/>
                <a:cs typeface="Archivo Narrow"/>
                <a:sym typeface="Archivo Narrow"/>
              </a:rPr>
              <a:t>Thermal Comfort</a:t>
            </a:r>
            <a:endParaRPr b="0" i="1" sz="2800" u="none" cap="none" strike="noStrike">
              <a:solidFill>
                <a:schemeClr val="lt1"/>
              </a:solidFill>
              <a:latin typeface="Archivo Narrow"/>
              <a:ea typeface="Archivo Narrow"/>
              <a:cs typeface="Archivo Narrow"/>
              <a:sym typeface="Archivo Narrow"/>
            </a:endParaRPr>
          </a:p>
        </p:txBody>
      </p:sp>
      <p:sp>
        <p:nvSpPr>
          <p:cNvPr id="587" name="Google Shape;587;p21"/>
          <p:cNvSpPr txBox="1"/>
          <p:nvPr/>
        </p:nvSpPr>
        <p:spPr>
          <a:xfrm>
            <a:off x="5950676" y="2382650"/>
            <a:ext cx="6040200" cy="10773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The lower the U Value, the better the material insulates against the heat flow, making it more energy efficient. Its unit is W/m2 K. </a:t>
            </a:r>
            <a:endParaRPr i="0" sz="1600" u="none" cap="none" strike="noStrike">
              <a:solidFill>
                <a:srgbClr val="000000"/>
              </a:solidFill>
              <a:latin typeface="Source Sans Pro"/>
              <a:ea typeface="Source Sans Pro"/>
              <a:cs typeface="Source Sans Pro"/>
              <a:sym typeface="Source Sans Pro"/>
            </a:endParaRPr>
          </a:p>
          <a:p>
            <a:pPr indent="0" lvl="0" marL="0" marR="0" rtl="0" algn="just">
              <a:lnSpc>
                <a:spcPct val="15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Following are U values of some common materials:</a:t>
            </a:r>
            <a:endParaRPr i="0" sz="1600" u="none" cap="none" strike="noStrike">
              <a:solidFill>
                <a:srgbClr val="000000"/>
              </a:solidFill>
              <a:latin typeface="Source Sans Pro"/>
              <a:ea typeface="Source Sans Pro"/>
              <a:cs typeface="Source Sans Pro"/>
              <a:sym typeface="Source Sans Pro"/>
            </a:endParaRPr>
          </a:p>
        </p:txBody>
      </p:sp>
      <p:pic>
        <p:nvPicPr>
          <p:cNvPr descr="Logo, icon&#10;&#10;Description automatically generated" id="588" name="Google Shape;588;p21"/>
          <p:cNvPicPr preferRelativeResize="0"/>
          <p:nvPr/>
        </p:nvPicPr>
        <p:blipFill rotWithShape="1">
          <a:blip r:embed="rId5">
            <a:alphaModFix/>
          </a:blip>
          <a:srcRect b="0" l="0" r="0" t="0"/>
          <a:stretch/>
        </p:blipFill>
        <p:spPr>
          <a:xfrm>
            <a:off x="9243370" y="61749"/>
            <a:ext cx="1577467" cy="510884"/>
          </a:xfrm>
          <a:prstGeom prst="rect">
            <a:avLst/>
          </a:prstGeom>
          <a:noFill/>
          <a:ln>
            <a:noFill/>
          </a:ln>
        </p:spPr>
      </p:pic>
      <p:graphicFrame>
        <p:nvGraphicFramePr>
          <p:cNvPr id="589" name="Google Shape;589;p21"/>
          <p:cNvGraphicFramePr/>
          <p:nvPr/>
        </p:nvGraphicFramePr>
        <p:xfrm>
          <a:off x="5980919" y="3780616"/>
          <a:ext cx="3000000" cy="3000000"/>
        </p:xfrm>
        <a:graphic>
          <a:graphicData uri="http://schemas.openxmlformats.org/drawingml/2006/table">
            <a:tbl>
              <a:tblPr>
                <a:noFill/>
                <a:tableStyleId>{7EC1860F-0678-4051-8DC7-DED81CC03491}</a:tableStyleId>
              </a:tblPr>
              <a:tblGrid>
                <a:gridCol w="1895000"/>
                <a:gridCol w="1395600"/>
                <a:gridCol w="2749600"/>
              </a:tblGrid>
              <a:tr h="278775">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Materials</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U Value (W/m2K)</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Insulation Performance</a:t>
                      </a:r>
                      <a:endParaRPr i="0" sz="1600" u="none" cap="none" strike="noStrike">
                        <a:solidFill>
                          <a:schemeClr val="dk1"/>
                        </a:solidFill>
                        <a:latin typeface="Source Sans Pro"/>
                        <a:ea typeface="Source Sans Pro"/>
                        <a:cs typeface="Source Sans Pro"/>
                        <a:sym typeface="Source Sans Pro"/>
                      </a:endParaRPr>
                    </a:p>
                  </a:txBody>
                  <a:tcPr marT="9525" marB="0" marR="9525" marL="9525" anchor="ctr"/>
                </a:tc>
              </a:tr>
              <a:tr h="278775">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Single Glazing</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5-6</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Poor Insulation, High Heat Loss</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r>
              <a:tr h="278775">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Double Glazing</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2.5-3</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Moderate Insulation</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r>
              <a:tr h="278775">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Brick Wall (Uninsulated)</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1.8-2</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Low Insulation</a:t>
                      </a:r>
                      <a:endParaRPr sz="1600" u="none" cap="none" strike="noStrike">
                        <a:latin typeface="Source Sans Pro"/>
                        <a:ea typeface="Source Sans Pro"/>
                        <a:cs typeface="Source Sans Pro"/>
                        <a:sym typeface="Source Sans Pro"/>
                      </a:endParaRPr>
                    </a:p>
                  </a:txBody>
                  <a:tcPr marT="9525" marB="0" marR="9525" marL="9525" anchor="ctr"/>
                </a:tc>
              </a:tr>
              <a:tr h="278775">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Brick Wall (Insulated)</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0.3-0.6</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Good Insulation</a:t>
                      </a:r>
                      <a:endParaRPr sz="1600" u="none" cap="none" strike="noStrike">
                        <a:latin typeface="Source Sans Pro"/>
                        <a:ea typeface="Source Sans Pro"/>
                        <a:cs typeface="Source Sans Pro"/>
                        <a:sym typeface="Source Sans Pro"/>
                      </a:endParaRPr>
                    </a:p>
                  </a:txBody>
                  <a:tcPr marT="9525" marB="0" marR="9525" marL="9525" anchor="ctr"/>
                </a:tc>
              </a:tr>
              <a:tr h="278775">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Roof (Uninsulated)</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1-2</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Poor Insulation</a:t>
                      </a:r>
                      <a:endParaRPr sz="1600" u="none" cap="none" strike="noStrike">
                        <a:latin typeface="Source Sans Pro"/>
                        <a:ea typeface="Source Sans Pro"/>
                        <a:cs typeface="Source Sans Pro"/>
                        <a:sym typeface="Source Sans Pro"/>
                      </a:endParaRPr>
                    </a:p>
                  </a:txBody>
                  <a:tcPr marT="9525" marB="0" marR="9525" marL="9525" anchor="ctr"/>
                </a:tc>
              </a:tr>
              <a:tr h="278775">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Insulated Roof</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0.1-0.3</a:t>
                      </a:r>
                      <a:endParaRPr i="0" sz="1600" u="none" cap="none" strike="noStrike">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200"/>
                        <a:buFont typeface="Arial"/>
                        <a:buNone/>
                      </a:pPr>
                      <a:r>
                        <a:rPr lang="en-US" sz="1600" u="none" cap="none" strike="noStrike">
                          <a:latin typeface="Source Sans Pro"/>
                          <a:ea typeface="Source Sans Pro"/>
                          <a:cs typeface="Source Sans Pro"/>
                          <a:sym typeface="Source Sans Pro"/>
                        </a:rPr>
                        <a:t>Excellent Insulation</a:t>
                      </a:r>
                      <a:endParaRPr sz="1600" u="none" cap="none" strike="noStrike">
                        <a:latin typeface="Source Sans Pro"/>
                        <a:ea typeface="Source Sans Pro"/>
                        <a:cs typeface="Source Sans Pro"/>
                        <a:sym typeface="Source Sans Pro"/>
                      </a:endParaRPr>
                    </a:p>
                  </a:txBody>
                  <a:tcPr marT="9525" marB="0" marR="9525" marL="9525" anchor="ctr"/>
                </a:tc>
              </a:tr>
            </a:tbl>
          </a:graphicData>
        </a:graphic>
      </p:graphicFrame>
      <p:pic>
        <p:nvPicPr>
          <p:cNvPr descr="csm_Inhaltsbild-Uwert_Grafik_EN_8e76ba9c24.jpg (1170×658)" id="590" name="Google Shape;590;p21"/>
          <p:cNvPicPr preferRelativeResize="0"/>
          <p:nvPr/>
        </p:nvPicPr>
        <p:blipFill rotWithShape="1">
          <a:blip r:embed="rId6">
            <a:alphaModFix/>
          </a:blip>
          <a:srcRect b="0" l="0" r="0" t="0"/>
          <a:stretch/>
        </p:blipFill>
        <p:spPr>
          <a:xfrm>
            <a:off x="406574" y="367800"/>
            <a:ext cx="4624434" cy="2600750"/>
          </a:xfrm>
          <a:prstGeom prst="rect">
            <a:avLst/>
          </a:prstGeom>
          <a:noFill/>
          <a:ln>
            <a:noFill/>
          </a:ln>
        </p:spPr>
      </p:pic>
      <p:pic>
        <p:nvPicPr>
          <p:cNvPr descr="https://www.everest.co.uk/globalassets/everest/energy-efficiency/u-values/what-are-u-values-mob-min.jpg" id="591" name="Google Shape;591;p21"/>
          <p:cNvPicPr preferRelativeResize="0"/>
          <p:nvPr/>
        </p:nvPicPr>
        <p:blipFill rotWithShape="1">
          <a:blip r:embed="rId7">
            <a:alphaModFix/>
          </a:blip>
          <a:srcRect b="0" l="0" r="0" t="0"/>
          <a:stretch/>
        </p:blipFill>
        <p:spPr>
          <a:xfrm>
            <a:off x="1553358" y="3498520"/>
            <a:ext cx="2330865" cy="2768584"/>
          </a:xfrm>
          <a:prstGeom prst="rect">
            <a:avLst/>
          </a:prstGeom>
          <a:noFill/>
          <a:ln>
            <a:noFill/>
          </a:ln>
        </p:spPr>
      </p:pic>
      <p:sp>
        <p:nvSpPr>
          <p:cNvPr id="592" name="Google Shape;592;p21"/>
          <p:cNvSpPr txBox="1"/>
          <p:nvPr/>
        </p:nvSpPr>
        <p:spPr>
          <a:xfrm>
            <a:off x="5950679" y="1125886"/>
            <a:ext cx="5878647" cy="58473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62626"/>
                </a:solidFill>
                <a:latin typeface="Julius Sans One"/>
                <a:ea typeface="Julius Sans One"/>
                <a:cs typeface="Julius Sans One"/>
                <a:sym typeface="Julius Sans One"/>
              </a:rPr>
              <a:t>MANDATORY PROVISION</a:t>
            </a:r>
            <a:endParaRPr b="0" i="0" sz="1400" u="none" cap="none" strike="noStrike">
              <a:solidFill>
                <a:srgbClr val="000000"/>
              </a:solidFill>
              <a:latin typeface="Arial"/>
              <a:ea typeface="Arial"/>
              <a:cs typeface="Arial"/>
              <a:sym typeface="Arial"/>
            </a:endParaRPr>
          </a:p>
        </p:txBody>
      </p:sp>
      <p:sp>
        <p:nvSpPr>
          <p:cNvPr id="593" name="Google Shape;593;p21"/>
          <p:cNvSpPr txBox="1"/>
          <p:nvPr/>
        </p:nvSpPr>
        <p:spPr>
          <a:xfrm>
            <a:off x="1758227" y="280595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Lamilux, </a:t>
            </a:r>
            <a:r>
              <a:rPr i="1" lang="en-US" sz="900" u="sng">
                <a:solidFill>
                  <a:schemeClr val="hlink"/>
                </a:solidFill>
                <a:latin typeface="Source Sans Pro"/>
                <a:ea typeface="Source Sans Pro"/>
                <a:cs typeface="Source Sans Pro"/>
                <a:sym typeface="Source Sans Pro"/>
                <a:hlinkClick r:id="rId8"/>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
        <p:nvSpPr>
          <p:cNvPr id="594" name="Google Shape;594;p21"/>
          <p:cNvSpPr txBox="1"/>
          <p:nvPr/>
        </p:nvSpPr>
        <p:spPr>
          <a:xfrm>
            <a:off x="1828827" y="633240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Everest, </a:t>
            </a:r>
            <a:r>
              <a:rPr i="1" lang="en-US" sz="900" u="sng">
                <a:solidFill>
                  <a:schemeClr val="hlink"/>
                </a:solidFill>
                <a:latin typeface="Source Sans Pro"/>
                <a:ea typeface="Source Sans Pro"/>
                <a:cs typeface="Source Sans Pro"/>
                <a:sym typeface="Source Sans Pro"/>
                <a:hlinkClick r:id="rId9"/>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22"/>
          <p:cNvSpPr/>
          <p:nvPr/>
        </p:nvSpPr>
        <p:spPr>
          <a:xfrm>
            <a:off x="0" y="3105151"/>
            <a:ext cx="5793685" cy="3564209"/>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0" name="Google Shape;600;p22"/>
          <p:cNvSpPr txBox="1"/>
          <p:nvPr/>
        </p:nvSpPr>
        <p:spPr>
          <a:xfrm>
            <a:off x="619574" y="4348666"/>
            <a:ext cx="6254134" cy="107717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FFFF"/>
                </a:solidFill>
                <a:latin typeface="Julius Sans One"/>
                <a:ea typeface="Julius Sans One"/>
                <a:cs typeface="Julius Sans One"/>
                <a:sym typeface="Julius Sans One"/>
              </a:rPr>
              <a:t>INCREMENTAL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FFFF"/>
                </a:solidFill>
                <a:latin typeface="Julius Sans One"/>
                <a:ea typeface="Julius Sans One"/>
                <a:cs typeface="Julius Sans One"/>
                <a:sym typeface="Julius Sans One"/>
              </a:rPr>
              <a:t>P</a:t>
            </a:r>
            <a:r>
              <a:rPr b="1" lang="en-US" sz="3200">
                <a:solidFill>
                  <a:srgbClr val="FFFFFF"/>
                </a:solidFill>
                <a:latin typeface="Julius Sans One"/>
                <a:ea typeface="Julius Sans One"/>
                <a:cs typeface="Julius Sans One"/>
                <a:sym typeface="Julius Sans One"/>
              </a:rPr>
              <a:t>oints</a:t>
            </a:r>
            <a:endParaRPr b="0" i="0" sz="1400" u="none" cap="none" strike="noStrike">
              <a:solidFill>
                <a:srgbClr val="000000"/>
              </a:solidFill>
              <a:latin typeface="Julius Sans One"/>
              <a:ea typeface="Julius Sans One"/>
              <a:cs typeface="Julius Sans One"/>
              <a:sym typeface="Julius Sans One"/>
            </a:endParaRPr>
          </a:p>
        </p:txBody>
      </p:sp>
      <p:pic>
        <p:nvPicPr>
          <p:cNvPr id="601" name="Google Shape;601;p22"/>
          <p:cNvPicPr preferRelativeResize="0"/>
          <p:nvPr/>
        </p:nvPicPr>
        <p:blipFill rotWithShape="1">
          <a:blip r:embed="rId3">
            <a:alphaModFix/>
          </a:blip>
          <a:srcRect b="0" l="0" r="0" t="0"/>
          <a:stretch/>
        </p:blipFill>
        <p:spPr>
          <a:xfrm>
            <a:off x="10934491" y="279694"/>
            <a:ext cx="1013460" cy="443484"/>
          </a:xfrm>
          <a:prstGeom prst="rect">
            <a:avLst/>
          </a:prstGeom>
          <a:noFill/>
          <a:ln>
            <a:noFill/>
          </a:ln>
        </p:spPr>
      </p:pic>
      <p:pic>
        <p:nvPicPr>
          <p:cNvPr descr="Logo, icon&#10;&#10;Description automatically generated" id="602" name="Google Shape;602;p22"/>
          <p:cNvPicPr preferRelativeResize="0"/>
          <p:nvPr/>
        </p:nvPicPr>
        <p:blipFill rotWithShape="1">
          <a:blip r:embed="rId4">
            <a:alphaModFix/>
          </a:blip>
          <a:srcRect b="0" l="0" r="0" t="0"/>
          <a:stretch/>
        </p:blipFill>
        <p:spPr>
          <a:xfrm>
            <a:off x="9243370" y="61749"/>
            <a:ext cx="1577467" cy="510884"/>
          </a:xfrm>
          <a:prstGeom prst="rect">
            <a:avLst/>
          </a:prstGeom>
          <a:noFill/>
          <a:ln>
            <a:noFill/>
          </a:ln>
        </p:spPr>
      </p:pic>
      <p:sp>
        <p:nvSpPr>
          <p:cNvPr id="603" name="Google Shape;603;p22"/>
          <p:cNvSpPr txBox="1"/>
          <p:nvPr/>
        </p:nvSpPr>
        <p:spPr>
          <a:xfrm>
            <a:off x="10052713" y="5129389"/>
            <a:ext cx="1732892"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8ABCC9"/>
                </a:solidFill>
                <a:latin typeface="Arial"/>
                <a:ea typeface="Arial"/>
                <a:cs typeface="Arial"/>
                <a:sym typeface="Arial"/>
              </a:rPr>
              <a:t>Daylight Availability </a:t>
            </a:r>
            <a:endParaRPr b="0" i="0" sz="1400" u="none" cap="none" strike="noStrike">
              <a:solidFill>
                <a:srgbClr val="000000"/>
              </a:solidFill>
              <a:latin typeface="Arial"/>
              <a:ea typeface="Arial"/>
              <a:cs typeface="Arial"/>
              <a:sym typeface="Arial"/>
            </a:endParaRPr>
          </a:p>
        </p:txBody>
      </p:sp>
      <p:sp>
        <p:nvSpPr>
          <p:cNvPr id="604" name="Google Shape;604;p22"/>
          <p:cNvSpPr txBox="1"/>
          <p:nvPr/>
        </p:nvSpPr>
        <p:spPr>
          <a:xfrm>
            <a:off x="6528316" y="5096572"/>
            <a:ext cx="1732892"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8ABCC9"/>
                </a:solidFill>
                <a:latin typeface="Arial"/>
                <a:ea typeface="Arial"/>
                <a:cs typeface="Arial"/>
                <a:sym typeface="Arial"/>
              </a:rPr>
              <a:t>Cross Ventilation </a:t>
            </a:r>
            <a:endParaRPr b="0" i="0" sz="1400" u="none" cap="none" strike="noStrike">
              <a:solidFill>
                <a:srgbClr val="000000"/>
              </a:solidFill>
              <a:latin typeface="Arial"/>
              <a:ea typeface="Arial"/>
              <a:cs typeface="Arial"/>
              <a:sym typeface="Arial"/>
            </a:endParaRPr>
          </a:p>
        </p:txBody>
      </p:sp>
      <p:grpSp>
        <p:nvGrpSpPr>
          <p:cNvPr id="605" name="Google Shape;605;p22"/>
          <p:cNvGrpSpPr/>
          <p:nvPr/>
        </p:nvGrpSpPr>
        <p:grpSpPr>
          <a:xfrm>
            <a:off x="7407069" y="1197856"/>
            <a:ext cx="3438493" cy="4089224"/>
            <a:chOff x="7383919" y="949963"/>
            <a:chExt cx="3438493" cy="4089224"/>
          </a:xfrm>
        </p:grpSpPr>
        <p:grpSp>
          <p:nvGrpSpPr>
            <p:cNvPr id="606" name="Google Shape;606;p22"/>
            <p:cNvGrpSpPr/>
            <p:nvPr/>
          </p:nvGrpSpPr>
          <p:grpSpPr>
            <a:xfrm>
              <a:off x="7383919" y="1655180"/>
              <a:ext cx="3438493" cy="3384007"/>
              <a:chOff x="1230838" y="704"/>
              <a:chExt cx="3438493" cy="3384007"/>
            </a:xfrm>
          </p:grpSpPr>
          <p:sp>
            <p:nvSpPr>
              <p:cNvPr id="607" name="Google Shape;607;p22"/>
              <p:cNvSpPr/>
              <p:nvPr/>
            </p:nvSpPr>
            <p:spPr>
              <a:xfrm>
                <a:off x="1477977" y="440497"/>
                <a:ext cx="2944214" cy="2944214"/>
              </a:xfrm>
              <a:prstGeom prst="blockArc">
                <a:avLst>
                  <a:gd fmla="val 9000000" name="adj1"/>
                  <a:gd fmla="val 16200000" name="adj2"/>
                  <a:gd fmla="val 4636" name="adj3"/>
                </a:avLst>
              </a:prstGeom>
              <a:solidFill>
                <a:srgbClr val="B1C0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22"/>
              <p:cNvSpPr/>
              <p:nvPr/>
            </p:nvSpPr>
            <p:spPr>
              <a:xfrm>
                <a:off x="1477977" y="440497"/>
                <a:ext cx="2944214" cy="2944214"/>
              </a:xfrm>
              <a:prstGeom prst="blockArc">
                <a:avLst>
                  <a:gd fmla="val 1800000" name="adj1"/>
                  <a:gd fmla="val 9000000" name="adj2"/>
                  <a:gd fmla="val 4636" name="adj3"/>
                </a:avLst>
              </a:prstGeom>
              <a:solidFill>
                <a:srgbClr val="B1C0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22"/>
              <p:cNvSpPr/>
              <p:nvPr/>
            </p:nvSpPr>
            <p:spPr>
              <a:xfrm>
                <a:off x="1477977" y="440497"/>
                <a:ext cx="2944214" cy="2944214"/>
              </a:xfrm>
              <a:prstGeom prst="blockArc">
                <a:avLst>
                  <a:gd fmla="val 16200000" name="adj1"/>
                  <a:gd fmla="val 1800000" name="adj2"/>
                  <a:gd fmla="val 4636" name="adj3"/>
                </a:avLst>
              </a:prstGeom>
              <a:solidFill>
                <a:srgbClr val="B1C0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22"/>
              <p:cNvSpPr/>
              <p:nvPr/>
            </p:nvSpPr>
            <p:spPr>
              <a:xfrm>
                <a:off x="2137611" y="1088723"/>
                <a:ext cx="1624946" cy="1647761"/>
              </a:xfrm>
              <a:prstGeom prst="ellipse">
                <a:avLst/>
              </a:prstGeom>
              <a:solidFill>
                <a:srgbClr val="64B6B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22"/>
              <p:cNvSpPr txBox="1"/>
              <p:nvPr/>
            </p:nvSpPr>
            <p:spPr>
              <a:xfrm>
                <a:off x="2375579" y="1330032"/>
                <a:ext cx="1149010" cy="1165143"/>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Incremental Points Provision </a:t>
                </a:r>
                <a:endParaRPr b="1" i="0" sz="1400" u="none" cap="none" strike="noStrike">
                  <a:solidFill>
                    <a:schemeClr val="lt1"/>
                  </a:solidFill>
                  <a:latin typeface="Arial"/>
                  <a:ea typeface="Arial"/>
                  <a:cs typeface="Arial"/>
                  <a:sym typeface="Arial"/>
                </a:endParaRPr>
              </a:p>
            </p:txBody>
          </p:sp>
          <p:sp>
            <p:nvSpPr>
              <p:cNvPr id="612" name="Google Shape;612;p22"/>
              <p:cNvSpPr/>
              <p:nvPr/>
            </p:nvSpPr>
            <p:spPr>
              <a:xfrm>
                <a:off x="2476169" y="704"/>
                <a:ext cx="947830" cy="947830"/>
              </a:xfrm>
              <a:prstGeom prst="ellipse">
                <a:avLst/>
              </a:prstGeom>
              <a:solidFill>
                <a:schemeClr val="lt1"/>
              </a:solidFill>
              <a:ln cap="flat" cmpd="sng" w="38100">
                <a:solidFill>
                  <a:srgbClr val="64B6B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22"/>
              <p:cNvSpPr txBox="1"/>
              <p:nvPr/>
            </p:nvSpPr>
            <p:spPr>
              <a:xfrm>
                <a:off x="2614975" y="139510"/>
                <a:ext cx="670218" cy="670218"/>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614" name="Google Shape;614;p22"/>
              <p:cNvSpPr/>
              <p:nvPr/>
            </p:nvSpPr>
            <p:spPr>
              <a:xfrm>
                <a:off x="3721501" y="2157681"/>
                <a:ext cx="947830" cy="947830"/>
              </a:xfrm>
              <a:prstGeom prst="ellipse">
                <a:avLst/>
              </a:prstGeom>
              <a:solidFill>
                <a:schemeClr val="lt1"/>
              </a:solidFill>
              <a:ln cap="flat" cmpd="sng" w="38100">
                <a:solidFill>
                  <a:srgbClr val="64B6B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22"/>
              <p:cNvSpPr txBox="1"/>
              <p:nvPr/>
            </p:nvSpPr>
            <p:spPr>
              <a:xfrm>
                <a:off x="3860307" y="2296487"/>
                <a:ext cx="670218" cy="670218"/>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616" name="Google Shape;616;p22"/>
              <p:cNvSpPr/>
              <p:nvPr/>
            </p:nvSpPr>
            <p:spPr>
              <a:xfrm>
                <a:off x="1230838" y="2157681"/>
                <a:ext cx="947830" cy="947830"/>
              </a:xfrm>
              <a:prstGeom prst="ellipse">
                <a:avLst/>
              </a:prstGeom>
              <a:solidFill>
                <a:schemeClr val="lt1"/>
              </a:solidFill>
              <a:ln cap="flat" cmpd="sng" w="38100">
                <a:solidFill>
                  <a:srgbClr val="64B6B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22"/>
              <p:cNvSpPr txBox="1"/>
              <p:nvPr/>
            </p:nvSpPr>
            <p:spPr>
              <a:xfrm>
                <a:off x="1369644" y="2296487"/>
                <a:ext cx="670218" cy="670218"/>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grpSp>
        <p:sp>
          <p:nvSpPr>
            <p:cNvPr id="618" name="Google Shape;618;p22"/>
            <p:cNvSpPr txBox="1"/>
            <p:nvPr/>
          </p:nvSpPr>
          <p:spPr>
            <a:xfrm>
              <a:off x="8195833" y="949963"/>
              <a:ext cx="179279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8ABCC9"/>
                  </a:solidFill>
                  <a:latin typeface="Arial"/>
                  <a:ea typeface="Arial"/>
                  <a:cs typeface="Arial"/>
                  <a:sym typeface="Arial"/>
                </a:rPr>
                <a:t> Air quality in underground parking area</a:t>
              </a:r>
              <a:endParaRPr b="0" i="0" sz="1400" u="none" cap="none" strike="noStrike">
                <a:solidFill>
                  <a:srgbClr val="000000"/>
                </a:solidFill>
                <a:latin typeface="Arial"/>
                <a:ea typeface="Arial"/>
                <a:cs typeface="Arial"/>
                <a:sym typeface="Arial"/>
              </a:endParaRPr>
            </a:p>
          </p:txBody>
        </p:sp>
        <p:pic>
          <p:nvPicPr>
            <p:cNvPr id="619" name="Google Shape;619;p22"/>
            <p:cNvPicPr preferRelativeResize="0"/>
            <p:nvPr/>
          </p:nvPicPr>
          <p:blipFill rotWithShape="1">
            <a:blip r:embed="rId5">
              <a:alphaModFix/>
            </a:blip>
            <a:srcRect b="0" l="0" r="0" t="0"/>
            <a:stretch/>
          </p:blipFill>
          <p:spPr>
            <a:xfrm>
              <a:off x="8776640" y="1804504"/>
              <a:ext cx="631182" cy="623840"/>
            </a:xfrm>
            <a:prstGeom prst="rect">
              <a:avLst/>
            </a:prstGeom>
            <a:noFill/>
            <a:ln>
              <a:noFill/>
            </a:ln>
          </p:spPr>
        </p:pic>
        <p:pic>
          <p:nvPicPr>
            <p:cNvPr id="620" name="Google Shape;620;p22"/>
            <p:cNvPicPr preferRelativeResize="0"/>
            <p:nvPr/>
          </p:nvPicPr>
          <p:blipFill rotWithShape="1">
            <a:blip r:embed="rId6">
              <a:alphaModFix/>
            </a:blip>
            <a:srcRect b="0" l="0" r="0" t="0"/>
            <a:stretch/>
          </p:blipFill>
          <p:spPr>
            <a:xfrm>
              <a:off x="10029563" y="3979938"/>
              <a:ext cx="629204" cy="622054"/>
            </a:xfrm>
            <a:prstGeom prst="rect">
              <a:avLst/>
            </a:prstGeom>
            <a:noFill/>
            <a:ln>
              <a:noFill/>
            </a:ln>
          </p:spPr>
        </p:pic>
        <p:pic>
          <p:nvPicPr>
            <p:cNvPr id="621" name="Google Shape;621;p22"/>
            <p:cNvPicPr preferRelativeResize="0"/>
            <p:nvPr/>
          </p:nvPicPr>
          <p:blipFill rotWithShape="1">
            <a:blip r:embed="rId7">
              <a:alphaModFix/>
            </a:blip>
            <a:srcRect b="0" l="0" r="0" t="0"/>
            <a:stretch/>
          </p:blipFill>
          <p:spPr>
            <a:xfrm>
              <a:off x="7593936" y="4019669"/>
              <a:ext cx="542591" cy="542591"/>
            </a:xfrm>
            <a:prstGeom prst="rect">
              <a:avLst/>
            </a:prstGeom>
            <a:noFill/>
            <a:ln>
              <a:noFill/>
            </a:ln>
          </p:spPr>
        </p:pic>
      </p:grpSp>
      <p:sp>
        <p:nvSpPr>
          <p:cNvPr id="622" name="Google Shape;622;p22"/>
          <p:cNvSpPr txBox="1"/>
          <p:nvPr/>
        </p:nvSpPr>
        <p:spPr>
          <a:xfrm>
            <a:off x="10241747" y="5883288"/>
            <a:ext cx="1244700" cy="2463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chemeClr val="dk1"/>
                </a:solidFill>
                <a:latin typeface="Source Sans Pro"/>
                <a:ea typeface="Source Sans Pro"/>
                <a:cs typeface="Source Sans Pro"/>
                <a:sym typeface="Source Sans Pro"/>
              </a:rPr>
              <a:t>Source</a:t>
            </a:r>
            <a:r>
              <a:rPr lang="en-US" sz="1000">
                <a:solidFill>
                  <a:schemeClr val="dk1"/>
                </a:solidFill>
                <a:latin typeface="Archivo Narrow"/>
                <a:ea typeface="Archivo Narrow"/>
                <a:cs typeface="Archivo Narrow"/>
                <a:sym typeface="Archivo Narrow"/>
              </a:rPr>
              <a:t>: </a:t>
            </a:r>
            <a:r>
              <a:rPr i="1" lang="en-US" sz="900">
                <a:solidFill>
                  <a:schemeClr val="dk1"/>
                </a:solidFill>
                <a:latin typeface="Source Sans Pro"/>
                <a:ea typeface="Source Sans Pro"/>
                <a:cs typeface="Source Sans Pro"/>
                <a:sym typeface="Source Sans Pro"/>
              </a:rPr>
              <a:t>LCES - Author</a:t>
            </a:r>
            <a:endParaRPr i="1" sz="900">
              <a:solidFill>
                <a:schemeClr val="dk1"/>
              </a:solidFill>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g332893a615d_0_200"/>
          <p:cNvSpPr/>
          <p:nvPr/>
        </p:nvSpPr>
        <p:spPr>
          <a:xfrm>
            <a:off x="6947616" y="5172802"/>
            <a:ext cx="554364" cy="340200"/>
          </a:xfrm>
          <a:custGeom>
            <a:rect b="b" l="l" r="r" t="t"/>
            <a:pathLst>
              <a:path extrusionOk="0" h="21600" w="21600">
                <a:moveTo>
                  <a:pt x="20079" y="0"/>
                </a:moveTo>
                <a:cubicBezTo>
                  <a:pt x="1564" y="0"/>
                  <a:pt x="1564" y="0"/>
                  <a:pt x="1564" y="0"/>
                </a:cubicBezTo>
                <a:cubicBezTo>
                  <a:pt x="782" y="0"/>
                  <a:pt x="0" y="1287"/>
                  <a:pt x="0" y="2575"/>
                </a:cubicBezTo>
                <a:cubicBezTo>
                  <a:pt x="0" y="19025"/>
                  <a:pt x="0" y="19025"/>
                  <a:pt x="0" y="19025"/>
                </a:cubicBezTo>
                <a:cubicBezTo>
                  <a:pt x="0" y="20313"/>
                  <a:pt x="782" y="21600"/>
                  <a:pt x="1564" y="21600"/>
                </a:cubicBezTo>
                <a:cubicBezTo>
                  <a:pt x="20079" y="21600"/>
                  <a:pt x="20079" y="21600"/>
                  <a:pt x="20079" y="21600"/>
                </a:cubicBezTo>
                <a:cubicBezTo>
                  <a:pt x="20818" y="21600"/>
                  <a:pt x="21600" y="20313"/>
                  <a:pt x="21600" y="19025"/>
                </a:cubicBezTo>
                <a:cubicBezTo>
                  <a:pt x="21600" y="2575"/>
                  <a:pt x="21600" y="2575"/>
                  <a:pt x="21600" y="2575"/>
                </a:cubicBezTo>
                <a:cubicBezTo>
                  <a:pt x="21600" y="1287"/>
                  <a:pt x="20818" y="0"/>
                  <a:pt x="20079" y="0"/>
                </a:cubicBezTo>
                <a:close/>
                <a:moveTo>
                  <a:pt x="11952" y="3862"/>
                </a:moveTo>
                <a:cubicBezTo>
                  <a:pt x="13864" y="3862"/>
                  <a:pt x="13864" y="3862"/>
                  <a:pt x="13864" y="3862"/>
                </a:cubicBezTo>
                <a:cubicBezTo>
                  <a:pt x="13864" y="7653"/>
                  <a:pt x="13864" y="7653"/>
                  <a:pt x="13864" y="7653"/>
                </a:cubicBezTo>
                <a:cubicBezTo>
                  <a:pt x="11952" y="7653"/>
                  <a:pt x="11952" y="7653"/>
                  <a:pt x="11952" y="7653"/>
                </a:cubicBezTo>
                <a:lnTo>
                  <a:pt x="11952" y="3862"/>
                </a:lnTo>
                <a:close/>
                <a:moveTo>
                  <a:pt x="15037" y="8940"/>
                </a:moveTo>
                <a:cubicBezTo>
                  <a:pt x="15037" y="12731"/>
                  <a:pt x="15037" y="12731"/>
                  <a:pt x="15037" y="12731"/>
                </a:cubicBezTo>
                <a:cubicBezTo>
                  <a:pt x="13125" y="12731"/>
                  <a:pt x="13125" y="12731"/>
                  <a:pt x="13125" y="12731"/>
                </a:cubicBezTo>
                <a:cubicBezTo>
                  <a:pt x="13125" y="8940"/>
                  <a:pt x="13125" y="8940"/>
                  <a:pt x="13125" y="8940"/>
                </a:cubicBezTo>
                <a:lnTo>
                  <a:pt x="15037" y="8940"/>
                </a:lnTo>
                <a:close/>
                <a:moveTo>
                  <a:pt x="8475" y="3862"/>
                </a:moveTo>
                <a:cubicBezTo>
                  <a:pt x="10822" y="3862"/>
                  <a:pt x="10822" y="3862"/>
                  <a:pt x="10822" y="3862"/>
                </a:cubicBezTo>
                <a:cubicBezTo>
                  <a:pt x="10822" y="7653"/>
                  <a:pt x="10822" y="7653"/>
                  <a:pt x="10822" y="7653"/>
                </a:cubicBezTo>
                <a:cubicBezTo>
                  <a:pt x="8475" y="7653"/>
                  <a:pt x="8475" y="7653"/>
                  <a:pt x="8475" y="7653"/>
                </a:cubicBezTo>
                <a:lnTo>
                  <a:pt x="8475" y="3862"/>
                </a:lnTo>
                <a:close/>
                <a:moveTo>
                  <a:pt x="11952" y="8940"/>
                </a:moveTo>
                <a:cubicBezTo>
                  <a:pt x="11952" y="12731"/>
                  <a:pt x="11952" y="12731"/>
                  <a:pt x="11952" y="12731"/>
                </a:cubicBezTo>
                <a:cubicBezTo>
                  <a:pt x="9648" y="12731"/>
                  <a:pt x="9648" y="12731"/>
                  <a:pt x="9648" y="12731"/>
                </a:cubicBezTo>
                <a:cubicBezTo>
                  <a:pt x="9648" y="8940"/>
                  <a:pt x="9648" y="8940"/>
                  <a:pt x="9648" y="8940"/>
                </a:cubicBezTo>
                <a:lnTo>
                  <a:pt x="11952" y="8940"/>
                </a:lnTo>
                <a:close/>
                <a:moveTo>
                  <a:pt x="5389" y="3862"/>
                </a:moveTo>
                <a:cubicBezTo>
                  <a:pt x="7736" y="3862"/>
                  <a:pt x="7736" y="3862"/>
                  <a:pt x="7736" y="3862"/>
                </a:cubicBezTo>
                <a:cubicBezTo>
                  <a:pt x="7736" y="7653"/>
                  <a:pt x="7736" y="7653"/>
                  <a:pt x="7736" y="7653"/>
                </a:cubicBezTo>
                <a:cubicBezTo>
                  <a:pt x="5389" y="7653"/>
                  <a:pt x="5389" y="7653"/>
                  <a:pt x="5389" y="7653"/>
                </a:cubicBezTo>
                <a:lnTo>
                  <a:pt x="5389" y="3862"/>
                </a:lnTo>
                <a:close/>
                <a:moveTo>
                  <a:pt x="8475" y="8940"/>
                </a:moveTo>
                <a:cubicBezTo>
                  <a:pt x="8475" y="12731"/>
                  <a:pt x="8475" y="12731"/>
                  <a:pt x="8475" y="12731"/>
                </a:cubicBezTo>
                <a:cubicBezTo>
                  <a:pt x="6562" y="12731"/>
                  <a:pt x="6562" y="12731"/>
                  <a:pt x="6562" y="12731"/>
                </a:cubicBezTo>
                <a:cubicBezTo>
                  <a:pt x="6562" y="8940"/>
                  <a:pt x="6562" y="8940"/>
                  <a:pt x="6562" y="8940"/>
                </a:cubicBezTo>
                <a:lnTo>
                  <a:pt x="8475" y="8940"/>
                </a:lnTo>
                <a:close/>
                <a:moveTo>
                  <a:pt x="2347" y="3862"/>
                </a:moveTo>
                <a:cubicBezTo>
                  <a:pt x="4259" y="3862"/>
                  <a:pt x="4259" y="3862"/>
                  <a:pt x="4259" y="3862"/>
                </a:cubicBezTo>
                <a:cubicBezTo>
                  <a:pt x="4259" y="7653"/>
                  <a:pt x="4259" y="7653"/>
                  <a:pt x="4259" y="7653"/>
                </a:cubicBezTo>
                <a:cubicBezTo>
                  <a:pt x="2347" y="7653"/>
                  <a:pt x="2347" y="7653"/>
                  <a:pt x="2347" y="7653"/>
                </a:cubicBezTo>
                <a:lnTo>
                  <a:pt x="2347" y="3862"/>
                </a:lnTo>
                <a:close/>
                <a:moveTo>
                  <a:pt x="5389" y="8940"/>
                </a:moveTo>
                <a:cubicBezTo>
                  <a:pt x="5389" y="12731"/>
                  <a:pt x="5389" y="12731"/>
                  <a:pt x="5389" y="12731"/>
                </a:cubicBezTo>
                <a:cubicBezTo>
                  <a:pt x="3086" y="12731"/>
                  <a:pt x="3086" y="12731"/>
                  <a:pt x="3086" y="12731"/>
                </a:cubicBezTo>
                <a:cubicBezTo>
                  <a:pt x="3086" y="8940"/>
                  <a:pt x="3086" y="8940"/>
                  <a:pt x="3086" y="8940"/>
                </a:cubicBezTo>
                <a:lnTo>
                  <a:pt x="5389" y="8940"/>
                </a:lnTo>
                <a:close/>
                <a:moveTo>
                  <a:pt x="4259" y="17809"/>
                </a:moveTo>
                <a:cubicBezTo>
                  <a:pt x="2347" y="17809"/>
                  <a:pt x="2347" y="17809"/>
                  <a:pt x="2347" y="17809"/>
                </a:cubicBezTo>
                <a:cubicBezTo>
                  <a:pt x="2347" y="14591"/>
                  <a:pt x="2347" y="14591"/>
                  <a:pt x="2347" y="14591"/>
                </a:cubicBezTo>
                <a:cubicBezTo>
                  <a:pt x="4259" y="14591"/>
                  <a:pt x="4259" y="14591"/>
                  <a:pt x="4259" y="14591"/>
                </a:cubicBezTo>
                <a:lnTo>
                  <a:pt x="4259" y="17809"/>
                </a:lnTo>
                <a:close/>
                <a:moveTo>
                  <a:pt x="16167" y="17809"/>
                </a:moveTo>
                <a:cubicBezTo>
                  <a:pt x="5389" y="17809"/>
                  <a:pt x="5389" y="17809"/>
                  <a:pt x="5389" y="17809"/>
                </a:cubicBezTo>
                <a:cubicBezTo>
                  <a:pt x="5389" y="14591"/>
                  <a:pt x="5389" y="14591"/>
                  <a:pt x="5389" y="14591"/>
                </a:cubicBezTo>
                <a:cubicBezTo>
                  <a:pt x="16167" y="14591"/>
                  <a:pt x="16167" y="14591"/>
                  <a:pt x="16167" y="14591"/>
                </a:cubicBezTo>
                <a:lnTo>
                  <a:pt x="16167" y="17809"/>
                </a:lnTo>
                <a:close/>
                <a:moveTo>
                  <a:pt x="19253" y="17809"/>
                </a:moveTo>
                <a:cubicBezTo>
                  <a:pt x="17341" y="17809"/>
                  <a:pt x="17341" y="17809"/>
                  <a:pt x="17341" y="17809"/>
                </a:cubicBezTo>
                <a:cubicBezTo>
                  <a:pt x="17341" y="14591"/>
                  <a:pt x="17341" y="14591"/>
                  <a:pt x="17341" y="14591"/>
                </a:cubicBezTo>
                <a:cubicBezTo>
                  <a:pt x="19253" y="14591"/>
                  <a:pt x="19253" y="14591"/>
                  <a:pt x="19253" y="14591"/>
                </a:cubicBezTo>
                <a:lnTo>
                  <a:pt x="19253" y="17809"/>
                </a:lnTo>
                <a:close/>
                <a:moveTo>
                  <a:pt x="16167" y="12731"/>
                </a:moveTo>
                <a:cubicBezTo>
                  <a:pt x="16167" y="8940"/>
                  <a:pt x="16167" y="8940"/>
                  <a:pt x="16167" y="8940"/>
                </a:cubicBezTo>
                <a:cubicBezTo>
                  <a:pt x="18471" y="8940"/>
                  <a:pt x="18471" y="8940"/>
                  <a:pt x="18471" y="8940"/>
                </a:cubicBezTo>
                <a:cubicBezTo>
                  <a:pt x="18471" y="12731"/>
                  <a:pt x="18471" y="12731"/>
                  <a:pt x="18471" y="12731"/>
                </a:cubicBezTo>
                <a:lnTo>
                  <a:pt x="16167" y="12731"/>
                </a:lnTo>
                <a:close/>
                <a:moveTo>
                  <a:pt x="19253" y="7653"/>
                </a:moveTo>
                <a:cubicBezTo>
                  <a:pt x="15037" y="7653"/>
                  <a:pt x="15037" y="7653"/>
                  <a:pt x="15037" y="7653"/>
                </a:cubicBezTo>
                <a:cubicBezTo>
                  <a:pt x="15037" y="3862"/>
                  <a:pt x="15037" y="3862"/>
                  <a:pt x="15037" y="3862"/>
                </a:cubicBezTo>
                <a:cubicBezTo>
                  <a:pt x="19253" y="3862"/>
                  <a:pt x="19253" y="3862"/>
                  <a:pt x="19253" y="3862"/>
                </a:cubicBezTo>
                <a:lnTo>
                  <a:pt x="19253" y="7653"/>
                </a:ln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8" name="Google Shape;628;g332893a615d_0_200"/>
          <p:cNvSpPr txBox="1"/>
          <p:nvPr/>
        </p:nvSpPr>
        <p:spPr>
          <a:xfrm>
            <a:off x="3375112" y="1656750"/>
            <a:ext cx="3777000" cy="1077300"/>
          </a:xfrm>
          <a:prstGeom prst="rect">
            <a:avLst/>
          </a:prstGeom>
          <a:noFill/>
          <a:ln>
            <a:noFill/>
          </a:ln>
        </p:spPr>
        <p:txBody>
          <a:bodyPr anchorCtr="0" anchor="t" bIns="45700" lIns="45700" spcFirstLastPara="1" rIns="45700" wrap="square" tIns="45700">
            <a:spAutoFit/>
          </a:bodyPr>
          <a:lstStyle/>
          <a:p>
            <a:pPr indent="0" lvl="0" marL="0" rtl="0" algn="just">
              <a:lnSpc>
                <a:spcPct val="100000"/>
              </a:lnSpc>
              <a:spcBef>
                <a:spcPts val="0"/>
              </a:spcBef>
              <a:spcAft>
                <a:spcPts val="0"/>
              </a:spcAft>
              <a:buClr>
                <a:schemeClr val="dk1"/>
              </a:buClr>
              <a:buSzPts val="1200"/>
              <a:buFont typeface="Arial"/>
              <a:buNone/>
            </a:pPr>
            <a:r>
              <a:rPr lang="en-US" sz="1600">
                <a:solidFill>
                  <a:srgbClr val="3B3838"/>
                </a:solidFill>
                <a:latin typeface="Source Sans Pro"/>
                <a:ea typeface="Source Sans Pro"/>
                <a:cs typeface="Source Sans Pro"/>
                <a:sym typeface="Source Sans Pro"/>
              </a:rPr>
              <a:t>Ensuring </a:t>
            </a:r>
            <a:r>
              <a:rPr lang="en-US" sz="1600">
                <a:solidFill>
                  <a:srgbClr val="3B3838"/>
                </a:solidFill>
                <a:latin typeface="Source Sans Pro"/>
                <a:ea typeface="Source Sans Pro"/>
                <a:cs typeface="Source Sans Pro"/>
                <a:sym typeface="Source Sans Pro"/>
              </a:rPr>
              <a:t>cross-ventilation in regularly occupied spaces</a:t>
            </a:r>
            <a:r>
              <a:rPr lang="en-US" sz="1600">
                <a:solidFill>
                  <a:srgbClr val="3B3838"/>
                </a:solidFill>
                <a:latin typeface="Source Sans Pro"/>
                <a:ea typeface="Source Sans Pro"/>
                <a:cs typeface="Source Sans Pro"/>
                <a:sym typeface="Source Sans Pro"/>
              </a:rPr>
              <a:t> like Kitchen, bedroom, living. dining area with Openable doors, windows or ventilators.</a:t>
            </a:r>
            <a:endParaRPr i="0" sz="1600" u="none" cap="none" strike="noStrike">
              <a:solidFill>
                <a:srgbClr val="3B3838"/>
              </a:solidFill>
              <a:latin typeface="Source Sans Pro"/>
              <a:ea typeface="Source Sans Pro"/>
              <a:cs typeface="Source Sans Pro"/>
              <a:sym typeface="Source Sans Pro"/>
            </a:endParaRPr>
          </a:p>
        </p:txBody>
      </p:sp>
      <p:sp>
        <p:nvSpPr>
          <p:cNvPr id="629" name="Google Shape;629;g332893a615d_0_200"/>
          <p:cNvSpPr txBox="1"/>
          <p:nvPr/>
        </p:nvSpPr>
        <p:spPr>
          <a:xfrm>
            <a:off x="3296025" y="1176275"/>
            <a:ext cx="36378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0E1B47"/>
                </a:solidFill>
                <a:latin typeface="Julius Sans One"/>
                <a:ea typeface="Julius Sans One"/>
                <a:cs typeface="Julius Sans One"/>
                <a:sym typeface="Julius Sans One"/>
              </a:rPr>
              <a:t>Cross ventilation</a:t>
            </a:r>
            <a:endParaRPr b="1" i="0" sz="2400" u="none" cap="none" strike="noStrike">
              <a:solidFill>
                <a:srgbClr val="0E1B47"/>
              </a:solidFill>
              <a:latin typeface="Julius Sans One"/>
              <a:ea typeface="Julius Sans One"/>
              <a:cs typeface="Julius Sans One"/>
              <a:sym typeface="Julius Sans One"/>
            </a:endParaRPr>
          </a:p>
        </p:txBody>
      </p:sp>
      <p:sp>
        <p:nvSpPr>
          <p:cNvPr id="630" name="Google Shape;630;g332893a615d_0_200"/>
          <p:cNvSpPr txBox="1"/>
          <p:nvPr/>
        </p:nvSpPr>
        <p:spPr>
          <a:xfrm>
            <a:off x="3861638" y="4221475"/>
            <a:ext cx="3421200" cy="1200600"/>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2400"/>
              <a:buFont typeface="Arial"/>
              <a:buNone/>
            </a:pPr>
            <a:r>
              <a:rPr b="1" lang="en-US" sz="2400">
                <a:solidFill>
                  <a:srgbClr val="0E1B47"/>
                </a:solidFill>
                <a:latin typeface="Julius Sans One"/>
                <a:ea typeface="Julius Sans One"/>
                <a:cs typeface="Julius Sans One"/>
                <a:sym typeface="Julius Sans One"/>
              </a:rPr>
              <a:t>Air Quality in </a:t>
            </a:r>
            <a:r>
              <a:rPr b="1" lang="en-US" sz="2400">
                <a:solidFill>
                  <a:srgbClr val="0E1B47"/>
                </a:solidFill>
                <a:latin typeface="Julius Sans One"/>
                <a:ea typeface="Julius Sans One"/>
                <a:cs typeface="Julius Sans One"/>
                <a:sym typeface="Julius Sans One"/>
              </a:rPr>
              <a:t>underground</a:t>
            </a:r>
            <a:r>
              <a:rPr b="1" lang="en-US" sz="2400">
                <a:solidFill>
                  <a:srgbClr val="0E1B47"/>
                </a:solidFill>
                <a:latin typeface="Julius Sans One"/>
                <a:ea typeface="Julius Sans One"/>
                <a:cs typeface="Julius Sans One"/>
                <a:sym typeface="Julius Sans One"/>
              </a:rPr>
              <a:t> Car Parking</a:t>
            </a:r>
            <a:endParaRPr b="0" i="0" sz="1800" u="none" cap="none" strike="noStrike">
              <a:solidFill>
                <a:srgbClr val="262626"/>
              </a:solidFill>
              <a:latin typeface="Julius Sans One"/>
              <a:ea typeface="Julius Sans One"/>
              <a:cs typeface="Julius Sans One"/>
              <a:sym typeface="Julius Sans One"/>
            </a:endParaRPr>
          </a:p>
        </p:txBody>
      </p:sp>
      <p:sp>
        <p:nvSpPr>
          <p:cNvPr id="631" name="Google Shape;631;g332893a615d_0_200"/>
          <p:cNvSpPr txBox="1"/>
          <p:nvPr/>
        </p:nvSpPr>
        <p:spPr>
          <a:xfrm>
            <a:off x="8059500" y="1176275"/>
            <a:ext cx="40917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0E1B47"/>
                </a:solidFill>
                <a:latin typeface="Julius Sans One"/>
                <a:ea typeface="Julius Sans One"/>
                <a:cs typeface="Julius Sans One"/>
                <a:sym typeface="Julius Sans One"/>
              </a:rPr>
              <a:t>Daylight Availability</a:t>
            </a:r>
            <a:endParaRPr b="0" i="0" sz="2400" u="none" cap="none" strike="noStrike">
              <a:solidFill>
                <a:srgbClr val="262626"/>
              </a:solidFill>
              <a:latin typeface="Julius Sans One"/>
              <a:ea typeface="Julius Sans One"/>
              <a:cs typeface="Julius Sans One"/>
              <a:sym typeface="Julius Sans One"/>
            </a:endParaRPr>
          </a:p>
        </p:txBody>
      </p:sp>
      <p:grpSp>
        <p:nvGrpSpPr>
          <p:cNvPr id="632" name="Google Shape;632;g332893a615d_0_200"/>
          <p:cNvGrpSpPr/>
          <p:nvPr/>
        </p:nvGrpSpPr>
        <p:grpSpPr>
          <a:xfrm>
            <a:off x="0" y="-77"/>
            <a:ext cx="2276472" cy="6858504"/>
            <a:chOff x="0" y="3413411"/>
            <a:chExt cx="2276700" cy="1413600"/>
          </a:xfrm>
        </p:grpSpPr>
        <p:sp>
          <p:nvSpPr>
            <p:cNvPr id="633" name="Google Shape;633;g332893a615d_0_200"/>
            <p:cNvSpPr/>
            <p:nvPr/>
          </p:nvSpPr>
          <p:spPr>
            <a:xfrm>
              <a:off x="0" y="3413411"/>
              <a:ext cx="2276700" cy="14136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4" name="Google Shape;634;g332893a615d_0_200"/>
            <p:cNvSpPr txBox="1"/>
            <p:nvPr/>
          </p:nvSpPr>
          <p:spPr>
            <a:xfrm>
              <a:off x="491885" y="4060708"/>
              <a:ext cx="1293000" cy="101400"/>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FFFFFF"/>
                  </a:solidFill>
                  <a:latin typeface="Archivo Narrow"/>
                  <a:ea typeface="Archivo Narrow"/>
                  <a:cs typeface="Archivo Narrow"/>
                  <a:sym typeface="Archivo Narrow"/>
                </a:rPr>
                <a:t>SCOPE</a:t>
              </a:r>
              <a:endParaRPr b="1" i="0" sz="2600" u="none" cap="none" strike="noStrike">
                <a:solidFill>
                  <a:srgbClr val="FFFFFF"/>
                </a:solidFill>
                <a:latin typeface="Archivo Narrow"/>
                <a:ea typeface="Archivo Narrow"/>
                <a:cs typeface="Archivo Narrow"/>
                <a:sym typeface="Archivo Narrow"/>
              </a:endParaRPr>
            </a:p>
          </p:txBody>
        </p:sp>
      </p:grpSp>
      <p:sp>
        <p:nvSpPr>
          <p:cNvPr id="635" name="Google Shape;635;g332893a615d_0_200"/>
          <p:cNvSpPr/>
          <p:nvPr/>
        </p:nvSpPr>
        <p:spPr>
          <a:xfrm>
            <a:off x="2467716" y="1380967"/>
            <a:ext cx="828300" cy="828600"/>
          </a:xfrm>
          <a:prstGeom prst="ellipse">
            <a:avLst/>
          </a:prstGeom>
          <a:solidFill>
            <a:srgbClr val="E6DED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6" name="Google Shape;636;g332893a615d_0_200"/>
          <p:cNvSpPr/>
          <p:nvPr/>
        </p:nvSpPr>
        <p:spPr>
          <a:xfrm>
            <a:off x="7231198" y="1380967"/>
            <a:ext cx="828300" cy="828600"/>
          </a:xfrm>
          <a:prstGeom prst="ellipse">
            <a:avLst/>
          </a:prstGeom>
          <a:solidFill>
            <a:srgbClr val="E6DED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7" name="Google Shape;637;g332893a615d_0_200"/>
          <p:cNvSpPr/>
          <p:nvPr/>
        </p:nvSpPr>
        <p:spPr>
          <a:xfrm>
            <a:off x="7502054" y="4554101"/>
            <a:ext cx="828300" cy="828600"/>
          </a:xfrm>
          <a:prstGeom prst="ellipse">
            <a:avLst/>
          </a:prstGeom>
          <a:solidFill>
            <a:srgbClr val="E6DED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638" name="Google Shape;638;g332893a615d_0_200"/>
          <p:cNvCxnSpPr>
            <a:stCxn id="633" idx="3"/>
          </p:cNvCxnSpPr>
          <p:nvPr/>
        </p:nvCxnSpPr>
        <p:spPr>
          <a:xfrm>
            <a:off x="2276472" y="3429175"/>
            <a:ext cx="9935700" cy="0"/>
          </a:xfrm>
          <a:prstGeom prst="straightConnector1">
            <a:avLst/>
          </a:prstGeom>
          <a:noFill/>
          <a:ln cap="flat" cmpd="sng" w="19050">
            <a:solidFill>
              <a:srgbClr val="0E1B47"/>
            </a:solidFill>
            <a:prstDash val="solid"/>
            <a:round/>
            <a:headEnd len="med" w="med" type="none"/>
            <a:tailEnd len="med" w="med" type="oval"/>
          </a:ln>
        </p:spPr>
      </p:cxnSp>
      <p:cxnSp>
        <p:nvCxnSpPr>
          <p:cNvPr id="639" name="Google Shape;639;g332893a615d_0_200"/>
          <p:cNvCxnSpPr/>
          <p:nvPr/>
        </p:nvCxnSpPr>
        <p:spPr>
          <a:xfrm rot="10800000">
            <a:off x="7224788" y="3452563"/>
            <a:ext cx="0" cy="768900"/>
          </a:xfrm>
          <a:prstGeom prst="straightConnector1">
            <a:avLst/>
          </a:prstGeom>
          <a:noFill/>
          <a:ln cap="flat" cmpd="sng" w="19050">
            <a:solidFill>
              <a:schemeClr val="dk2"/>
            </a:solidFill>
            <a:prstDash val="solid"/>
            <a:round/>
            <a:headEnd len="med" w="med" type="oval"/>
            <a:tailEnd len="med" w="med" type="none"/>
          </a:ln>
        </p:spPr>
      </p:cxnSp>
      <p:cxnSp>
        <p:nvCxnSpPr>
          <p:cNvPr id="640" name="Google Shape;640;g332893a615d_0_200"/>
          <p:cNvCxnSpPr/>
          <p:nvPr/>
        </p:nvCxnSpPr>
        <p:spPr>
          <a:xfrm rot="10800000">
            <a:off x="9919475" y="2660100"/>
            <a:ext cx="0" cy="768900"/>
          </a:xfrm>
          <a:prstGeom prst="straightConnector1">
            <a:avLst/>
          </a:prstGeom>
          <a:noFill/>
          <a:ln cap="flat" cmpd="sng" w="19050">
            <a:solidFill>
              <a:schemeClr val="dk2"/>
            </a:solidFill>
            <a:prstDash val="solid"/>
            <a:round/>
            <a:headEnd len="med" w="med" type="none"/>
            <a:tailEnd len="med" w="med" type="oval"/>
          </a:ln>
        </p:spPr>
      </p:cxnSp>
      <p:cxnSp>
        <p:nvCxnSpPr>
          <p:cNvPr id="641" name="Google Shape;641;g332893a615d_0_200"/>
          <p:cNvCxnSpPr/>
          <p:nvPr/>
        </p:nvCxnSpPr>
        <p:spPr>
          <a:xfrm rot="10800000">
            <a:off x="3558450" y="2683675"/>
            <a:ext cx="0" cy="768900"/>
          </a:xfrm>
          <a:prstGeom prst="straightConnector1">
            <a:avLst/>
          </a:prstGeom>
          <a:noFill/>
          <a:ln cap="flat" cmpd="sng" w="19050">
            <a:solidFill>
              <a:schemeClr val="dk2"/>
            </a:solidFill>
            <a:prstDash val="solid"/>
            <a:round/>
            <a:headEnd len="med" w="med" type="none"/>
            <a:tailEnd len="med" w="med" type="oval"/>
          </a:ln>
        </p:spPr>
      </p:cxnSp>
      <p:pic>
        <p:nvPicPr>
          <p:cNvPr id="642" name="Google Shape;642;g332893a615d_0_200"/>
          <p:cNvPicPr preferRelativeResize="0"/>
          <p:nvPr/>
        </p:nvPicPr>
        <p:blipFill rotWithShape="1">
          <a:blip r:embed="rId3">
            <a:alphaModFix/>
          </a:blip>
          <a:srcRect b="0" l="0" r="0" t="0"/>
          <a:stretch/>
        </p:blipFill>
        <p:spPr>
          <a:xfrm>
            <a:off x="7645050" y="4697233"/>
            <a:ext cx="542341" cy="542341"/>
          </a:xfrm>
          <a:prstGeom prst="rect">
            <a:avLst/>
          </a:prstGeom>
          <a:noFill/>
          <a:ln>
            <a:noFill/>
          </a:ln>
        </p:spPr>
      </p:pic>
      <p:sp>
        <p:nvSpPr>
          <p:cNvPr id="643" name="Google Shape;643;g332893a615d_0_200"/>
          <p:cNvSpPr txBox="1"/>
          <p:nvPr/>
        </p:nvSpPr>
        <p:spPr>
          <a:xfrm>
            <a:off x="8138600" y="1656756"/>
            <a:ext cx="3777000" cy="8310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lang="en-US" sz="1600">
                <a:solidFill>
                  <a:srgbClr val="3B3838"/>
                </a:solidFill>
                <a:latin typeface="Source Sans Pro"/>
                <a:ea typeface="Source Sans Pro"/>
                <a:cs typeface="Source Sans Pro"/>
                <a:sym typeface="Source Sans Pro"/>
              </a:rPr>
              <a:t>Ensuring above-grade floor areas shall meet the useful daylight illuminance (UDI) area requirements. </a:t>
            </a:r>
            <a:endParaRPr sz="1600">
              <a:solidFill>
                <a:srgbClr val="3B3838"/>
              </a:solidFill>
              <a:latin typeface="Source Sans Pro"/>
              <a:ea typeface="Source Sans Pro"/>
              <a:cs typeface="Source Sans Pro"/>
              <a:sym typeface="Source Sans Pro"/>
            </a:endParaRPr>
          </a:p>
        </p:txBody>
      </p:sp>
      <p:pic>
        <p:nvPicPr>
          <p:cNvPr id="644" name="Google Shape;644;g332893a615d_0_200"/>
          <p:cNvPicPr preferRelativeResize="0"/>
          <p:nvPr/>
        </p:nvPicPr>
        <p:blipFill rotWithShape="1">
          <a:blip r:embed="rId4">
            <a:alphaModFix/>
          </a:blip>
          <a:srcRect b="0" l="0" r="0" t="0"/>
          <a:stretch/>
        </p:blipFill>
        <p:spPr>
          <a:xfrm>
            <a:off x="2619873" y="1533263"/>
            <a:ext cx="523992" cy="523992"/>
          </a:xfrm>
          <a:prstGeom prst="rect">
            <a:avLst/>
          </a:prstGeom>
          <a:noFill/>
          <a:ln>
            <a:noFill/>
          </a:ln>
        </p:spPr>
      </p:pic>
      <p:pic>
        <p:nvPicPr>
          <p:cNvPr id="645" name="Google Shape;645;g332893a615d_0_200"/>
          <p:cNvPicPr preferRelativeResize="0"/>
          <p:nvPr/>
        </p:nvPicPr>
        <p:blipFill rotWithShape="1">
          <a:blip r:embed="rId5">
            <a:alphaModFix/>
          </a:blip>
          <a:srcRect b="0" l="0" r="0" t="0"/>
          <a:stretch/>
        </p:blipFill>
        <p:spPr>
          <a:xfrm>
            <a:off x="7337935" y="1527400"/>
            <a:ext cx="535717" cy="535717"/>
          </a:xfrm>
          <a:prstGeom prst="rect">
            <a:avLst/>
          </a:prstGeom>
          <a:noFill/>
          <a:ln>
            <a:noFill/>
          </a:ln>
        </p:spPr>
      </p:pic>
      <p:sp>
        <p:nvSpPr>
          <p:cNvPr id="646" name="Google Shape;646;g332893a615d_0_200"/>
          <p:cNvSpPr txBox="1"/>
          <p:nvPr/>
        </p:nvSpPr>
        <p:spPr>
          <a:xfrm>
            <a:off x="3916725" y="5513000"/>
            <a:ext cx="3421200" cy="6771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None/>
            </a:pPr>
            <a:r>
              <a:rPr lang="en-US" sz="1600">
                <a:solidFill>
                  <a:srgbClr val="3B3838"/>
                </a:solidFill>
                <a:latin typeface="Source Sans Pro"/>
                <a:ea typeface="Source Sans Pro"/>
                <a:cs typeface="Source Sans Pro"/>
                <a:sym typeface="Source Sans Pro"/>
              </a:rPr>
              <a:t>To install CO sensors to limit CO levels in underground parking areas.</a:t>
            </a:r>
            <a:endParaRPr b="1" sz="1600">
              <a:solidFill>
                <a:srgbClr val="3B3838"/>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24"/>
          <p:cNvSpPr/>
          <p:nvPr/>
        </p:nvSpPr>
        <p:spPr>
          <a:xfrm flipH="1">
            <a:off x="-40" y="0"/>
            <a:ext cx="1466700" cy="68580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2" name="Google Shape;652;p24"/>
          <p:cNvSpPr/>
          <p:nvPr/>
        </p:nvSpPr>
        <p:spPr>
          <a:xfrm>
            <a:off x="0" y="5949280"/>
            <a:ext cx="1462200" cy="792000"/>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53" name="Google Shape;653;p24"/>
          <p:cNvSpPr txBox="1"/>
          <p:nvPr/>
        </p:nvSpPr>
        <p:spPr>
          <a:xfrm>
            <a:off x="1502417" y="488840"/>
            <a:ext cx="10099800" cy="10773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i="0" lang="en-US" sz="3200" u="none" cap="none" strike="noStrike">
                <a:solidFill>
                  <a:srgbClr val="64B6B8"/>
                </a:solidFill>
                <a:latin typeface="Julius Sans One"/>
                <a:ea typeface="Julius Sans One"/>
                <a:cs typeface="Julius Sans One"/>
                <a:sym typeface="Julius Sans One"/>
              </a:rPr>
              <a:t>FRAMEWORK of INDOOR </a:t>
            </a:r>
            <a:r>
              <a:rPr lang="en-US" sz="3200">
                <a:solidFill>
                  <a:srgbClr val="64B6B8"/>
                </a:solidFill>
                <a:latin typeface="Julius Sans One"/>
                <a:ea typeface="Julius Sans One"/>
                <a:cs typeface="Julius Sans One"/>
                <a:sym typeface="Julius Sans One"/>
              </a:rPr>
              <a:t>ENVIRONMENTAL</a:t>
            </a:r>
            <a:r>
              <a:rPr i="0" lang="en-US" sz="3200" u="none" cap="none" strike="noStrike">
                <a:solidFill>
                  <a:srgbClr val="64B6B8"/>
                </a:solidFill>
                <a:latin typeface="Julius Sans One"/>
                <a:ea typeface="Julius Sans One"/>
                <a:cs typeface="Julius Sans One"/>
                <a:sym typeface="Julius Sans One"/>
              </a:rPr>
              <a:t> QUALITY – INCREMENTAL POINTS PROVISIONS</a:t>
            </a:r>
            <a:endParaRPr i="0" sz="1400" u="none" cap="none" strike="noStrike">
              <a:solidFill>
                <a:srgbClr val="000000"/>
              </a:solidFill>
              <a:latin typeface="Julius Sans One"/>
              <a:ea typeface="Julius Sans One"/>
              <a:cs typeface="Julius Sans One"/>
              <a:sym typeface="Julius Sans One"/>
            </a:endParaRPr>
          </a:p>
        </p:txBody>
      </p:sp>
      <p:cxnSp>
        <p:nvCxnSpPr>
          <p:cNvPr id="654" name="Google Shape;654;p24"/>
          <p:cNvCxnSpPr/>
          <p:nvPr/>
        </p:nvCxnSpPr>
        <p:spPr>
          <a:xfrm rot="10800000">
            <a:off x="3188679" y="2320941"/>
            <a:ext cx="6968100" cy="0"/>
          </a:xfrm>
          <a:prstGeom prst="straightConnector1">
            <a:avLst/>
          </a:prstGeom>
          <a:noFill/>
          <a:ln cap="flat" cmpd="sng" w="31750">
            <a:solidFill>
              <a:srgbClr val="0D1C47"/>
            </a:solidFill>
            <a:prstDash val="dash"/>
            <a:round/>
            <a:headEnd len="sm" w="sm" type="none"/>
            <a:tailEnd len="sm" w="sm" type="none"/>
          </a:ln>
        </p:spPr>
      </p:cxnSp>
      <p:sp>
        <p:nvSpPr>
          <p:cNvPr id="655" name="Google Shape;655;p24"/>
          <p:cNvSpPr/>
          <p:nvPr/>
        </p:nvSpPr>
        <p:spPr>
          <a:xfrm>
            <a:off x="2336165" y="3811535"/>
            <a:ext cx="1739100" cy="1033500"/>
          </a:xfrm>
          <a:prstGeom prst="roundRect">
            <a:avLst>
              <a:gd fmla="val 16667" name="adj"/>
            </a:avLst>
          </a:prstGeom>
          <a:solidFill>
            <a:schemeClr val="lt2"/>
          </a:solidFill>
          <a:ln cap="flat" cmpd="sng" w="31750">
            <a:solidFill>
              <a:srgbClr val="0D1C4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6" name="Google Shape;656;p24"/>
          <p:cNvSpPr/>
          <p:nvPr/>
        </p:nvSpPr>
        <p:spPr>
          <a:xfrm>
            <a:off x="9287274" y="3811535"/>
            <a:ext cx="1739100" cy="1033500"/>
          </a:xfrm>
          <a:prstGeom prst="roundRect">
            <a:avLst>
              <a:gd fmla="val 16667" name="adj"/>
            </a:avLst>
          </a:prstGeom>
          <a:solidFill>
            <a:schemeClr val="lt2"/>
          </a:solidFill>
          <a:ln cap="flat" cmpd="sng" w="31750">
            <a:solidFill>
              <a:srgbClr val="0D1C4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7" name="Google Shape;657;p24"/>
          <p:cNvSpPr txBox="1"/>
          <p:nvPr/>
        </p:nvSpPr>
        <p:spPr>
          <a:xfrm>
            <a:off x="2589443" y="4031941"/>
            <a:ext cx="1198800" cy="557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i="0" lang="en-US" sz="1600" u="none" cap="none" strike="noStrike">
                <a:solidFill>
                  <a:schemeClr val="dk1"/>
                </a:solidFill>
                <a:latin typeface="Source Sans Pro"/>
                <a:ea typeface="Source Sans Pro"/>
                <a:cs typeface="Source Sans Pro"/>
                <a:sym typeface="Source Sans Pro"/>
              </a:rPr>
              <a:t>Cross Ventilation</a:t>
            </a:r>
            <a:endParaRPr i="0" sz="1600" u="none" cap="none" strike="noStrike">
              <a:solidFill>
                <a:srgbClr val="000000"/>
              </a:solidFill>
              <a:latin typeface="Source Sans Pro"/>
              <a:ea typeface="Source Sans Pro"/>
              <a:cs typeface="Source Sans Pro"/>
              <a:sym typeface="Source Sans Pro"/>
            </a:endParaRPr>
          </a:p>
        </p:txBody>
      </p:sp>
      <p:sp>
        <p:nvSpPr>
          <p:cNvPr id="658" name="Google Shape;658;p24"/>
          <p:cNvSpPr txBox="1"/>
          <p:nvPr/>
        </p:nvSpPr>
        <p:spPr>
          <a:xfrm>
            <a:off x="9557435" y="4010731"/>
            <a:ext cx="1198800" cy="6462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i="0" lang="en-US" sz="1600" u="none" cap="none" strike="noStrike">
                <a:solidFill>
                  <a:schemeClr val="dk1"/>
                </a:solidFill>
                <a:latin typeface="Source Sans Pro"/>
                <a:ea typeface="Source Sans Pro"/>
                <a:cs typeface="Source Sans Pro"/>
                <a:sym typeface="Source Sans Pro"/>
              </a:rPr>
              <a:t>Daylight Availability </a:t>
            </a:r>
            <a:endParaRPr i="0" sz="1600" u="none" cap="none" strike="noStrike">
              <a:solidFill>
                <a:srgbClr val="000000"/>
              </a:solidFill>
              <a:latin typeface="Source Sans Pro"/>
              <a:ea typeface="Source Sans Pro"/>
              <a:cs typeface="Source Sans Pro"/>
              <a:sym typeface="Source Sans Pro"/>
            </a:endParaRPr>
          </a:p>
        </p:txBody>
      </p:sp>
      <p:cxnSp>
        <p:nvCxnSpPr>
          <p:cNvPr id="659" name="Google Shape;659;p24"/>
          <p:cNvCxnSpPr>
            <a:endCxn id="655" idx="0"/>
          </p:cNvCxnSpPr>
          <p:nvPr/>
        </p:nvCxnSpPr>
        <p:spPr>
          <a:xfrm>
            <a:off x="3205715" y="2320835"/>
            <a:ext cx="0" cy="1490700"/>
          </a:xfrm>
          <a:prstGeom prst="straightConnector1">
            <a:avLst/>
          </a:prstGeom>
          <a:noFill/>
          <a:ln cap="flat" cmpd="sng" w="31750">
            <a:solidFill>
              <a:srgbClr val="0D1C47"/>
            </a:solidFill>
            <a:prstDash val="dash"/>
            <a:round/>
            <a:headEnd len="sm" w="sm" type="none"/>
            <a:tailEnd len="lg" w="lg" type="oval"/>
          </a:ln>
        </p:spPr>
      </p:cxnSp>
      <p:cxnSp>
        <p:nvCxnSpPr>
          <p:cNvPr id="660" name="Google Shape;660;p24"/>
          <p:cNvCxnSpPr>
            <a:endCxn id="656" idx="0"/>
          </p:cNvCxnSpPr>
          <p:nvPr/>
        </p:nvCxnSpPr>
        <p:spPr>
          <a:xfrm>
            <a:off x="10156824" y="2320835"/>
            <a:ext cx="0" cy="1490700"/>
          </a:xfrm>
          <a:prstGeom prst="straightConnector1">
            <a:avLst/>
          </a:prstGeom>
          <a:noFill/>
          <a:ln cap="flat" cmpd="sng" w="31750">
            <a:solidFill>
              <a:srgbClr val="0D1C47"/>
            </a:solidFill>
            <a:prstDash val="dash"/>
            <a:round/>
            <a:headEnd len="sm" w="sm" type="none"/>
            <a:tailEnd len="lg" w="lg" type="oval"/>
          </a:ln>
        </p:spPr>
      </p:cxnSp>
      <p:sp>
        <p:nvSpPr>
          <p:cNvPr id="661" name="Google Shape;661;p24"/>
          <p:cNvSpPr/>
          <p:nvPr/>
        </p:nvSpPr>
        <p:spPr>
          <a:xfrm>
            <a:off x="5346097" y="3811535"/>
            <a:ext cx="2451900" cy="1033500"/>
          </a:xfrm>
          <a:prstGeom prst="roundRect">
            <a:avLst>
              <a:gd fmla="val 16667" name="adj"/>
            </a:avLst>
          </a:prstGeom>
          <a:solidFill>
            <a:schemeClr val="lt2"/>
          </a:solidFill>
          <a:ln cap="flat" cmpd="sng" w="31750">
            <a:solidFill>
              <a:srgbClr val="0D1C4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2" name="Google Shape;662;p24"/>
          <p:cNvSpPr txBox="1"/>
          <p:nvPr/>
        </p:nvSpPr>
        <p:spPr>
          <a:xfrm>
            <a:off x="5447640" y="4018321"/>
            <a:ext cx="2248800" cy="6198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i="0" lang="en-US" sz="1600" u="none" cap="none" strike="noStrike">
                <a:solidFill>
                  <a:schemeClr val="dk1"/>
                </a:solidFill>
                <a:latin typeface="Source Sans Pro"/>
                <a:ea typeface="Source Sans Pro"/>
                <a:cs typeface="Source Sans Pro"/>
                <a:sym typeface="Source Sans Pro"/>
              </a:rPr>
              <a:t>Air quality in underground parking area</a:t>
            </a:r>
            <a:endParaRPr i="0" sz="1600" u="none" cap="none" strike="noStrike">
              <a:solidFill>
                <a:srgbClr val="000000"/>
              </a:solidFill>
              <a:latin typeface="Source Sans Pro"/>
              <a:ea typeface="Source Sans Pro"/>
              <a:cs typeface="Source Sans Pro"/>
              <a:sym typeface="Source Sans Pro"/>
            </a:endParaRPr>
          </a:p>
        </p:txBody>
      </p:sp>
      <p:cxnSp>
        <p:nvCxnSpPr>
          <p:cNvPr id="663" name="Google Shape;663;p24"/>
          <p:cNvCxnSpPr>
            <a:endCxn id="661" idx="0"/>
          </p:cNvCxnSpPr>
          <p:nvPr/>
        </p:nvCxnSpPr>
        <p:spPr>
          <a:xfrm>
            <a:off x="6550447" y="1691735"/>
            <a:ext cx="21600" cy="2119800"/>
          </a:xfrm>
          <a:prstGeom prst="straightConnector1">
            <a:avLst/>
          </a:prstGeom>
          <a:noFill/>
          <a:ln cap="flat" cmpd="sng" w="31750">
            <a:solidFill>
              <a:srgbClr val="0D1C47"/>
            </a:solidFill>
            <a:prstDash val="dash"/>
            <a:round/>
            <a:headEnd len="sm" w="sm" type="none"/>
            <a:tailEnd len="lg" w="lg" type="oval"/>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25"/>
          <p:cNvSpPr/>
          <p:nvPr/>
        </p:nvSpPr>
        <p:spPr>
          <a:xfrm>
            <a:off x="5152175" y="0"/>
            <a:ext cx="7038300" cy="6858000"/>
          </a:xfrm>
          <a:prstGeom prst="rect">
            <a:avLst/>
          </a:prstGeom>
          <a:solidFill>
            <a:srgbClr val="E6DEDC"/>
          </a:solidFill>
          <a:ln>
            <a:noFill/>
          </a:ln>
          <a:effectLst>
            <a:outerShdw blurRad="50800" rotWithShape="0" algn="ctr" dir="5400000" dist="50800">
              <a:srgbClr val="DFD9D7"/>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9" name="Google Shape;669;p25"/>
          <p:cNvSpPr/>
          <p:nvPr/>
        </p:nvSpPr>
        <p:spPr>
          <a:xfrm>
            <a:off x="5152175" y="1714500"/>
            <a:ext cx="7038300" cy="5850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0" name="Google Shape;670;p25"/>
          <p:cNvSpPr txBox="1"/>
          <p:nvPr/>
        </p:nvSpPr>
        <p:spPr>
          <a:xfrm>
            <a:off x="5460015" y="1049709"/>
            <a:ext cx="68379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Julius Sans One"/>
                <a:ea typeface="Julius Sans One"/>
                <a:cs typeface="Julius Sans One"/>
                <a:sym typeface="Julius Sans One"/>
              </a:rPr>
              <a:t>Incremental P</a:t>
            </a:r>
            <a:r>
              <a:rPr b="1" lang="en-US" sz="3200">
                <a:solidFill>
                  <a:schemeClr val="dk1"/>
                </a:solidFill>
                <a:latin typeface="Julius Sans One"/>
                <a:ea typeface="Julius Sans One"/>
                <a:cs typeface="Julius Sans One"/>
                <a:sym typeface="Julius Sans One"/>
              </a:rPr>
              <a:t>oints</a:t>
            </a:r>
            <a:endParaRPr b="0" i="0" sz="1400" u="none" cap="none" strike="noStrike">
              <a:solidFill>
                <a:schemeClr val="dk1"/>
              </a:solidFill>
              <a:latin typeface="Julius Sans One"/>
              <a:ea typeface="Julius Sans One"/>
              <a:cs typeface="Julius Sans One"/>
              <a:sym typeface="Julius Sans One"/>
            </a:endParaRPr>
          </a:p>
        </p:txBody>
      </p:sp>
      <p:pic>
        <p:nvPicPr>
          <p:cNvPr descr="gbpn-logo_white.png" id="671" name="Google Shape;671;p25"/>
          <p:cNvPicPr preferRelativeResize="0"/>
          <p:nvPr/>
        </p:nvPicPr>
        <p:blipFill rotWithShape="1">
          <a:blip r:embed="rId3">
            <a:alphaModFix/>
          </a:blip>
          <a:srcRect b="0" l="0" r="0" t="0"/>
          <a:stretch/>
        </p:blipFill>
        <p:spPr>
          <a:xfrm>
            <a:off x="406574" y="5877272"/>
            <a:ext cx="1623940" cy="797831"/>
          </a:xfrm>
          <a:prstGeom prst="rect">
            <a:avLst/>
          </a:prstGeom>
          <a:noFill/>
          <a:ln>
            <a:noFill/>
          </a:ln>
        </p:spPr>
      </p:pic>
      <p:pic>
        <p:nvPicPr>
          <p:cNvPr id="672" name="Google Shape;672;p25"/>
          <p:cNvPicPr preferRelativeResize="0"/>
          <p:nvPr/>
        </p:nvPicPr>
        <p:blipFill rotWithShape="1">
          <a:blip r:embed="rId4">
            <a:alphaModFix/>
          </a:blip>
          <a:srcRect b="0" l="0" r="0" t="0"/>
          <a:stretch/>
        </p:blipFill>
        <p:spPr>
          <a:xfrm>
            <a:off x="10934491" y="279694"/>
            <a:ext cx="1013460" cy="443484"/>
          </a:xfrm>
          <a:prstGeom prst="rect">
            <a:avLst/>
          </a:prstGeom>
          <a:noFill/>
          <a:ln>
            <a:noFill/>
          </a:ln>
        </p:spPr>
      </p:pic>
      <p:sp>
        <p:nvSpPr>
          <p:cNvPr id="673" name="Google Shape;673;p25"/>
          <p:cNvSpPr txBox="1"/>
          <p:nvPr/>
        </p:nvSpPr>
        <p:spPr>
          <a:xfrm>
            <a:off x="5529828" y="1733660"/>
            <a:ext cx="5460300" cy="5232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b="0" i="0" lang="en-US" sz="2800" u="none" cap="none" strike="noStrike">
                <a:solidFill>
                  <a:schemeClr val="lt1"/>
                </a:solidFill>
                <a:latin typeface="Archivo Narrow"/>
                <a:ea typeface="Archivo Narrow"/>
                <a:cs typeface="Archivo Narrow"/>
                <a:sym typeface="Archivo Narrow"/>
              </a:rPr>
              <a:t>Cross-ventilation</a:t>
            </a:r>
            <a:endParaRPr b="0" i="0" sz="2800" u="none" cap="none" strike="noStrike">
              <a:solidFill>
                <a:schemeClr val="lt1"/>
              </a:solidFill>
              <a:latin typeface="Archivo Narrow"/>
              <a:ea typeface="Archivo Narrow"/>
              <a:cs typeface="Archivo Narrow"/>
              <a:sym typeface="Archivo Narrow"/>
            </a:endParaRPr>
          </a:p>
        </p:txBody>
      </p:sp>
      <p:sp>
        <p:nvSpPr>
          <p:cNvPr id="674" name="Google Shape;674;p25"/>
          <p:cNvSpPr txBox="1"/>
          <p:nvPr/>
        </p:nvSpPr>
        <p:spPr>
          <a:xfrm>
            <a:off x="5460025" y="2422775"/>
            <a:ext cx="6487800" cy="1410000"/>
          </a:xfrm>
          <a:prstGeom prst="rect">
            <a:avLst/>
          </a:prstGeom>
          <a:noFill/>
          <a:ln>
            <a:noFill/>
          </a:ln>
        </p:spPr>
        <p:txBody>
          <a:bodyPr anchorCtr="0" anchor="t" bIns="45700" lIns="45700" spcFirstLastPara="1" rIns="45700"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Cross-ventilation is ensured in regularly occupied spaces (kitchen, bedrooms, living, dining areas) with openable doors, windows, or ventilators. Incremental points are calculated as per the formula below and points as per the table below:</a:t>
            </a:r>
            <a:endParaRPr i="0" sz="1600" u="none" cap="none" strike="noStrike">
              <a:solidFill>
                <a:srgbClr val="000000"/>
              </a:solidFill>
              <a:latin typeface="Source Sans Pro"/>
              <a:ea typeface="Source Sans Pro"/>
              <a:cs typeface="Source Sans Pro"/>
              <a:sym typeface="Source Sans Pro"/>
            </a:endParaRPr>
          </a:p>
          <a:p>
            <a:pPr indent="-152400" lvl="0" marL="228600" marR="0" rtl="0" algn="just">
              <a:lnSpc>
                <a:spcPct val="150000"/>
              </a:lnSpc>
              <a:spcBef>
                <a:spcPts val="0"/>
              </a:spcBef>
              <a:spcAft>
                <a:spcPts val="0"/>
              </a:spcAft>
              <a:buClr>
                <a:srgbClr val="000000"/>
              </a:buClr>
              <a:buSzPts val="1200"/>
              <a:buFont typeface="Arial"/>
              <a:buNone/>
            </a:pPr>
            <a:r>
              <a:t/>
            </a:r>
            <a:endParaRPr b="0" i="0" sz="1200" u="none" cap="none" strike="noStrike">
              <a:solidFill>
                <a:srgbClr val="3B3838"/>
              </a:solidFill>
              <a:latin typeface="Arial"/>
              <a:ea typeface="Arial"/>
              <a:cs typeface="Arial"/>
              <a:sym typeface="Arial"/>
            </a:endParaRPr>
          </a:p>
        </p:txBody>
      </p:sp>
      <p:sp>
        <p:nvSpPr>
          <p:cNvPr id="675" name="Google Shape;675;p25"/>
          <p:cNvSpPr txBox="1"/>
          <p:nvPr/>
        </p:nvSpPr>
        <p:spPr>
          <a:xfrm>
            <a:off x="5861270" y="5953047"/>
            <a:ext cx="5620200" cy="7080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lang="en-US" sz="1600" u="none" cap="none" strike="noStrike">
                <a:solidFill>
                  <a:srgbClr val="3B3838"/>
                </a:solidFill>
                <a:highlight>
                  <a:srgbClr val="F2777C"/>
                </a:highlight>
                <a:latin typeface="Source Sans Pro"/>
                <a:ea typeface="Source Sans Pro"/>
                <a:cs typeface="Source Sans Pro"/>
                <a:sym typeface="Source Sans Pro"/>
              </a:rPr>
              <a:t>Percentage of cross ventilation area = (cross ventilation Area / total regularly</a:t>
            </a:r>
            <a:r>
              <a:rPr lang="en-US" sz="1600">
                <a:highlight>
                  <a:srgbClr val="F2777C"/>
                </a:highlight>
                <a:latin typeface="Source Sans Pro"/>
                <a:ea typeface="Source Sans Pro"/>
                <a:cs typeface="Source Sans Pro"/>
                <a:sym typeface="Source Sans Pro"/>
              </a:rPr>
              <a:t> </a:t>
            </a:r>
            <a:r>
              <a:rPr lang="en-US" sz="1600" u="none" cap="none" strike="noStrike">
                <a:solidFill>
                  <a:srgbClr val="3B3838"/>
                </a:solidFill>
                <a:highlight>
                  <a:srgbClr val="F2777C"/>
                </a:highlight>
                <a:latin typeface="Source Sans Pro"/>
                <a:ea typeface="Source Sans Pro"/>
                <a:cs typeface="Source Sans Pro"/>
                <a:sym typeface="Source Sans Pro"/>
              </a:rPr>
              <a:t>occupied Area) * 100</a:t>
            </a:r>
            <a:endParaRPr sz="1600" u="none" cap="none" strike="noStrike">
              <a:solidFill>
                <a:srgbClr val="3B3838"/>
              </a:solidFill>
              <a:highlight>
                <a:srgbClr val="F2777C"/>
              </a:highlight>
              <a:latin typeface="Source Sans Pro"/>
              <a:ea typeface="Source Sans Pro"/>
              <a:cs typeface="Source Sans Pro"/>
              <a:sym typeface="Source Sans Pro"/>
            </a:endParaRPr>
          </a:p>
        </p:txBody>
      </p:sp>
      <p:graphicFrame>
        <p:nvGraphicFramePr>
          <p:cNvPr id="676" name="Google Shape;676;p25"/>
          <p:cNvGraphicFramePr/>
          <p:nvPr/>
        </p:nvGraphicFramePr>
        <p:xfrm>
          <a:off x="5706695" y="3832770"/>
          <a:ext cx="3000000" cy="3000000"/>
        </p:xfrm>
        <a:graphic>
          <a:graphicData uri="http://schemas.openxmlformats.org/drawingml/2006/table">
            <a:tbl>
              <a:tblPr>
                <a:noFill/>
                <a:tableStyleId>{7EC1860F-0678-4051-8DC7-DED81CC03491}</a:tableStyleId>
              </a:tblPr>
              <a:tblGrid>
                <a:gridCol w="4269775"/>
                <a:gridCol w="1739900"/>
              </a:tblGrid>
              <a:tr h="392600">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Provision</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chemeClr val="dk1"/>
                          </a:solidFill>
                          <a:latin typeface="Source Sans Pro"/>
                          <a:ea typeface="Source Sans Pro"/>
                          <a:cs typeface="Source Sans Pro"/>
                          <a:sym typeface="Source Sans Pro"/>
                        </a:rPr>
                        <a:t>Incremental Points</a:t>
                      </a:r>
                      <a:endParaRPr sz="1600" u="none" cap="none" strike="noStrike">
                        <a:latin typeface="Source Sans Pro"/>
                        <a:ea typeface="Source Sans Pro"/>
                        <a:cs typeface="Source Sans Pro"/>
                        <a:sym typeface="Source Sans Pro"/>
                      </a:endParaRPr>
                    </a:p>
                  </a:txBody>
                  <a:tcPr marT="9525" marB="0" marR="9525" marL="9525" anchor="ctr"/>
                </a:tc>
              </a:tr>
              <a:tr h="404575">
                <a:tc>
                  <a:txBody>
                    <a:bodyPr/>
                    <a:lstStyle/>
                    <a:p>
                      <a:pPr indent="0" lvl="0" marL="0" marR="0" rtl="0" algn="l">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50% of regularly occupied spaces have cross-ventilation</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2</a:t>
                      </a:r>
                      <a:endParaRPr sz="1600" u="none" cap="none" strike="noStrike">
                        <a:latin typeface="Source Sans Pro"/>
                        <a:ea typeface="Source Sans Pro"/>
                        <a:cs typeface="Source Sans Pro"/>
                        <a:sym typeface="Source Sans Pro"/>
                      </a:endParaRPr>
                    </a:p>
                  </a:txBody>
                  <a:tcPr marT="9525" marB="0" marR="9525" marL="9525" anchor="ctr"/>
                </a:tc>
              </a:tr>
              <a:tr h="528725">
                <a:tc>
                  <a:txBody>
                    <a:bodyPr/>
                    <a:lstStyle/>
                    <a:p>
                      <a:pPr indent="0" lvl="0" marL="0" marR="0" rtl="0" algn="l">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75% of regularly occupied spaces have cross-ventilation</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3</a:t>
                      </a:r>
                      <a:endParaRPr sz="1600" u="none" cap="none" strike="noStrike">
                        <a:latin typeface="Source Sans Pro"/>
                        <a:ea typeface="Source Sans Pro"/>
                        <a:cs typeface="Source Sans Pro"/>
                        <a:sym typeface="Source Sans Pro"/>
                      </a:endParaRPr>
                    </a:p>
                  </a:txBody>
                  <a:tcPr marT="9525" marB="0" marR="9525" marL="9525" anchor="ctr"/>
                </a:tc>
              </a:tr>
              <a:tr h="554700">
                <a:tc>
                  <a:txBody>
                    <a:bodyPr/>
                    <a:lstStyle/>
                    <a:p>
                      <a:pPr indent="0" lvl="0" marL="0" marR="0" rtl="0" algn="l">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90% of regularly occupied spaces have cross-ventilation</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4</a:t>
                      </a:r>
                      <a:endParaRPr sz="1600" u="none" cap="none" strike="noStrike">
                        <a:latin typeface="Source Sans Pro"/>
                        <a:ea typeface="Source Sans Pro"/>
                        <a:cs typeface="Source Sans Pro"/>
                        <a:sym typeface="Source Sans Pro"/>
                      </a:endParaRPr>
                    </a:p>
                  </a:txBody>
                  <a:tcPr marT="9525" marB="0" marR="9525" marL="9525" anchor="ctr"/>
                </a:tc>
              </a:tr>
            </a:tbl>
          </a:graphicData>
        </a:graphic>
      </p:graphicFrame>
      <p:pic>
        <p:nvPicPr>
          <p:cNvPr descr="Crossventilation.jpg (513×287)" id="677" name="Google Shape;677;p25"/>
          <p:cNvPicPr preferRelativeResize="0"/>
          <p:nvPr/>
        </p:nvPicPr>
        <p:blipFill rotWithShape="1">
          <a:blip r:embed="rId5">
            <a:alphaModFix/>
          </a:blip>
          <a:srcRect b="0" l="0" r="0" t="0"/>
          <a:stretch/>
        </p:blipFill>
        <p:spPr>
          <a:xfrm>
            <a:off x="265850" y="250172"/>
            <a:ext cx="4435489" cy="2481453"/>
          </a:xfrm>
          <a:prstGeom prst="rect">
            <a:avLst/>
          </a:prstGeom>
          <a:noFill/>
          <a:ln>
            <a:noFill/>
          </a:ln>
        </p:spPr>
      </p:pic>
      <p:pic>
        <p:nvPicPr>
          <p:cNvPr descr="accf1a_e13700874f7e488ea9d8d10cfe8b7f52~mv2.jpg (980×394)" id="678" name="Google Shape;678;p25"/>
          <p:cNvPicPr preferRelativeResize="0"/>
          <p:nvPr/>
        </p:nvPicPr>
        <p:blipFill rotWithShape="1">
          <a:blip r:embed="rId6">
            <a:alphaModFix/>
          </a:blip>
          <a:srcRect b="0" l="0" r="0" t="0"/>
          <a:stretch/>
        </p:blipFill>
        <p:spPr>
          <a:xfrm>
            <a:off x="134902" y="3810060"/>
            <a:ext cx="4886325" cy="1964502"/>
          </a:xfrm>
          <a:prstGeom prst="rect">
            <a:avLst/>
          </a:prstGeom>
          <a:noFill/>
          <a:ln>
            <a:noFill/>
          </a:ln>
        </p:spPr>
      </p:pic>
      <p:pic>
        <p:nvPicPr>
          <p:cNvPr descr="Logo, icon&#10;&#10;Description automatically generated" id="679" name="Google Shape;679;p25"/>
          <p:cNvPicPr preferRelativeResize="0"/>
          <p:nvPr/>
        </p:nvPicPr>
        <p:blipFill rotWithShape="1">
          <a:blip r:embed="rId7">
            <a:alphaModFix/>
          </a:blip>
          <a:srcRect b="0" l="0" r="0" t="0"/>
          <a:stretch/>
        </p:blipFill>
        <p:spPr>
          <a:xfrm>
            <a:off x="9243370" y="61749"/>
            <a:ext cx="1577467" cy="510884"/>
          </a:xfrm>
          <a:prstGeom prst="rect">
            <a:avLst/>
          </a:prstGeom>
          <a:noFill/>
          <a:ln>
            <a:noFill/>
          </a:ln>
        </p:spPr>
      </p:pic>
      <p:sp>
        <p:nvSpPr>
          <p:cNvPr id="680" name="Google Shape;680;p25"/>
          <p:cNvSpPr txBox="1"/>
          <p:nvPr/>
        </p:nvSpPr>
        <p:spPr>
          <a:xfrm>
            <a:off x="1738052" y="2731625"/>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a:t>
            </a:r>
            <a:r>
              <a:rPr i="1" lang="en-US" sz="900">
                <a:solidFill>
                  <a:srgbClr val="595959"/>
                </a:solidFill>
                <a:latin typeface="Source Sans Pro"/>
                <a:ea typeface="Source Sans Pro"/>
                <a:cs typeface="Source Sans Pro"/>
                <a:sym typeface="Source Sans Pro"/>
              </a:rPr>
              <a:t>Designing Buildings</a:t>
            </a:r>
            <a:r>
              <a:rPr i="1" lang="en-US" sz="900">
                <a:solidFill>
                  <a:srgbClr val="595959"/>
                </a:solidFill>
                <a:latin typeface="Source Sans Pro"/>
                <a:ea typeface="Source Sans Pro"/>
                <a:cs typeface="Source Sans Pro"/>
                <a:sym typeface="Source Sans Pro"/>
              </a:rPr>
              <a:t>, </a:t>
            </a:r>
            <a:r>
              <a:rPr i="1" lang="en-US" sz="900" u="sng">
                <a:solidFill>
                  <a:schemeClr val="hlink"/>
                </a:solidFill>
                <a:latin typeface="Source Sans Pro"/>
                <a:ea typeface="Source Sans Pro"/>
                <a:cs typeface="Source Sans Pro"/>
                <a:sym typeface="Source Sans Pro"/>
                <a:hlinkClick r:id="rId8"/>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
        <p:nvSpPr>
          <p:cNvPr id="681" name="Google Shape;681;p25"/>
          <p:cNvSpPr txBox="1"/>
          <p:nvPr/>
        </p:nvSpPr>
        <p:spPr>
          <a:xfrm>
            <a:off x="1798552" y="5646575"/>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Static, </a:t>
            </a:r>
            <a:r>
              <a:rPr i="1" lang="en-US" sz="900" u="sng">
                <a:solidFill>
                  <a:schemeClr val="hlink"/>
                </a:solidFill>
                <a:latin typeface="Source Sans Pro"/>
                <a:ea typeface="Source Sans Pro"/>
                <a:cs typeface="Source Sans Pro"/>
                <a:sym typeface="Source Sans Pro"/>
                <a:hlinkClick r:id="rId9"/>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26"/>
          <p:cNvSpPr/>
          <p:nvPr/>
        </p:nvSpPr>
        <p:spPr>
          <a:xfrm>
            <a:off x="5152175" y="-43025"/>
            <a:ext cx="7080600" cy="6900900"/>
          </a:xfrm>
          <a:prstGeom prst="rect">
            <a:avLst/>
          </a:prstGeom>
          <a:solidFill>
            <a:srgbClr val="E6DEDC"/>
          </a:solidFill>
          <a:ln>
            <a:noFill/>
          </a:ln>
          <a:effectLst>
            <a:outerShdw blurRad="50800" rotWithShape="0" algn="ctr" dir="5400000" dist="50800">
              <a:srgbClr val="DFD9D7"/>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7" name="Google Shape;687;p26"/>
          <p:cNvSpPr/>
          <p:nvPr/>
        </p:nvSpPr>
        <p:spPr>
          <a:xfrm>
            <a:off x="5152175" y="1714500"/>
            <a:ext cx="7080600" cy="4812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8" name="Google Shape;688;p26"/>
          <p:cNvSpPr txBox="1"/>
          <p:nvPr/>
        </p:nvSpPr>
        <p:spPr>
          <a:xfrm>
            <a:off x="5463300" y="1054350"/>
            <a:ext cx="66207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62626"/>
                </a:solidFill>
                <a:latin typeface="Julius Sans One"/>
                <a:ea typeface="Julius Sans One"/>
                <a:cs typeface="Julius Sans One"/>
                <a:sym typeface="Julius Sans One"/>
              </a:rPr>
              <a:t>Incremental points </a:t>
            </a:r>
            <a:endParaRPr b="0" i="0" sz="1400" u="none" cap="none" strike="noStrike">
              <a:solidFill>
                <a:schemeClr val="dk1"/>
              </a:solidFill>
              <a:latin typeface="Julius Sans One"/>
              <a:ea typeface="Julius Sans One"/>
              <a:cs typeface="Julius Sans One"/>
              <a:sym typeface="Julius Sans One"/>
            </a:endParaRPr>
          </a:p>
        </p:txBody>
      </p:sp>
      <p:pic>
        <p:nvPicPr>
          <p:cNvPr descr="gbpn-logo_white.png" id="689" name="Google Shape;689;p26"/>
          <p:cNvPicPr preferRelativeResize="0"/>
          <p:nvPr/>
        </p:nvPicPr>
        <p:blipFill rotWithShape="1">
          <a:blip r:embed="rId3">
            <a:alphaModFix/>
          </a:blip>
          <a:srcRect b="0" l="0" r="0" t="0"/>
          <a:stretch/>
        </p:blipFill>
        <p:spPr>
          <a:xfrm>
            <a:off x="406574" y="5877272"/>
            <a:ext cx="1623940" cy="797831"/>
          </a:xfrm>
          <a:prstGeom prst="rect">
            <a:avLst/>
          </a:prstGeom>
          <a:noFill/>
          <a:ln>
            <a:noFill/>
          </a:ln>
        </p:spPr>
      </p:pic>
      <p:pic>
        <p:nvPicPr>
          <p:cNvPr id="690" name="Google Shape;690;p26"/>
          <p:cNvPicPr preferRelativeResize="0"/>
          <p:nvPr/>
        </p:nvPicPr>
        <p:blipFill rotWithShape="1">
          <a:blip r:embed="rId4">
            <a:alphaModFix/>
          </a:blip>
          <a:srcRect b="0" l="0" r="0" t="0"/>
          <a:stretch/>
        </p:blipFill>
        <p:spPr>
          <a:xfrm>
            <a:off x="10934491" y="279694"/>
            <a:ext cx="1013460" cy="443484"/>
          </a:xfrm>
          <a:prstGeom prst="rect">
            <a:avLst/>
          </a:prstGeom>
          <a:noFill/>
          <a:ln>
            <a:noFill/>
          </a:ln>
        </p:spPr>
      </p:pic>
      <p:sp>
        <p:nvSpPr>
          <p:cNvPr id="691" name="Google Shape;691;p26"/>
          <p:cNvSpPr txBox="1"/>
          <p:nvPr/>
        </p:nvSpPr>
        <p:spPr>
          <a:xfrm>
            <a:off x="5463300" y="1737649"/>
            <a:ext cx="5460300" cy="5232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2800" u="none" cap="none" strike="noStrike">
                <a:solidFill>
                  <a:schemeClr val="lt1"/>
                </a:solidFill>
                <a:latin typeface="Archivo Narrow"/>
                <a:ea typeface="Archivo Narrow"/>
                <a:cs typeface="Archivo Narrow"/>
                <a:sym typeface="Archivo Narrow"/>
              </a:rPr>
              <a:t>Daylight Availability </a:t>
            </a:r>
            <a:r>
              <a:rPr b="0" i="0" lang="en-US" sz="1800" u="none" cap="none" strike="noStrike">
                <a:solidFill>
                  <a:schemeClr val="lt1"/>
                </a:solidFill>
                <a:latin typeface="Archivo Narrow"/>
                <a:ea typeface="Archivo Narrow"/>
                <a:cs typeface="Archivo Narrow"/>
                <a:sym typeface="Archivo Narrow"/>
              </a:rPr>
              <a:t>(Useful Daylight Illuminance)</a:t>
            </a:r>
            <a:endParaRPr b="0" i="0" sz="1800" u="none" cap="none" strike="noStrike">
              <a:solidFill>
                <a:schemeClr val="lt1"/>
              </a:solidFill>
              <a:latin typeface="Archivo Narrow"/>
              <a:ea typeface="Archivo Narrow"/>
              <a:cs typeface="Archivo Narrow"/>
              <a:sym typeface="Archivo Narrow"/>
            </a:endParaRPr>
          </a:p>
        </p:txBody>
      </p:sp>
      <p:sp>
        <p:nvSpPr>
          <p:cNvPr id="692" name="Google Shape;692;p26"/>
          <p:cNvSpPr txBox="1"/>
          <p:nvPr/>
        </p:nvSpPr>
        <p:spPr>
          <a:xfrm>
            <a:off x="5496125" y="2270825"/>
            <a:ext cx="6202200" cy="1471500"/>
          </a:xfrm>
          <a:prstGeom prst="rect">
            <a:avLst/>
          </a:prstGeom>
          <a:noFill/>
          <a:ln>
            <a:noFill/>
          </a:ln>
        </p:spPr>
        <p:txBody>
          <a:bodyPr anchorCtr="0" anchor="t" bIns="45700" lIns="45700" spcFirstLastPara="1" rIns="45700"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The building shall comply with the useful daylight illuminance requirement as prescribed by the ECBC 2017, clause no 4.2.3. Ensure above-grade floor areas shall meet or exceed the useful daylight illuminance (UDI) area requirements for 90% of the potential daylit time in a year. Incremental points can be achieved as per table below:</a:t>
            </a:r>
            <a:endParaRPr i="0" sz="1600" u="none" cap="none" strike="noStrike">
              <a:solidFill>
                <a:srgbClr val="000000"/>
              </a:solidFill>
              <a:latin typeface="Source Sans Pro"/>
              <a:ea typeface="Source Sans Pro"/>
              <a:cs typeface="Source Sans Pro"/>
              <a:sym typeface="Source Sans Pro"/>
            </a:endParaRPr>
          </a:p>
        </p:txBody>
      </p:sp>
      <p:graphicFrame>
        <p:nvGraphicFramePr>
          <p:cNvPr id="693" name="Google Shape;693;p26"/>
          <p:cNvGraphicFramePr/>
          <p:nvPr/>
        </p:nvGraphicFramePr>
        <p:xfrm>
          <a:off x="5528942" y="3954258"/>
          <a:ext cx="3000000" cy="3000000"/>
        </p:xfrm>
        <a:graphic>
          <a:graphicData uri="http://schemas.openxmlformats.org/drawingml/2006/table">
            <a:tbl>
              <a:tblPr>
                <a:noFill/>
                <a:tableStyleId>{7EC1860F-0678-4051-8DC7-DED81CC03491}</a:tableStyleId>
              </a:tblPr>
              <a:tblGrid>
                <a:gridCol w="4347050"/>
                <a:gridCol w="1771400"/>
              </a:tblGrid>
              <a:tr h="443125">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Provision</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chemeClr val="dk1"/>
                          </a:solidFill>
                          <a:latin typeface="Source Sans Pro"/>
                          <a:ea typeface="Source Sans Pro"/>
                          <a:cs typeface="Source Sans Pro"/>
                          <a:sym typeface="Source Sans Pro"/>
                        </a:rPr>
                        <a:t>Incremental Points</a:t>
                      </a:r>
                      <a:endParaRPr sz="1600" u="none" cap="none" strike="noStrike">
                        <a:latin typeface="Source Sans Pro"/>
                        <a:ea typeface="Source Sans Pro"/>
                        <a:cs typeface="Source Sans Pro"/>
                        <a:sym typeface="Source Sans Pro"/>
                      </a:endParaRPr>
                    </a:p>
                  </a:txBody>
                  <a:tcPr marT="9525" marB="0" marR="9525" marL="9525" anchor="ctr"/>
                </a:tc>
              </a:tr>
              <a:tr h="485625">
                <a:tc>
                  <a:txBody>
                    <a:bodyPr/>
                    <a:lstStyle/>
                    <a:p>
                      <a:pPr indent="0" lvl="0" marL="0" marR="0" rtl="0" algn="l">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40% of regularly occupied spaces meeting UDI requirement</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2</a:t>
                      </a:r>
                      <a:endParaRPr sz="1600" u="none" cap="none" strike="noStrike">
                        <a:latin typeface="Source Sans Pro"/>
                        <a:ea typeface="Source Sans Pro"/>
                        <a:cs typeface="Source Sans Pro"/>
                        <a:sym typeface="Source Sans Pro"/>
                      </a:endParaRPr>
                    </a:p>
                  </a:txBody>
                  <a:tcPr marT="9525" marB="0" marR="9525" marL="9525" anchor="ctr"/>
                </a:tc>
              </a:tr>
              <a:tr h="596750">
                <a:tc>
                  <a:txBody>
                    <a:bodyPr/>
                    <a:lstStyle/>
                    <a:p>
                      <a:pPr indent="0" lvl="0" marL="0" marR="0" rtl="0" algn="l">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50% of regularly occupied spaces meeting UDI requirement</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3</a:t>
                      </a:r>
                      <a:endParaRPr sz="1600" u="none" cap="none" strike="noStrike">
                        <a:latin typeface="Source Sans Pro"/>
                        <a:ea typeface="Source Sans Pro"/>
                        <a:cs typeface="Source Sans Pro"/>
                        <a:sym typeface="Source Sans Pro"/>
                      </a:endParaRPr>
                    </a:p>
                  </a:txBody>
                  <a:tcPr marT="9525" marB="0" marR="9525" marL="9525" anchor="ctr"/>
                </a:tc>
              </a:tr>
              <a:tr h="626100">
                <a:tc>
                  <a:txBody>
                    <a:bodyPr/>
                    <a:lstStyle/>
                    <a:p>
                      <a:pPr indent="0" lvl="0" marL="0" marR="0" rtl="0" algn="l">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60% of regularly occupied spaces meeting UDI requirement</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4</a:t>
                      </a:r>
                      <a:endParaRPr sz="1600" u="none" cap="none" strike="noStrike">
                        <a:latin typeface="Source Sans Pro"/>
                        <a:ea typeface="Source Sans Pro"/>
                        <a:cs typeface="Source Sans Pro"/>
                        <a:sym typeface="Source Sans Pro"/>
                      </a:endParaRPr>
                    </a:p>
                  </a:txBody>
                  <a:tcPr marT="9525" marB="0" marR="9525" marL="9525" anchor="ctr"/>
                </a:tc>
              </a:tr>
            </a:tbl>
          </a:graphicData>
        </a:graphic>
      </p:graphicFrame>
      <p:pic>
        <p:nvPicPr>
          <p:cNvPr id="694" name="Google Shape;694;p26"/>
          <p:cNvPicPr preferRelativeResize="0"/>
          <p:nvPr/>
        </p:nvPicPr>
        <p:blipFill rotWithShape="1">
          <a:blip r:embed="rId5">
            <a:alphaModFix/>
          </a:blip>
          <a:srcRect b="0" l="0" r="0" t="0"/>
          <a:stretch/>
        </p:blipFill>
        <p:spPr>
          <a:xfrm>
            <a:off x="688679" y="207054"/>
            <a:ext cx="4014638" cy="2273777"/>
          </a:xfrm>
          <a:prstGeom prst="rect">
            <a:avLst/>
          </a:prstGeom>
          <a:noFill/>
          <a:ln>
            <a:noFill/>
          </a:ln>
        </p:spPr>
      </p:pic>
      <p:pic>
        <p:nvPicPr>
          <p:cNvPr id="695" name="Google Shape;695;p26"/>
          <p:cNvPicPr preferRelativeResize="0"/>
          <p:nvPr/>
        </p:nvPicPr>
        <p:blipFill rotWithShape="1">
          <a:blip r:embed="rId6">
            <a:alphaModFix/>
          </a:blip>
          <a:srcRect b="0" l="0" r="0" t="0"/>
          <a:stretch/>
        </p:blipFill>
        <p:spPr>
          <a:xfrm>
            <a:off x="930632" y="3534528"/>
            <a:ext cx="3530731" cy="2342744"/>
          </a:xfrm>
          <a:prstGeom prst="rect">
            <a:avLst/>
          </a:prstGeom>
          <a:noFill/>
          <a:ln>
            <a:noFill/>
          </a:ln>
        </p:spPr>
      </p:pic>
      <p:pic>
        <p:nvPicPr>
          <p:cNvPr descr="Logo, icon&#10;&#10;Description automatically generated" id="696" name="Google Shape;696;p26"/>
          <p:cNvPicPr preferRelativeResize="0"/>
          <p:nvPr/>
        </p:nvPicPr>
        <p:blipFill rotWithShape="1">
          <a:blip r:embed="rId7">
            <a:alphaModFix/>
          </a:blip>
          <a:srcRect b="0" l="0" r="0" t="0"/>
          <a:stretch/>
        </p:blipFill>
        <p:spPr>
          <a:xfrm>
            <a:off x="9243370" y="61749"/>
            <a:ext cx="1577467" cy="510884"/>
          </a:xfrm>
          <a:prstGeom prst="rect">
            <a:avLst/>
          </a:prstGeom>
          <a:noFill/>
          <a:ln>
            <a:noFill/>
          </a:ln>
        </p:spPr>
      </p:pic>
      <p:sp>
        <p:nvSpPr>
          <p:cNvPr id="697" name="Google Shape;697;p26"/>
          <p:cNvSpPr txBox="1"/>
          <p:nvPr/>
        </p:nvSpPr>
        <p:spPr>
          <a:xfrm>
            <a:off x="5528958" y="6336390"/>
            <a:ext cx="5578800" cy="3387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Software’s used for simulations – Ecotect, IES, Light Stanza etc.  </a:t>
            </a:r>
            <a:endParaRPr i="0" sz="1600" u="none" cap="none" strike="noStrike">
              <a:solidFill>
                <a:srgbClr val="000000"/>
              </a:solidFill>
              <a:latin typeface="Source Sans Pro"/>
              <a:ea typeface="Source Sans Pro"/>
              <a:cs typeface="Source Sans Pro"/>
              <a:sym typeface="Source Sans Pro"/>
            </a:endParaRPr>
          </a:p>
        </p:txBody>
      </p:sp>
      <p:sp>
        <p:nvSpPr>
          <p:cNvPr id="698" name="Google Shape;698;p26"/>
          <p:cNvSpPr txBox="1"/>
          <p:nvPr/>
        </p:nvSpPr>
        <p:spPr>
          <a:xfrm>
            <a:off x="1566602" y="2570275"/>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Researchgate, </a:t>
            </a:r>
            <a:r>
              <a:rPr i="1" lang="en-US" sz="900" u="sng">
                <a:solidFill>
                  <a:schemeClr val="hlink"/>
                </a:solidFill>
                <a:latin typeface="Source Sans Pro"/>
                <a:ea typeface="Source Sans Pro"/>
                <a:cs typeface="Source Sans Pro"/>
                <a:sym typeface="Source Sans Pro"/>
                <a:hlinkClick r:id="rId8"/>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
        <p:nvSpPr>
          <p:cNvPr id="699" name="Google Shape;699;p26"/>
          <p:cNvSpPr txBox="1"/>
          <p:nvPr/>
        </p:nvSpPr>
        <p:spPr>
          <a:xfrm>
            <a:off x="1625327" y="5877275"/>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Researchgate, </a:t>
            </a:r>
            <a:r>
              <a:rPr i="1" lang="en-US" sz="900" u="sng">
                <a:solidFill>
                  <a:schemeClr val="hlink"/>
                </a:solidFill>
                <a:latin typeface="Source Sans Pro"/>
                <a:ea typeface="Source Sans Pro"/>
                <a:cs typeface="Source Sans Pro"/>
                <a:sym typeface="Source Sans Pro"/>
                <a:hlinkClick r:id="rId9"/>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27"/>
          <p:cNvSpPr/>
          <p:nvPr/>
        </p:nvSpPr>
        <p:spPr>
          <a:xfrm>
            <a:off x="5152175" y="0"/>
            <a:ext cx="7038300" cy="6858000"/>
          </a:xfrm>
          <a:prstGeom prst="rect">
            <a:avLst/>
          </a:prstGeom>
          <a:solidFill>
            <a:srgbClr val="E6DEDC"/>
          </a:solidFill>
          <a:ln>
            <a:noFill/>
          </a:ln>
          <a:effectLst>
            <a:outerShdw blurRad="50800" rotWithShape="0" algn="ctr" dir="5400000" dist="50800">
              <a:srgbClr val="DFD9D7"/>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5" name="Google Shape;705;p27"/>
          <p:cNvSpPr/>
          <p:nvPr/>
        </p:nvSpPr>
        <p:spPr>
          <a:xfrm>
            <a:off x="5152175" y="1714500"/>
            <a:ext cx="7038300" cy="6528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6" name="Google Shape;706;p27"/>
          <p:cNvSpPr txBox="1"/>
          <p:nvPr/>
        </p:nvSpPr>
        <p:spPr>
          <a:xfrm>
            <a:off x="5125411" y="1155727"/>
            <a:ext cx="73503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Julius Sans One"/>
                <a:ea typeface="Julius Sans One"/>
                <a:cs typeface="Julius Sans One"/>
                <a:sym typeface="Julius Sans One"/>
              </a:rPr>
              <a:t>Incremental points </a:t>
            </a:r>
            <a:endParaRPr b="0" i="0" sz="1400" u="none" cap="none" strike="noStrike">
              <a:solidFill>
                <a:schemeClr val="dk1"/>
              </a:solidFill>
              <a:latin typeface="Julius Sans One"/>
              <a:ea typeface="Julius Sans One"/>
              <a:cs typeface="Julius Sans One"/>
              <a:sym typeface="Julius Sans One"/>
            </a:endParaRPr>
          </a:p>
        </p:txBody>
      </p:sp>
      <p:pic>
        <p:nvPicPr>
          <p:cNvPr id="707" name="Google Shape;707;p27"/>
          <p:cNvPicPr preferRelativeResize="0"/>
          <p:nvPr/>
        </p:nvPicPr>
        <p:blipFill rotWithShape="1">
          <a:blip r:embed="rId3">
            <a:alphaModFix/>
          </a:blip>
          <a:srcRect b="0" l="0" r="0" t="0"/>
          <a:stretch/>
        </p:blipFill>
        <p:spPr>
          <a:xfrm>
            <a:off x="10803366" y="196944"/>
            <a:ext cx="1013460" cy="443484"/>
          </a:xfrm>
          <a:prstGeom prst="rect">
            <a:avLst/>
          </a:prstGeom>
          <a:noFill/>
          <a:ln>
            <a:noFill/>
          </a:ln>
        </p:spPr>
      </p:pic>
      <p:sp>
        <p:nvSpPr>
          <p:cNvPr id="708" name="Google Shape;708;p27"/>
          <p:cNvSpPr txBox="1"/>
          <p:nvPr/>
        </p:nvSpPr>
        <p:spPr>
          <a:xfrm>
            <a:off x="5474191" y="1729739"/>
            <a:ext cx="5460300" cy="415458"/>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b="0" i="0" lang="en-US" sz="1400" u="none" cap="none" strike="noStrike">
                <a:solidFill>
                  <a:schemeClr val="lt1"/>
                </a:solidFill>
                <a:latin typeface="Archivo Narrow"/>
                <a:ea typeface="Archivo Narrow"/>
                <a:cs typeface="Archivo Narrow"/>
                <a:sym typeface="Archivo Narrow"/>
              </a:rPr>
              <a:t>Air Quality in Underground Parking Areas</a:t>
            </a:r>
            <a:endParaRPr b="0" i="0" sz="1400" u="none" cap="none" strike="noStrike">
              <a:solidFill>
                <a:schemeClr val="lt1"/>
              </a:solidFill>
              <a:latin typeface="Archivo Narrow"/>
              <a:ea typeface="Archivo Narrow"/>
              <a:cs typeface="Archivo Narrow"/>
              <a:sym typeface="Archivo Narrow"/>
            </a:endParaRPr>
          </a:p>
        </p:txBody>
      </p:sp>
      <p:sp>
        <p:nvSpPr>
          <p:cNvPr id="709" name="Google Shape;709;p27"/>
          <p:cNvSpPr txBox="1"/>
          <p:nvPr/>
        </p:nvSpPr>
        <p:spPr>
          <a:xfrm>
            <a:off x="5474202" y="2609600"/>
            <a:ext cx="6556800" cy="1188300"/>
          </a:xfrm>
          <a:prstGeom prst="rect">
            <a:avLst/>
          </a:prstGeom>
          <a:noFill/>
          <a:ln>
            <a:noFill/>
          </a:ln>
        </p:spPr>
        <p:txBody>
          <a:bodyPr anchorCtr="0" anchor="t" bIns="45700" lIns="45700" spcFirstLastPara="1" rIns="45700"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Install a demand control ventilation system to limit CO levels in underground parking area to ensure safety and air quality. The location of sensors should be followed as prescribed by NBC 2016, Volume 2, Part 8, Section 3, clause no.11.5.4. Incremental points can be achieved as per table below:</a:t>
            </a:r>
            <a:endParaRPr i="0" sz="1600" u="none" cap="none" strike="noStrike">
              <a:solidFill>
                <a:srgbClr val="000000"/>
              </a:solidFill>
              <a:latin typeface="Source Sans Pro"/>
              <a:ea typeface="Source Sans Pro"/>
              <a:cs typeface="Source Sans Pro"/>
              <a:sym typeface="Source Sans Pro"/>
            </a:endParaRPr>
          </a:p>
        </p:txBody>
      </p:sp>
      <p:graphicFrame>
        <p:nvGraphicFramePr>
          <p:cNvPr id="710" name="Google Shape;710;p27"/>
          <p:cNvGraphicFramePr/>
          <p:nvPr/>
        </p:nvGraphicFramePr>
        <p:xfrm>
          <a:off x="5539833" y="3988643"/>
          <a:ext cx="3000000" cy="3000000"/>
        </p:xfrm>
        <a:graphic>
          <a:graphicData uri="http://schemas.openxmlformats.org/drawingml/2006/table">
            <a:tbl>
              <a:tblPr>
                <a:noFill/>
                <a:tableStyleId>{7EC1860F-0678-4051-8DC7-DED81CC03491}</a:tableStyleId>
              </a:tblPr>
              <a:tblGrid>
                <a:gridCol w="4635775"/>
                <a:gridCol w="1641225"/>
              </a:tblGrid>
              <a:tr h="675775">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Provision</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chemeClr val="dk1"/>
                          </a:solidFill>
                          <a:latin typeface="Source Sans Pro"/>
                          <a:ea typeface="Source Sans Pro"/>
                          <a:cs typeface="Source Sans Pro"/>
                          <a:sym typeface="Source Sans Pro"/>
                        </a:rPr>
                        <a:t>Incremental Points</a:t>
                      </a:r>
                      <a:endParaRPr sz="1600" u="none" cap="none" strike="noStrike">
                        <a:latin typeface="Source Sans Pro"/>
                        <a:ea typeface="Source Sans Pro"/>
                        <a:cs typeface="Source Sans Pro"/>
                        <a:sym typeface="Source Sans Pro"/>
                      </a:endParaRPr>
                    </a:p>
                  </a:txBody>
                  <a:tcPr marT="9525" marB="0" marR="9525" marL="9525" anchor="ctr"/>
                </a:tc>
              </a:tr>
              <a:tr h="832075">
                <a:tc>
                  <a:txBody>
                    <a:bodyPr/>
                    <a:lstStyle/>
                    <a:p>
                      <a:pPr indent="0" lvl="0" marL="0" marR="0" rtl="0" algn="l">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CO Sensors are installed to control the ventilation system to limit CO level</a:t>
                      </a:r>
                      <a:endParaRPr sz="1600" u="none" cap="none" strike="noStrike">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i="0" lang="en-US" sz="1600" u="none" cap="none" strike="noStrike">
                          <a:solidFill>
                            <a:srgbClr val="3B3838"/>
                          </a:solidFill>
                          <a:latin typeface="Source Sans Pro"/>
                          <a:ea typeface="Source Sans Pro"/>
                          <a:cs typeface="Source Sans Pro"/>
                          <a:sym typeface="Source Sans Pro"/>
                        </a:rPr>
                        <a:t>2</a:t>
                      </a:r>
                      <a:endParaRPr sz="1600" u="none" cap="none" strike="noStrike">
                        <a:latin typeface="Source Sans Pro"/>
                        <a:ea typeface="Source Sans Pro"/>
                        <a:cs typeface="Source Sans Pro"/>
                        <a:sym typeface="Source Sans Pro"/>
                      </a:endParaRPr>
                    </a:p>
                  </a:txBody>
                  <a:tcPr marT="9525" marB="0" marR="9525" marL="9525" anchor="ctr"/>
                </a:tc>
              </a:tr>
            </a:tbl>
          </a:graphicData>
        </a:graphic>
      </p:graphicFrame>
      <p:pic>
        <p:nvPicPr>
          <p:cNvPr descr="up-3-1024x604.jpg (1024×604)" id="711" name="Google Shape;711;p27"/>
          <p:cNvPicPr preferRelativeResize="0"/>
          <p:nvPr/>
        </p:nvPicPr>
        <p:blipFill rotWithShape="1">
          <a:blip r:embed="rId4">
            <a:alphaModFix/>
          </a:blip>
          <a:srcRect b="0" l="0" r="0" t="0"/>
          <a:stretch/>
        </p:blipFill>
        <p:spPr>
          <a:xfrm>
            <a:off x="629282" y="334304"/>
            <a:ext cx="4309814" cy="2542117"/>
          </a:xfrm>
          <a:prstGeom prst="rect">
            <a:avLst/>
          </a:prstGeom>
          <a:noFill/>
          <a:ln>
            <a:noFill/>
          </a:ln>
        </p:spPr>
      </p:pic>
      <p:pic>
        <p:nvPicPr>
          <p:cNvPr descr="mqdefault.jpg (320×180)" id="712" name="Google Shape;712;p27"/>
          <p:cNvPicPr preferRelativeResize="0"/>
          <p:nvPr/>
        </p:nvPicPr>
        <p:blipFill rotWithShape="1">
          <a:blip r:embed="rId5">
            <a:alphaModFix/>
          </a:blip>
          <a:srcRect b="0" l="0" r="0" t="0"/>
          <a:stretch/>
        </p:blipFill>
        <p:spPr>
          <a:xfrm>
            <a:off x="664278" y="3406938"/>
            <a:ext cx="4099397" cy="2305911"/>
          </a:xfrm>
          <a:prstGeom prst="rect">
            <a:avLst/>
          </a:prstGeom>
          <a:noFill/>
          <a:ln>
            <a:noFill/>
          </a:ln>
        </p:spPr>
      </p:pic>
      <p:pic>
        <p:nvPicPr>
          <p:cNvPr descr="Logo, icon&#10;&#10;Description automatically generated" id="713" name="Google Shape;713;p27"/>
          <p:cNvPicPr preferRelativeResize="0"/>
          <p:nvPr/>
        </p:nvPicPr>
        <p:blipFill rotWithShape="1">
          <a:blip r:embed="rId6">
            <a:alphaModFix/>
          </a:blip>
          <a:srcRect b="0" l="0" r="0" t="0"/>
          <a:stretch/>
        </p:blipFill>
        <p:spPr>
          <a:xfrm>
            <a:off x="9132420" y="129549"/>
            <a:ext cx="1577467" cy="510884"/>
          </a:xfrm>
          <a:prstGeom prst="rect">
            <a:avLst/>
          </a:prstGeom>
          <a:noFill/>
          <a:ln>
            <a:noFill/>
          </a:ln>
        </p:spPr>
      </p:pic>
      <p:sp>
        <p:nvSpPr>
          <p:cNvPr id="714" name="Google Shape;714;p27"/>
          <p:cNvSpPr txBox="1"/>
          <p:nvPr/>
        </p:nvSpPr>
        <p:spPr>
          <a:xfrm>
            <a:off x="1566602" y="2570275"/>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Researchgate, </a:t>
            </a:r>
            <a:r>
              <a:rPr i="1" lang="en-US" sz="900" u="sng">
                <a:solidFill>
                  <a:schemeClr val="hlink"/>
                </a:solidFill>
                <a:latin typeface="Source Sans Pro"/>
                <a:ea typeface="Source Sans Pro"/>
                <a:cs typeface="Source Sans Pro"/>
                <a:sym typeface="Source Sans Pro"/>
                <a:hlinkClick r:id="rId7"/>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
        <p:nvSpPr>
          <p:cNvPr id="715" name="Google Shape;715;p27"/>
          <p:cNvSpPr txBox="1"/>
          <p:nvPr/>
        </p:nvSpPr>
        <p:spPr>
          <a:xfrm>
            <a:off x="1685677" y="571285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ytimg, </a:t>
            </a:r>
            <a:r>
              <a:rPr i="1" lang="en-US" sz="900" u="sng">
                <a:solidFill>
                  <a:schemeClr val="hlink"/>
                </a:solidFill>
                <a:latin typeface="Source Sans Pro"/>
                <a:ea typeface="Source Sans Pro"/>
                <a:cs typeface="Source Sans Pro"/>
                <a:sym typeface="Source Sans Pro"/>
                <a:hlinkClick r:id="rId8"/>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
        <p:nvSpPr>
          <p:cNvPr id="716" name="Google Shape;716;p27"/>
          <p:cNvSpPr txBox="1"/>
          <p:nvPr/>
        </p:nvSpPr>
        <p:spPr>
          <a:xfrm>
            <a:off x="1861102" y="2876413"/>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getmyparking, </a:t>
            </a:r>
            <a:r>
              <a:rPr i="1" lang="en-US" sz="900" u="sng">
                <a:solidFill>
                  <a:schemeClr val="hlink"/>
                </a:solidFill>
                <a:latin typeface="Source Sans Pro"/>
                <a:ea typeface="Source Sans Pro"/>
                <a:cs typeface="Source Sans Pro"/>
                <a:sym typeface="Source Sans Pro"/>
                <a:hlinkClick r:id="rId9"/>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28"/>
          <p:cNvSpPr/>
          <p:nvPr/>
        </p:nvSpPr>
        <p:spPr>
          <a:xfrm>
            <a:off x="0" y="4629150"/>
            <a:ext cx="6919200" cy="22290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2" name="Google Shape;722;p28"/>
          <p:cNvSpPr txBox="1"/>
          <p:nvPr/>
        </p:nvSpPr>
        <p:spPr>
          <a:xfrm>
            <a:off x="1354951" y="2525829"/>
            <a:ext cx="5208900" cy="18162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i="0" lang="en-US" sz="1600" u="none" cap="none" strike="noStrike">
                <a:solidFill>
                  <a:schemeClr val="dk1"/>
                </a:solidFill>
                <a:latin typeface="Source Sans Pro"/>
                <a:ea typeface="Source Sans Pro"/>
                <a:cs typeface="Source Sans Pro"/>
                <a:sym typeface="Source Sans Pro"/>
              </a:rPr>
              <a:t>Implementing Strategies that address ventilation, air quality, lighting. Material emissions  and thermal comfort ensures a holistic approach to enhancing Indoor Environmental Quality. These measures not only improve occupant health, productivity and well-being but also contribute to sustainable development by reducing energy consumption and creating healthier living environments.</a:t>
            </a:r>
            <a:endParaRPr i="0" sz="1600" u="none" cap="none" strike="noStrike">
              <a:solidFill>
                <a:schemeClr val="dk1"/>
              </a:solidFill>
              <a:latin typeface="Source Sans Pro"/>
              <a:ea typeface="Source Sans Pro"/>
              <a:cs typeface="Source Sans Pro"/>
              <a:sym typeface="Source Sans Pro"/>
            </a:endParaRPr>
          </a:p>
        </p:txBody>
      </p:sp>
      <p:sp>
        <p:nvSpPr>
          <p:cNvPr id="723" name="Google Shape;723;p28"/>
          <p:cNvSpPr txBox="1"/>
          <p:nvPr/>
        </p:nvSpPr>
        <p:spPr>
          <a:xfrm>
            <a:off x="1305204" y="1939039"/>
            <a:ext cx="3107400" cy="58473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64B6B8"/>
                </a:solidFill>
                <a:latin typeface="Julius Sans One"/>
                <a:ea typeface="Julius Sans One"/>
                <a:cs typeface="Julius Sans One"/>
                <a:sym typeface="Julius Sans One"/>
              </a:rPr>
              <a:t>SUMMARY</a:t>
            </a:r>
            <a:endParaRPr b="0" i="0" sz="1400" u="none" cap="none" strike="noStrike">
              <a:solidFill>
                <a:srgbClr val="000000"/>
              </a:solidFill>
              <a:latin typeface="Julius Sans One"/>
              <a:ea typeface="Julius Sans One"/>
              <a:cs typeface="Julius Sans One"/>
              <a:sym typeface="Julius Sans One"/>
            </a:endParaRPr>
          </a:p>
        </p:txBody>
      </p:sp>
      <p:pic>
        <p:nvPicPr>
          <p:cNvPr id="724" name="Google Shape;724;p28"/>
          <p:cNvPicPr preferRelativeResize="0"/>
          <p:nvPr>
            <p:ph idx="2" type="pic"/>
          </p:nvPr>
        </p:nvPicPr>
        <p:blipFill rotWithShape="1">
          <a:blip r:embed="rId3">
            <a:alphaModFix/>
          </a:blip>
          <a:srcRect b="0" l="0" r="0" t="0"/>
          <a:stretch/>
        </p:blipFill>
        <p:spPr>
          <a:xfrm>
            <a:off x="6919202" y="0"/>
            <a:ext cx="5132926" cy="6858000"/>
          </a:xfrm>
          <a:prstGeom prst="rect">
            <a:avLst/>
          </a:prstGeom>
          <a:solidFill>
            <a:srgbClr val="DFD9D7"/>
          </a:solidFill>
          <a:ln>
            <a:noFill/>
          </a:ln>
        </p:spPr>
      </p:pic>
      <p:cxnSp>
        <p:nvCxnSpPr>
          <p:cNvPr id="725" name="Google Shape;725;p28"/>
          <p:cNvCxnSpPr/>
          <p:nvPr/>
        </p:nvCxnSpPr>
        <p:spPr>
          <a:xfrm rot="5400000">
            <a:off x="756119" y="2522392"/>
            <a:ext cx="878674" cy="0"/>
          </a:xfrm>
          <a:prstGeom prst="straightConnector1">
            <a:avLst/>
          </a:prstGeom>
          <a:noFill/>
          <a:ln cap="flat" cmpd="sng" w="38100">
            <a:solidFill>
              <a:srgbClr val="F2777C"/>
            </a:solidFill>
            <a:prstDash val="solid"/>
            <a:miter lim="8000"/>
            <a:headEnd len="sm" w="sm" type="none"/>
            <a:tailEnd len="sm" w="sm" type="none"/>
          </a:ln>
        </p:spPr>
      </p:cxnSp>
      <p:pic>
        <p:nvPicPr>
          <p:cNvPr id="726" name="Google Shape;726;p28"/>
          <p:cNvPicPr preferRelativeResize="0"/>
          <p:nvPr/>
        </p:nvPicPr>
        <p:blipFill rotWithShape="1">
          <a:blip r:embed="rId4">
            <a:alphaModFix/>
          </a:blip>
          <a:srcRect b="0" l="0" r="0" t="0"/>
          <a:stretch/>
        </p:blipFill>
        <p:spPr>
          <a:xfrm>
            <a:off x="10934491" y="279694"/>
            <a:ext cx="1013460" cy="443484"/>
          </a:xfrm>
          <a:prstGeom prst="rect">
            <a:avLst/>
          </a:prstGeom>
          <a:noFill/>
          <a:ln>
            <a:noFill/>
          </a:ln>
        </p:spPr>
      </p:pic>
      <p:pic>
        <p:nvPicPr>
          <p:cNvPr descr="Logo, icon&#10;&#10;Description automatically generated" id="727" name="Google Shape;727;p28"/>
          <p:cNvPicPr preferRelativeResize="0"/>
          <p:nvPr/>
        </p:nvPicPr>
        <p:blipFill rotWithShape="1">
          <a:blip r:embed="rId5">
            <a:alphaModFix/>
          </a:blip>
          <a:srcRect b="0" l="0" r="0" t="0"/>
          <a:stretch/>
        </p:blipFill>
        <p:spPr>
          <a:xfrm>
            <a:off x="9243370" y="61749"/>
            <a:ext cx="1577467" cy="51088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29"/>
          <p:cNvSpPr/>
          <p:nvPr/>
        </p:nvSpPr>
        <p:spPr>
          <a:xfrm flipH="1">
            <a:off x="-2" y="0"/>
            <a:ext cx="1466662" cy="68580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3" name="Google Shape;733;p29"/>
          <p:cNvSpPr/>
          <p:nvPr/>
        </p:nvSpPr>
        <p:spPr>
          <a:xfrm>
            <a:off x="0" y="5949280"/>
            <a:ext cx="1990750" cy="792088"/>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4" name="Google Shape;734;p29"/>
          <p:cNvSpPr txBox="1"/>
          <p:nvPr/>
        </p:nvSpPr>
        <p:spPr>
          <a:xfrm>
            <a:off x="3741591" y="365894"/>
            <a:ext cx="6074868" cy="107717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64B6B8"/>
                </a:solidFill>
                <a:latin typeface="Julius Sans One"/>
                <a:ea typeface="Julius Sans One"/>
                <a:cs typeface="Julius Sans One"/>
                <a:sym typeface="Julius Sans One"/>
              </a:rPr>
              <a:t>List of required compliance documents</a:t>
            </a:r>
            <a:endParaRPr b="0" i="0" sz="3200" u="none" cap="none" strike="noStrike">
              <a:solidFill>
                <a:srgbClr val="000000"/>
              </a:solidFill>
              <a:latin typeface="Arial"/>
              <a:ea typeface="Arial"/>
              <a:cs typeface="Arial"/>
              <a:sym typeface="Arial"/>
            </a:endParaRPr>
          </a:p>
        </p:txBody>
      </p:sp>
      <p:sp>
        <p:nvSpPr>
          <p:cNvPr id="735" name="Google Shape;735;p29"/>
          <p:cNvSpPr/>
          <p:nvPr/>
        </p:nvSpPr>
        <p:spPr>
          <a:xfrm>
            <a:off x="1942425" y="1714500"/>
            <a:ext cx="9813000" cy="510900"/>
          </a:xfrm>
          <a:prstGeom prst="roundRect">
            <a:avLst>
              <a:gd fmla="val 16667" name="adj"/>
            </a:avLst>
          </a:prstGeom>
          <a:solidFill>
            <a:srgbClr val="0D1C4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FFFFFF"/>
                </a:solidFill>
                <a:latin typeface="Source Sans Pro"/>
                <a:ea typeface="Source Sans Pro"/>
                <a:cs typeface="Source Sans Pro"/>
                <a:sym typeface="Source Sans Pro"/>
              </a:rPr>
              <a:t>Architectural Floor plans, Section and Elevation Plans with Door-window Schedule.</a:t>
            </a:r>
            <a:endParaRPr sz="1600">
              <a:solidFill>
                <a:srgbClr val="FFFFFF"/>
              </a:solidFill>
              <a:latin typeface="Source Sans Pro"/>
              <a:ea typeface="Source Sans Pro"/>
              <a:cs typeface="Source Sans Pro"/>
              <a:sym typeface="Source Sans Pro"/>
            </a:endParaRPr>
          </a:p>
        </p:txBody>
      </p:sp>
      <p:sp>
        <p:nvSpPr>
          <p:cNvPr id="736" name="Google Shape;736;p29"/>
          <p:cNvSpPr/>
          <p:nvPr/>
        </p:nvSpPr>
        <p:spPr>
          <a:xfrm>
            <a:off x="1942425" y="2315743"/>
            <a:ext cx="9813000" cy="453600"/>
          </a:xfrm>
          <a:prstGeom prst="roundRect">
            <a:avLst>
              <a:gd fmla="val 16667" name="adj"/>
            </a:avLst>
          </a:prstGeom>
          <a:solidFill>
            <a:srgbClr val="EE787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FFFFFF"/>
                </a:solidFill>
                <a:latin typeface="Source Sans Pro"/>
                <a:ea typeface="Source Sans Pro"/>
                <a:cs typeface="Source Sans Pro"/>
                <a:sym typeface="Source Sans Pro"/>
              </a:rPr>
              <a:t>Technical Datasheets of  paints highlighting the VOC content.	</a:t>
            </a:r>
            <a:endParaRPr sz="1600">
              <a:solidFill>
                <a:srgbClr val="FFFFFF"/>
              </a:solidFill>
              <a:latin typeface="Source Sans Pro"/>
              <a:ea typeface="Source Sans Pro"/>
              <a:cs typeface="Source Sans Pro"/>
              <a:sym typeface="Source Sans Pro"/>
            </a:endParaRPr>
          </a:p>
        </p:txBody>
      </p:sp>
      <p:sp>
        <p:nvSpPr>
          <p:cNvPr id="737" name="Google Shape;737;p29"/>
          <p:cNvSpPr/>
          <p:nvPr/>
        </p:nvSpPr>
        <p:spPr>
          <a:xfrm>
            <a:off x="1942425" y="2864175"/>
            <a:ext cx="9813000" cy="792000"/>
          </a:xfrm>
          <a:prstGeom prst="roundRect">
            <a:avLst>
              <a:gd fmla="val 16667" name="adj"/>
            </a:avLst>
          </a:prstGeom>
          <a:solidFill>
            <a:srgbClr val="0D1C4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FFFFFF"/>
                </a:solidFill>
                <a:latin typeface="Source Sans Pro"/>
                <a:ea typeface="Source Sans Pro"/>
                <a:cs typeface="Source Sans Pro"/>
                <a:sym typeface="Source Sans Pro"/>
              </a:rPr>
              <a:t>Basement Coordinated plan highlighting the ventilation system provided. Technical datasheet of Ventilation system provided for Basement area like Jet, Axial Fan.	</a:t>
            </a:r>
            <a:endParaRPr sz="1600">
              <a:solidFill>
                <a:srgbClr val="FFFFFF"/>
              </a:solidFill>
              <a:latin typeface="Source Sans Pro"/>
              <a:ea typeface="Source Sans Pro"/>
              <a:cs typeface="Source Sans Pro"/>
              <a:sym typeface="Source Sans Pro"/>
            </a:endParaRPr>
          </a:p>
        </p:txBody>
      </p:sp>
      <p:sp>
        <p:nvSpPr>
          <p:cNvPr id="738" name="Google Shape;738;p29"/>
          <p:cNvSpPr/>
          <p:nvPr/>
        </p:nvSpPr>
        <p:spPr>
          <a:xfrm>
            <a:off x="1942425" y="3737812"/>
            <a:ext cx="9813000" cy="629700"/>
          </a:xfrm>
          <a:prstGeom prst="roundRect">
            <a:avLst>
              <a:gd fmla="val 16667" name="adj"/>
            </a:avLst>
          </a:prstGeom>
          <a:solidFill>
            <a:srgbClr val="EE787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FFFFFF"/>
                </a:solidFill>
                <a:latin typeface="Source Sans Pro"/>
                <a:ea typeface="Source Sans Pro"/>
                <a:cs typeface="Source Sans Pro"/>
                <a:sym typeface="Source Sans Pro"/>
              </a:rPr>
              <a:t>Technical datasheet of Glazing system highlighting its technical specifications like VLT, SHGC, U Value.	</a:t>
            </a:r>
            <a:endParaRPr sz="1600">
              <a:solidFill>
                <a:srgbClr val="FFFFFF"/>
              </a:solidFill>
              <a:latin typeface="Source Sans Pro"/>
              <a:ea typeface="Source Sans Pro"/>
              <a:cs typeface="Source Sans Pro"/>
              <a:sym typeface="Source Sans Pro"/>
            </a:endParaRPr>
          </a:p>
        </p:txBody>
      </p:sp>
      <p:sp>
        <p:nvSpPr>
          <p:cNvPr id="739" name="Google Shape;739;p29"/>
          <p:cNvSpPr/>
          <p:nvPr/>
        </p:nvSpPr>
        <p:spPr>
          <a:xfrm>
            <a:off x="1942425" y="4438427"/>
            <a:ext cx="9813000" cy="510900"/>
          </a:xfrm>
          <a:prstGeom prst="roundRect">
            <a:avLst>
              <a:gd fmla="val 16667" name="adj"/>
            </a:avLst>
          </a:prstGeom>
          <a:solidFill>
            <a:srgbClr val="0D1C4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FFFFFF"/>
                </a:solidFill>
                <a:latin typeface="Source Sans Pro"/>
                <a:ea typeface="Source Sans Pro"/>
                <a:cs typeface="Source Sans Pro"/>
                <a:sym typeface="Source Sans Pro"/>
              </a:rPr>
              <a:t>Technical Datasheet of lighting fixtures highlighting its wattage, lumens, its CRI value.</a:t>
            </a:r>
            <a:endParaRPr sz="1600">
              <a:solidFill>
                <a:srgbClr val="FFFFFF"/>
              </a:solidFill>
              <a:latin typeface="Source Sans Pro"/>
              <a:ea typeface="Source Sans Pro"/>
              <a:cs typeface="Source Sans Pro"/>
              <a:sym typeface="Source Sans Pro"/>
            </a:endParaRPr>
          </a:p>
        </p:txBody>
      </p:sp>
      <p:sp>
        <p:nvSpPr>
          <p:cNvPr id="740" name="Google Shape;740;p29"/>
          <p:cNvSpPr/>
          <p:nvPr/>
        </p:nvSpPr>
        <p:spPr>
          <a:xfrm>
            <a:off x="1942425" y="5020250"/>
            <a:ext cx="9813000" cy="719100"/>
          </a:xfrm>
          <a:prstGeom prst="roundRect">
            <a:avLst>
              <a:gd fmla="val 16667" name="adj"/>
            </a:avLst>
          </a:prstGeom>
          <a:solidFill>
            <a:srgbClr val="EE787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FFFFFF"/>
                </a:solidFill>
                <a:latin typeface="Source Sans Pro"/>
                <a:ea typeface="Source Sans Pro"/>
                <a:cs typeface="Source Sans Pro"/>
                <a:sym typeface="Source Sans Pro"/>
              </a:rPr>
              <a:t>Details related to Wall and Roof assembly like thickness of wall, roof, insulation provided.</a:t>
            </a:r>
            <a:endParaRPr sz="1600">
              <a:solidFill>
                <a:srgbClr val="FFFFFF"/>
              </a:solidFill>
              <a:latin typeface="Source Sans Pro"/>
              <a:ea typeface="Source Sans Pro"/>
              <a:cs typeface="Source Sans Pro"/>
              <a:sym typeface="Source Sans Pro"/>
            </a:endParaRPr>
          </a:p>
        </p:txBody>
      </p:sp>
      <p:sp>
        <p:nvSpPr>
          <p:cNvPr id="741" name="Google Shape;741;p29"/>
          <p:cNvSpPr/>
          <p:nvPr/>
        </p:nvSpPr>
        <p:spPr>
          <a:xfrm>
            <a:off x="1942425" y="5849950"/>
            <a:ext cx="9813000" cy="510900"/>
          </a:xfrm>
          <a:prstGeom prst="roundRect">
            <a:avLst>
              <a:gd fmla="val 16667" name="adj"/>
            </a:avLst>
          </a:prstGeom>
          <a:solidFill>
            <a:srgbClr val="0D1C4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FFFFFF"/>
                </a:solidFill>
                <a:latin typeface="Source Sans Pro"/>
                <a:ea typeface="Source Sans Pro"/>
                <a:cs typeface="Source Sans Pro"/>
                <a:sym typeface="Source Sans Pro"/>
              </a:rPr>
              <a:t>Technical datasheet of CO sensor. Also, photo of display panel of CO sensor.</a:t>
            </a:r>
            <a:endParaRPr sz="1600">
              <a:solidFill>
                <a:srgbClr val="FFFFFF"/>
              </a:solidFill>
              <a:latin typeface="Source Sans Pro"/>
              <a:ea typeface="Source Sans Pro"/>
              <a:cs typeface="Source Sans Pro"/>
              <a:sym typeface="Source Sans Pro"/>
            </a:endParaRPr>
          </a:p>
        </p:txBody>
      </p:sp>
      <p:pic>
        <p:nvPicPr>
          <p:cNvPr id="742" name="Google Shape;742;p29"/>
          <p:cNvPicPr preferRelativeResize="0"/>
          <p:nvPr/>
        </p:nvPicPr>
        <p:blipFill rotWithShape="1">
          <a:blip r:embed="rId3">
            <a:alphaModFix/>
          </a:blip>
          <a:srcRect b="0" l="0" r="0" t="0"/>
          <a:stretch/>
        </p:blipFill>
        <p:spPr>
          <a:xfrm>
            <a:off x="10803366" y="196944"/>
            <a:ext cx="1013460" cy="443484"/>
          </a:xfrm>
          <a:prstGeom prst="rect">
            <a:avLst/>
          </a:prstGeom>
          <a:noFill/>
          <a:ln>
            <a:noFill/>
          </a:ln>
        </p:spPr>
      </p:pic>
      <p:pic>
        <p:nvPicPr>
          <p:cNvPr descr="Logo, icon&#10;&#10;Description automatically generated" id="743" name="Google Shape;743;p29"/>
          <p:cNvPicPr preferRelativeResize="0"/>
          <p:nvPr/>
        </p:nvPicPr>
        <p:blipFill rotWithShape="1">
          <a:blip r:embed="rId4">
            <a:alphaModFix/>
          </a:blip>
          <a:srcRect b="0" l="0" r="0" t="0"/>
          <a:stretch/>
        </p:blipFill>
        <p:spPr>
          <a:xfrm>
            <a:off x="9132420" y="129549"/>
            <a:ext cx="1577467" cy="5108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
          <p:cNvSpPr txBox="1"/>
          <p:nvPr/>
        </p:nvSpPr>
        <p:spPr>
          <a:xfrm>
            <a:off x="5276728" y="1891180"/>
            <a:ext cx="31074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0E1B47"/>
                </a:solidFill>
                <a:latin typeface="Archivo Narrow"/>
                <a:ea typeface="Archivo Narrow"/>
                <a:cs typeface="Archivo Narrow"/>
                <a:sym typeface="Archivo Narrow"/>
              </a:rPr>
              <a:t>Intent</a:t>
            </a:r>
            <a:endParaRPr b="0" i="0" sz="1400" u="none" cap="none" strike="noStrike">
              <a:solidFill>
                <a:srgbClr val="000000"/>
              </a:solidFill>
              <a:latin typeface="Julius Sans One"/>
              <a:ea typeface="Julius Sans One"/>
              <a:cs typeface="Julius Sans One"/>
              <a:sym typeface="Julius Sans One"/>
            </a:endParaRPr>
          </a:p>
        </p:txBody>
      </p:sp>
      <p:sp>
        <p:nvSpPr>
          <p:cNvPr id="209" name="Google Shape;209;p3"/>
          <p:cNvSpPr/>
          <p:nvPr/>
        </p:nvSpPr>
        <p:spPr>
          <a:xfrm>
            <a:off x="418509" y="3187520"/>
            <a:ext cx="4545650" cy="367048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0" name="Google Shape;210;p3"/>
          <p:cNvSpPr txBox="1"/>
          <p:nvPr/>
        </p:nvSpPr>
        <p:spPr>
          <a:xfrm>
            <a:off x="5276728" y="2516856"/>
            <a:ext cx="6334500" cy="7851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1400"/>
              <a:buFont typeface="Arial"/>
              <a:buNone/>
            </a:pPr>
            <a:r>
              <a:rPr b="0" i="0" lang="en-US" sz="1800" u="none" cap="none" strike="noStrike">
                <a:solidFill>
                  <a:srgbClr val="3B3838"/>
                </a:solidFill>
                <a:latin typeface="Archivo Narrow"/>
                <a:ea typeface="Archivo Narrow"/>
                <a:cs typeface="Archivo Narrow"/>
                <a:sym typeface="Archivo Narrow"/>
              </a:rPr>
              <a:t>To provide provisions related to indoor air quality, thermal comfort and visual comfort post-occupancy of a building. </a:t>
            </a:r>
            <a:endParaRPr b="0" i="0" sz="1800" u="none" cap="none" strike="noStrike">
              <a:solidFill>
                <a:srgbClr val="3B3838"/>
              </a:solidFill>
              <a:latin typeface="Archivo Narrow"/>
              <a:ea typeface="Archivo Narrow"/>
              <a:cs typeface="Archivo Narrow"/>
              <a:sym typeface="Archivo Narrow"/>
            </a:endParaRPr>
          </a:p>
        </p:txBody>
      </p:sp>
      <p:pic>
        <p:nvPicPr>
          <p:cNvPr descr="environmental-consulting-firm-office-with-sustainable-design-elements-green-initiatives-natural_820340-37504.jpg (626×487)" id="211" name="Google Shape;211;p3"/>
          <p:cNvPicPr preferRelativeResize="0"/>
          <p:nvPr/>
        </p:nvPicPr>
        <p:blipFill rotWithShape="1">
          <a:blip r:embed="rId3">
            <a:alphaModFix/>
          </a:blip>
          <a:srcRect b="0" l="0" r="0" t="0"/>
          <a:stretch/>
        </p:blipFill>
        <p:spPr>
          <a:xfrm>
            <a:off x="653504" y="813333"/>
            <a:ext cx="4075655" cy="3170677"/>
          </a:xfrm>
          <a:prstGeom prst="rect">
            <a:avLst/>
          </a:prstGeom>
          <a:noFill/>
          <a:ln>
            <a:noFill/>
          </a:ln>
        </p:spPr>
      </p:pic>
      <p:pic>
        <p:nvPicPr>
          <p:cNvPr id="212" name="Google Shape;212;p3"/>
          <p:cNvPicPr preferRelativeResize="0"/>
          <p:nvPr/>
        </p:nvPicPr>
        <p:blipFill rotWithShape="1">
          <a:blip r:embed="rId4">
            <a:alphaModFix/>
          </a:blip>
          <a:srcRect b="0" l="0" r="0" t="0"/>
          <a:stretch/>
        </p:blipFill>
        <p:spPr>
          <a:xfrm>
            <a:off x="10934491" y="279694"/>
            <a:ext cx="1013460" cy="443484"/>
          </a:xfrm>
          <a:prstGeom prst="rect">
            <a:avLst/>
          </a:prstGeom>
          <a:noFill/>
          <a:ln>
            <a:noFill/>
          </a:ln>
        </p:spPr>
      </p:pic>
      <p:pic>
        <p:nvPicPr>
          <p:cNvPr descr="Logo, icon&#10;&#10;Description automatically generated" id="213" name="Google Shape;213;p3"/>
          <p:cNvPicPr preferRelativeResize="0"/>
          <p:nvPr/>
        </p:nvPicPr>
        <p:blipFill rotWithShape="1">
          <a:blip r:embed="rId5">
            <a:alphaModFix/>
          </a:blip>
          <a:srcRect b="0" l="0" r="0" t="0"/>
          <a:stretch/>
        </p:blipFill>
        <p:spPr>
          <a:xfrm>
            <a:off x="9243370" y="61749"/>
            <a:ext cx="1577467" cy="510884"/>
          </a:xfrm>
          <a:prstGeom prst="rect">
            <a:avLst/>
          </a:prstGeom>
          <a:noFill/>
          <a:ln>
            <a:noFill/>
          </a:ln>
        </p:spPr>
      </p:pic>
      <p:pic>
        <p:nvPicPr>
          <p:cNvPr id="214" name="Google Shape;214;p3"/>
          <p:cNvPicPr preferRelativeResize="0"/>
          <p:nvPr/>
        </p:nvPicPr>
        <p:blipFill rotWithShape="1">
          <a:blip r:embed="rId6">
            <a:alphaModFix/>
          </a:blip>
          <a:srcRect b="0" l="0" r="0" t="0"/>
          <a:stretch/>
        </p:blipFill>
        <p:spPr>
          <a:xfrm>
            <a:off x="6827100" y="3472688"/>
            <a:ext cx="3030100" cy="3100150"/>
          </a:xfrm>
          <a:prstGeom prst="rect">
            <a:avLst/>
          </a:prstGeom>
          <a:noFill/>
          <a:ln>
            <a:noFill/>
          </a:ln>
        </p:spPr>
      </p:pic>
      <p:sp>
        <p:nvSpPr>
          <p:cNvPr id="215" name="Google Shape;215;p3"/>
          <p:cNvSpPr txBox="1"/>
          <p:nvPr/>
        </p:nvSpPr>
        <p:spPr>
          <a:xfrm>
            <a:off x="9344147" y="6074913"/>
            <a:ext cx="1244700" cy="2463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chemeClr val="dk1"/>
                </a:solidFill>
                <a:latin typeface="Source Sans Pro"/>
                <a:ea typeface="Source Sans Pro"/>
                <a:cs typeface="Source Sans Pro"/>
                <a:sym typeface="Source Sans Pro"/>
              </a:rPr>
              <a:t>Source</a:t>
            </a:r>
            <a:r>
              <a:rPr lang="en-US" sz="1000">
                <a:solidFill>
                  <a:schemeClr val="dk1"/>
                </a:solidFill>
                <a:latin typeface="Archivo Narrow"/>
                <a:ea typeface="Archivo Narrow"/>
                <a:cs typeface="Archivo Narrow"/>
                <a:sym typeface="Archivo Narrow"/>
              </a:rPr>
              <a:t>: </a:t>
            </a:r>
            <a:r>
              <a:rPr i="1" lang="en-US" sz="900">
                <a:solidFill>
                  <a:schemeClr val="dk1"/>
                </a:solidFill>
                <a:latin typeface="Source Sans Pro"/>
                <a:ea typeface="Source Sans Pro"/>
                <a:cs typeface="Source Sans Pro"/>
                <a:sym typeface="Source Sans Pro"/>
              </a:rPr>
              <a:t>LCES - Author</a:t>
            </a:r>
            <a:endParaRPr i="1" sz="900">
              <a:solidFill>
                <a:schemeClr val="dk1"/>
              </a:solidFill>
              <a:latin typeface="Source Sans Pro"/>
              <a:ea typeface="Source Sans Pro"/>
              <a:cs typeface="Source Sans Pro"/>
              <a:sym typeface="Source Sans Pro"/>
            </a:endParaRPr>
          </a:p>
        </p:txBody>
      </p:sp>
      <p:sp>
        <p:nvSpPr>
          <p:cNvPr id="216" name="Google Shape;216;p3"/>
          <p:cNvSpPr txBox="1"/>
          <p:nvPr/>
        </p:nvSpPr>
        <p:spPr>
          <a:xfrm>
            <a:off x="1651152" y="403930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chemeClr val="lt1"/>
                </a:solidFill>
                <a:latin typeface="Source Sans Pro"/>
                <a:ea typeface="Source Sans Pro"/>
                <a:cs typeface="Source Sans Pro"/>
                <a:sym typeface="Source Sans Pro"/>
              </a:rPr>
              <a:t>Image source:Freepik,</a:t>
            </a:r>
            <a:r>
              <a:rPr i="1" lang="en-US" sz="900">
                <a:solidFill>
                  <a:srgbClr val="595959"/>
                </a:solidFill>
                <a:latin typeface="Source Sans Pro"/>
                <a:ea typeface="Source Sans Pro"/>
                <a:cs typeface="Source Sans Pro"/>
                <a:sym typeface="Source Sans Pro"/>
              </a:rPr>
              <a:t> </a:t>
            </a:r>
            <a:r>
              <a:rPr i="1" lang="en-US" sz="900" u="sng">
                <a:solidFill>
                  <a:schemeClr val="hlink"/>
                </a:solidFill>
                <a:latin typeface="Source Sans Pro"/>
                <a:ea typeface="Source Sans Pro"/>
                <a:cs typeface="Source Sans Pro"/>
                <a:sym typeface="Source Sans Pro"/>
                <a:hlinkClick r:id="rId7"/>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
        <p:nvSpPr>
          <p:cNvPr id="217" name="Google Shape;217;p3"/>
          <p:cNvSpPr txBox="1"/>
          <p:nvPr/>
        </p:nvSpPr>
        <p:spPr>
          <a:xfrm>
            <a:off x="4913650" y="628050"/>
            <a:ext cx="6411600" cy="1077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5DB7BC"/>
                </a:solidFill>
                <a:latin typeface="Julius Sans One"/>
                <a:ea typeface="Julius Sans One"/>
                <a:cs typeface="Julius Sans One"/>
                <a:sym typeface="Julius Sans One"/>
              </a:rPr>
              <a:t>Indoor Environmental Quality (IEQ)</a:t>
            </a:r>
            <a:endParaRPr sz="3200">
              <a:solidFill>
                <a:srgbClr val="5DB7BC"/>
              </a:solidFill>
              <a:latin typeface="Julius Sans One"/>
              <a:ea typeface="Julius Sans One"/>
              <a:cs typeface="Julius Sans One"/>
              <a:sym typeface="Julius Sans On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g332893a615d_0_22"/>
          <p:cNvSpPr/>
          <p:nvPr/>
        </p:nvSpPr>
        <p:spPr>
          <a:xfrm>
            <a:off x="2800" y="3091000"/>
            <a:ext cx="12190500" cy="1065900"/>
          </a:xfrm>
          <a:prstGeom prst="rect">
            <a:avLst/>
          </a:prstGeom>
          <a:solidFill>
            <a:srgbClr val="E6DED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Julius Sans One"/>
              <a:ea typeface="Julius Sans One"/>
              <a:cs typeface="Julius Sans One"/>
              <a:sym typeface="Julius Sans One"/>
            </a:endParaRPr>
          </a:p>
        </p:txBody>
      </p:sp>
      <p:sp>
        <p:nvSpPr>
          <p:cNvPr id="749" name="Google Shape;749;g332893a615d_0_22"/>
          <p:cNvSpPr/>
          <p:nvPr/>
        </p:nvSpPr>
        <p:spPr>
          <a:xfrm flipH="1" rot="8100000">
            <a:off x="2238252" y="1204533"/>
            <a:ext cx="4695755" cy="4745181"/>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0" name="Google Shape;750;g332893a615d_0_22"/>
          <p:cNvSpPr txBox="1"/>
          <p:nvPr/>
        </p:nvSpPr>
        <p:spPr>
          <a:xfrm>
            <a:off x="1908750" y="3044175"/>
            <a:ext cx="5455500" cy="106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200">
                <a:solidFill>
                  <a:schemeClr val="lt1"/>
                </a:solidFill>
                <a:latin typeface="Julius Sans One"/>
                <a:ea typeface="Julius Sans One"/>
                <a:cs typeface="Julius Sans One"/>
                <a:sym typeface="Julius Sans One"/>
              </a:rPr>
              <a:t>It’s time for a quick knowledge check!</a:t>
            </a:r>
            <a:endParaRPr b="1" sz="3200">
              <a:solidFill>
                <a:schemeClr val="lt1"/>
              </a:solidFill>
              <a:latin typeface="Julius Sans One"/>
              <a:ea typeface="Julius Sans One"/>
              <a:cs typeface="Julius Sans One"/>
              <a:sym typeface="Julius Sans One"/>
            </a:endParaRPr>
          </a:p>
        </p:txBody>
      </p:sp>
      <p:pic>
        <p:nvPicPr>
          <p:cNvPr id="751" name="Google Shape;751;g332893a615d_0_22"/>
          <p:cNvPicPr preferRelativeResize="0"/>
          <p:nvPr/>
        </p:nvPicPr>
        <p:blipFill rotWithShape="1">
          <a:blip r:embed="rId3">
            <a:alphaModFix/>
          </a:blip>
          <a:srcRect b="0" l="0" r="0" t="0"/>
          <a:stretch/>
        </p:blipFill>
        <p:spPr>
          <a:xfrm>
            <a:off x="10803366" y="196944"/>
            <a:ext cx="1013460" cy="443484"/>
          </a:xfrm>
          <a:prstGeom prst="rect">
            <a:avLst/>
          </a:prstGeom>
          <a:noFill/>
          <a:ln>
            <a:noFill/>
          </a:ln>
        </p:spPr>
      </p:pic>
      <p:pic>
        <p:nvPicPr>
          <p:cNvPr descr="Logo, icon&#10;&#10;Description automatically generated" id="752" name="Google Shape;752;g332893a615d_0_22"/>
          <p:cNvPicPr preferRelativeResize="0"/>
          <p:nvPr/>
        </p:nvPicPr>
        <p:blipFill rotWithShape="1">
          <a:blip r:embed="rId4">
            <a:alphaModFix/>
          </a:blip>
          <a:srcRect b="0" l="0" r="0" t="0"/>
          <a:stretch/>
        </p:blipFill>
        <p:spPr>
          <a:xfrm>
            <a:off x="9132420" y="129549"/>
            <a:ext cx="1577467" cy="51088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31"/>
          <p:cNvSpPr/>
          <p:nvPr/>
        </p:nvSpPr>
        <p:spPr>
          <a:xfrm flipH="1" rot="5400000">
            <a:off x="3645225" y="-2042875"/>
            <a:ext cx="4899900" cy="121905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8" name="Google Shape;758;p31"/>
          <p:cNvSpPr txBox="1"/>
          <p:nvPr/>
        </p:nvSpPr>
        <p:spPr>
          <a:xfrm>
            <a:off x="2864250" y="876375"/>
            <a:ext cx="5332200" cy="5850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Julius Sans One"/>
                <a:ea typeface="Julius Sans One"/>
                <a:cs typeface="Julius Sans One"/>
                <a:sym typeface="Julius Sans One"/>
              </a:rPr>
              <a:t>SCAN ME for the quiz!</a:t>
            </a:r>
            <a:endParaRPr b="0" i="0" sz="1400" u="none" cap="none" strike="noStrike">
              <a:solidFill>
                <a:schemeClr val="dk1"/>
              </a:solidFill>
              <a:latin typeface="Julius Sans One"/>
              <a:ea typeface="Julius Sans One"/>
              <a:cs typeface="Julius Sans One"/>
              <a:sym typeface="Julius Sans One"/>
            </a:endParaRPr>
          </a:p>
        </p:txBody>
      </p:sp>
      <p:pic>
        <p:nvPicPr>
          <p:cNvPr id="759" name="Google Shape;759;p31"/>
          <p:cNvPicPr preferRelativeResize="0"/>
          <p:nvPr/>
        </p:nvPicPr>
        <p:blipFill rotWithShape="1">
          <a:blip r:embed="rId3">
            <a:alphaModFix/>
          </a:blip>
          <a:srcRect b="0" l="0" r="0" t="0"/>
          <a:stretch/>
        </p:blipFill>
        <p:spPr>
          <a:xfrm>
            <a:off x="10803366" y="196944"/>
            <a:ext cx="1013460" cy="443484"/>
          </a:xfrm>
          <a:prstGeom prst="rect">
            <a:avLst/>
          </a:prstGeom>
          <a:noFill/>
          <a:ln>
            <a:noFill/>
          </a:ln>
        </p:spPr>
      </p:pic>
      <p:pic>
        <p:nvPicPr>
          <p:cNvPr descr="Logo, icon&#10;&#10;Description automatically generated" id="760" name="Google Shape;760;p31"/>
          <p:cNvPicPr preferRelativeResize="0"/>
          <p:nvPr/>
        </p:nvPicPr>
        <p:blipFill rotWithShape="1">
          <a:blip r:embed="rId4">
            <a:alphaModFix/>
          </a:blip>
          <a:srcRect b="0" l="0" r="0" t="0"/>
          <a:stretch/>
        </p:blipFill>
        <p:spPr>
          <a:xfrm>
            <a:off x="9132420" y="129549"/>
            <a:ext cx="1577467" cy="510884"/>
          </a:xfrm>
          <a:prstGeom prst="rect">
            <a:avLst/>
          </a:prstGeom>
          <a:noFill/>
          <a:ln>
            <a:noFill/>
          </a:ln>
        </p:spPr>
      </p:pic>
      <p:pic>
        <p:nvPicPr>
          <p:cNvPr id="761" name="Google Shape;761;p31"/>
          <p:cNvPicPr preferRelativeResize="0"/>
          <p:nvPr/>
        </p:nvPicPr>
        <p:blipFill>
          <a:blip r:embed="rId5">
            <a:alphaModFix/>
          </a:blip>
          <a:stretch>
            <a:fillRect/>
          </a:stretch>
        </p:blipFill>
        <p:spPr>
          <a:xfrm>
            <a:off x="3535601" y="1659750"/>
            <a:ext cx="4660850" cy="46608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g332893a615d_0_28"/>
          <p:cNvSpPr/>
          <p:nvPr/>
        </p:nvSpPr>
        <p:spPr>
          <a:xfrm>
            <a:off x="0" y="3102575"/>
            <a:ext cx="12190500" cy="2344500"/>
          </a:xfrm>
          <a:prstGeom prst="rect">
            <a:avLst/>
          </a:prstGeom>
          <a:solidFill>
            <a:srgbClr val="E6DE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Julius Sans One"/>
              <a:ea typeface="Julius Sans One"/>
              <a:cs typeface="Julius Sans One"/>
              <a:sym typeface="Julius Sans One"/>
            </a:endParaRPr>
          </a:p>
        </p:txBody>
      </p:sp>
      <p:sp>
        <p:nvSpPr>
          <p:cNvPr id="767" name="Google Shape;767;g332893a615d_0_28"/>
          <p:cNvSpPr txBox="1"/>
          <p:nvPr/>
        </p:nvSpPr>
        <p:spPr>
          <a:xfrm>
            <a:off x="7751298" y="244633"/>
            <a:ext cx="44391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768" name="Google Shape;768;g332893a615d_0_28"/>
          <p:cNvSpPr txBox="1"/>
          <p:nvPr/>
        </p:nvSpPr>
        <p:spPr>
          <a:xfrm>
            <a:off x="1878953" y="3513489"/>
            <a:ext cx="3137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1)  </a:t>
            </a:r>
            <a:r>
              <a:rPr lang="en-US" sz="2200">
                <a:solidFill>
                  <a:srgbClr val="0E1B47"/>
                </a:solidFill>
                <a:latin typeface="Archivo Narrow"/>
                <a:ea typeface="Archivo Narrow"/>
                <a:cs typeface="Archivo Narrow"/>
                <a:sym typeface="Archivo Narrow"/>
              </a:rPr>
              <a:t>W/m2</a:t>
            </a:r>
            <a:endParaRPr sz="2200">
              <a:solidFill>
                <a:srgbClr val="0E1B47"/>
              </a:solidFill>
              <a:latin typeface="Archivo Narrow"/>
              <a:ea typeface="Archivo Narrow"/>
              <a:cs typeface="Archivo Narrow"/>
              <a:sym typeface="Archivo Narrow"/>
            </a:endParaRPr>
          </a:p>
        </p:txBody>
      </p:sp>
      <p:sp>
        <p:nvSpPr>
          <p:cNvPr id="769" name="Google Shape;769;g332893a615d_0_28"/>
          <p:cNvSpPr txBox="1"/>
          <p:nvPr/>
        </p:nvSpPr>
        <p:spPr>
          <a:xfrm>
            <a:off x="534750" y="1909813"/>
            <a:ext cx="111225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Julius Sans One"/>
                <a:ea typeface="Julius Sans One"/>
                <a:cs typeface="Julius Sans One"/>
                <a:sym typeface="Julius Sans One"/>
              </a:rPr>
              <a:t>1. </a:t>
            </a:r>
            <a:r>
              <a:rPr b="1" lang="en-US" sz="3200">
                <a:solidFill>
                  <a:schemeClr val="dk1"/>
                </a:solidFill>
                <a:latin typeface="Julius Sans One"/>
                <a:ea typeface="Julius Sans One"/>
                <a:cs typeface="Julius Sans One"/>
                <a:sym typeface="Julius Sans One"/>
              </a:rPr>
              <a:t>What is the unit of measurement of U-value?</a:t>
            </a:r>
            <a:endParaRPr b="1" sz="3200">
              <a:solidFill>
                <a:schemeClr val="dk1"/>
              </a:solidFill>
              <a:latin typeface="Julius Sans One"/>
              <a:ea typeface="Julius Sans One"/>
              <a:cs typeface="Julius Sans One"/>
              <a:sym typeface="Julius Sans One"/>
            </a:endParaRPr>
          </a:p>
        </p:txBody>
      </p:sp>
      <p:sp>
        <p:nvSpPr>
          <p:cNvPr id="770" name="Google Shape;770;g332893a615d_0_28"/>
          <p:cNvSpPr txBox="1"/>
          <p:nvPr/>
        </p:nvSpPr>
        <p:spPr>
          <a:xfrm>
            <a:off x="6161584" y="3513489"/>
            <a:ext cx="29532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2) </a:t>
            </a:r>
            <a:r>
              <a:rPr lang="en-US" sz="2200">
                <a:solidFill>
                  <a:srgbClr val="0E1B47"/>
                </a:solidFill>
                <a:latin typeface="Archivo Narrow"/>
                <a:ea typeface="Archivo Narrow"/>
                <a:cs typeface="Archivo Narrow"/>
                <a:sym typeface="Archivo Narrow"/>
              </a:rPr>
              <a:t>m2/WK</a:t>
            </a:r>
            <a:endParaRPr sz="2200">
              <a:solidFill>
                <a:srgbClr val="0E1B47"/>
              </a:solidFill>
              <a:latin typeface="Archivo Narrow"/>
              <a:ea typeface="Archivo Narrow"/>
              <a:cs typeface="Archivo Narrow"/>
              <a:sym typeface="Archivo Narrow"/>
            </a:endParaRPr>
          </a:p>
        </p:txBody>
      </p:sp>
      <p:sp>
        <p:nvSpPr>
          <p:cNvPr id="771" name="Google Shape;771;g332893a615d_0_28"/>
          <p:cNvSpPr txBox="1"/>
          <p:nvPr/>
        </p:nvSpPr>
        <p:spPr>
          <a:xfrm>
            <a:off x="1947203" y="4445776"/>
            <a:ext cx="3137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3)  </a:t>
            </a:r>
            <a:r>
              <a:rPr lang="en-US" sz="2200">
                <a:solidFill>
                  <a:srgbClr val="0E1B47"/>
                </a:solidFill>
                <a:latin typeface="Archivo Narrow"/>
                <a:ea typeface="Archivo Narrow"/>
                <a:cs typeface="Archivo Narrow"/>
                <a:sym typeface="Archivo Narrow"/>
              </a:rPr>
              <a:t>W/m2K</a:t>
            </a:r>
            <a:endParaRPr sz="2200">
              <a:solidFill>
                <a:srgbClr val="0E1B47"/>
              </a:solidFill>
              <a:latin typeface="Archivo Narrow"/>
              <a:ea typeface="Archivo Narrow"/>
              <a:cs typeface="Archivo Narrow"/>
              <a:sym typeface="Archivo Narrow"/>
            </a:endParaRPr>
          </a:p>
        </p:txBody>
      </p:sp>
      <p:sp>
        <p:nvSpPr>
          <p:cNvPr id="772" name="Google Shape;772;g332893a615d_0_28"/>
          <p:cNvSpPr txBox="1"/>
          <p:nvPr/>
        </p:nvSpPr>
        <p:spPr>
          <a:xfrm>
            <a:off x="6161569" y="4445775"/>
            <a:ext cx="4784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4)  </a:t>
            </a:r>
            <a:r>
              <a:rPr lang="en-US" sz="2200">
                <a:solidFill>
                  <a:srgbClr val="0E1B47"/>
                </a:solidFill>
                <a:latin typeface="Archivo Narrow"/>
                <a:ea typeface="Archivo Narrow"/>
                <a:cs typeface="Archivo Narrow"/>
                <a:sym typeface="Archivo Narrow"/>
              </a:rPr>
              <a:t>K/m2W</a:t>
            </a:r>
            <a:endParaRPr sz="2200">
              <a:solidFill>
                <a:srgbClr val="0E1B47"/>
              </a:solidFill>
              <a:latin typeface="Archivo Narrow"/>
              <a:ea typeface="Archivo Narrow"/>
              <a:cs typeface="Archivo Narrow"/>
              <a:sym typeface="Archivo Narrow"/>
            </a:endParaRPr>
          </a:p>
        </p:txBody>
      </p:sp>
      <p:pic>
        <p:nvPicPr>
          <p:cNvPr descr="Logo, icon&#10;&#10;Description automatically generated" id="773" name="Google Shape;773;g332893a615d_0_28"/>
          <p:cNvPicPr preferRelativeResize="0"/>
          <p:nvPr/>
        </p:nvPicPr>
        <p:blipFill rotWithShape="1">
          <a:blip r:embed="rId3">
            <a:alphaModFix/>
          </a:blip>
          <a:srcRect b="0" l="0" r="0" t="0"/>
          <a:stretch/>
        </p:blipFill>
        <p:spPr>
          <a:xfrm>
            <a:off x="9291496" y="244633"/>
            <a:ext cx="1577467" cy="510884"/>
          </a:xfrm>
          <a:prstGeom prst="rect">
            <a:avLst/>
          </a:prstGeom>
          <a:noFill/>
          <a:ln>
            <a:noFill/>
          </a:ln>
        </p:spPr>
      </p:pic>
      <p:pic>
        <p:nvPicPr>
          <p:cNvPr id="774" name="Google Shape;774;g332893a615d_0_28"/>
          <p:cNvPicPr preferRelativeResize="0"/>
          <p:nvPr/>
        </p:nvPicPr>
        <p:blipFill rotWithShape="1">
          <a:blip r:embed="rId4">
            <a:alphaModFix/>
          </a:blip>
          <a:srcRect b="0" l="0" r="3735" t="0"/>
          <a:stretch/>
        </p:blipFill>
        <p:spPr>
          <a:xfrm>
            <a:off x="11020926" y="438985"/>
            <a:ext cx="917709" cy="44348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g332893a615d_0_142"/>
          <p:cNvSpPr/>
          <p:nvPr/>
        </p:nvSpPr>
        <p:spPr>
          <a:xfrm>
            <a:off x="0" y="3102575"/>
            <a:ext cx="12190500" cy="2344500"/>
          </a:xfrm>
          <a:prstGeom prst="rect">
            <a:avLst/>
          </a:prstGeom>
          <a:solidFill>
            <a:srgbClr val="E6DE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Julius Sans One"/>
              <a:ea typeface="Julius Sans One"/>
              <a:cs typeface="Julius Sans One"/>
              <a:sym typeface="Julius Sans One"/>
            </a:endParaRPr>
          </a:p>
        </p:txBody>
      </p:sp>
      <p:sp>
        <p:nvSpPr>
          <p:cNvPr id="780" name="Google Shape;780;g332893a615d_0_142"/>
          <p:cNvSpPr txBox="1"/>
          <p:nvPr/>
        </p:nvSpPr>
        <p:spPr>
          <a:xfrm>
            <a:off x="7751298" y="244633"/>
            <a:ext cx="44391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781" name="Google Shape;781;g332893a615d_0_142"/>
          <p:cNvSpPr txBox="1"/>
          <p:nvPr/>
        </p:nvSpPr>
        <p:spPr>
          <a:xfrm>
            <a:off x="1878953" y="3513489"/>
            <a:ext cx="3137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1)  </a:t>
            </a:r>
            <a:r>
              <a:rPr lang="en-US" sz="2200">
                <a:solidFill>
                  <a:srgbClr val="0E1B47"/>
                </a:solidFill>
                <a:latin typeface="Archivo Narrow"/>
                <a:ea typeface="Archivo Narrow"/>
                <a:cs typeface="Archivo Narrow"/>
                <a:sym typeface="Archivo Narrow"/>
              </a:rPr>
              <a:t>50 g/L</a:t>
            </a:r>
            <a:endParaRPr sz="2200">
              <a:solidFill>
                <a:srgbClr val="0E1B47"/>
              </a:solidFill>
              <a:latin typeface="Archivo Narrow"/>
              <a:ea typeface="Archivo Narrow"/>
              <a:cs typeface="Archivo Narrow"/>
              <a:sym typeface="Archivo Narrow"/>
            </a:endParaRPr>
          </a:p>
        </p:txBody>
      </p:sp>
      <p:sp>
        <p:nvSpPr>
          <p:cNvPr id="782" name="Google Shape;782;g332893a615d_0_142"/>
          <p:cNvSpPr txBox="1"/>
          <p:nvPr/>
        </p:nvSpPr>
        <p:spPr>
          <a:xfrm>
            <a:off x="534750" y="1909813"/>
            <a:ext cx="111225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Julius Sans One"/>
                <a:ea typeface="Julius Sans One"/>
                <a:cs typeface="Julius Sans One"/>
                <a:sym typeface="Julius Sans One"/>
              </a:rPr>
              <a:t>2. WHAT IS VOC LIMITS FOR FLAT PAINTS? </a:t>
            </a:r>
            <a:endParaRPr b="1" sz="3200">
              <a:solidFill>
                <a:schemeClr val="dk1"/>
              </a:solidFill>
              <a:latin typeface="Julius Sans One"/>
              <a:ea typeface="Julius Sans One"/>
              <a:cs typeface="Julius Sans One"/>
              <a:sym typeface="Julius Sans One"/>
            </a:endParaRPr>
          </a:p>
        </p:txBody>
      </p:sp>
      <p:sp>
        <p:nvSpPr>
          <p:cNvPr id="783" name="Google Shape;783;g332893a615d_0_142"/>
          <p:cNvSpPr txBox="1"/>
          <p:nvPr/>
        </p:nvSpPr>
        <p:spPr>
          <a:xfrm>
            <a:off x="6161584" y="3513489"/>
            <a:ext cx="29532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2) </a:t>
            </a:r>
            <a:r>
              <a:rPr lang="en-US" sz="2200">
                <a:solidFill>
                  <a:srgbClr val="0E1B47"/>
                </a:solidFill>
                <a:latin typeface="Archivo Narrow"/>
                <a:ea typeface="Archivo Narrow"/>
                <a:cs typeface="Archivo Narrow"/>
                <a:sym typeface="Archivo Narrow"/>
              </a:rPr>
              <a:t>100 g/L</a:t>
            </a:r>
            <a:endParaRPr sz="2200">
              <a:solidFill>
                <a:srgbClr val="0E1B47"/>
              </a:solidFill>
              <a:latin typeface="Archivo Narrow"/>
              <a:ea typeface="Archivo Narrow"/>
              <a:cs typeface="Archivo Narrow"/>
              <a:sym typeface="Archivo Narrow"/>
            </a:endParaRPr>
          </a:p>
        </p:txBody>
      </p:sp>
      <p:sp>
        <p:nvSpPr>
          <p:cNvPr id="784" name="Google Shape;784;g332893a615d_0_142"/>
          <p:cNvSpPr txBox="1"/>
          <p:nvPr/>
        </p:nvSpPr>
        <p:spPr>
          <a:xfrm>
            <a:off x="1947203" y="4445776"/>
            <a:ext cx="3137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3)  </a:t>
            </a:r>
            <a:r>
              <a:rPr lang="en-US" sz="2200">
                <a:solidFill>
                  <a:srgbClr val="0E1B47"/>
                </a:solidFill>
                <a:latin typeface="Archivo Narrow"/>
                <a:ea typeface="Archivo Narrow"/>
                <a:cs typeface="Archivo Narrow"/>
                <a:sym typeface="Archivo Narrow"/>
              </a:rPr>
              <a:t>20 g/L</a:t>
            </a:r>
            <a:endParaRPr sz="2200">
              <a:solidFill>
                <a:srgbClr val="0E1B47"/>
              </a:solidFill>
              <a:latin typeface="Archivo Narrow"/>
              <a:ea typeface="Archivo Narrow"/>
              <a:cs typeface="Archivo Narrow"/>
              <a:sym typeface="Archivo Narrow"/>
            </a:endParaRPr>
          </a:p>
        </p:txBody>
      </p:sp>
      <p:sp>
        <p:nvSpPr>
          <p:cNvPr id="785" name="Google Shape;785;g332893a615d_0_142"/>
          <p:cNvSpPr txBox="1"/>
          <p:nvPr/>
        </p:nvSpPr>
        <p:spPr>
          <a:xfrm>
            <a:off x="6161569" y="4445775"/>
            <a:ext cx="4784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4)  </a:t>
            </a:r>
            <a:r>
              <a:rPr lang="en-US" sz="2200">
                <a:solidFill>
                  <a:srgbClr val="0E1B47"/>
                </a:solidFill>
                <a:latin typeface="Archivo Narrow"/>
                <a:ea typeface="Archivo Narrow"/>
                <a:cs typeface="Archivo Narrow"/>
                <a:sym typeface="Archivo Narrow"/>
              </a:rPr>
              <a:t>80 g/L</a:t>
            </a:r>
            <a:endParaRPr sz="2200">
              <a:solidFill>
                <a:srgbClr val="0E1B47"/>
              </a:solidFill>
              <a:latin typeface="Archivo Narrow"/>
              <a:ea typeface="Archivo Narrow"/>
              <a:cs typeface="Archivo Narrow"/>
              <a:sym typeface="Archivo Narrow"/>
            </a:endParaRPr>
          </a:p>
        </p:txBody>
      </p:sp>
      <p:pic>
        <p:nvPicPr>
          <p:cNvPr descr="Logo, icon&#10;&#10;Description automatically generated" id="786" name="Google Shape;786;g332893a615d_0_142"/>
          <p:cNvPicPr preferRelativeResize="0"/>
          <p:nvPr/>
        </p:nvPicPr>
        <p:blipFill rotWithShape="1">
          <a:blip r:embed="rId3">
            <a:alphaModFix/>
          </a:blip>
          <a:srcRect b="0" l="0" r="0" t="0"/>
          <a:stretch/>
        </p:blipFill>
        <p:spPr>
          <a:xfrm>
            <a:off x="9291496" y="244633"/>
            <a:ext cx="1577467" cy="510884"/>
          </a:xfrm>
          <a:prstGeom prst="rect">
            <a:avLst/>
          </a:prstGeom>
          <a:noFill/>
          <a:ln>
            <a:noFill/>
          </a:ln>
        </p:spPr>
      </p:pic>
      <p:pic>
        <p:nvPicPr>
          <p:cNvPr id="787" name="Google Shape;787;g332893a615d_0_142"/>
          <p:cNvPicPr preferRelativeResize="0"/>
          <p:nvPr/>
        </p:nvPicPr>
        <p:blipFill rotWithShape="1">
          <a:blip r:embed="rId4">
            <a:alphaModFix/>
          </a:blip>
          <a:srcRect b="0" l="0" r="3735" t="0"/>
          <a:stretch/>
        </p:blipFill>
        <p:spPr>
          <a:xfrm>
            <a:off x="11020926" y="438985"/>
            <a:ext cx="917709" cy="44348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g332893a615d_0_154"/>
          <p:cNvSpPr/>
          <p:nvPr/>
        </p:nvSpPr>
        <p:spPr>
          <a:xfrm>
            <a:off x="0" y="3102575"/>
            <a:ext cx="12190500" cy="2344500"/>
          </a:xfrm>
          <a:prstGeom prst="rect">
            <a:avLst/>
          </a:prstGeom>
          <a:solidFill>
            <a:srgbClr val="E6DE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Julius Sans One"/>
              <a:ea typeface="Julius Sans One"/>
              <a:cs typeface="Julius Sans One"/>
              <a:sym typeface="Julius Sans One"/>
            </a:endParaRPr>
          </a:p>
        </p:txBody>
      </p:sp>
      <p:sp>
        <p:nvSpPr>
          <p:cNvPr id="793" name="Google Shape;793;g332893a615d_0_154"/>
          <p:cNvSpPr txBox="1"/>
          <p:nvPr/>
        </p:nvSpPr>
        <p:spPr>
          <a:xfrm>
            <a:off x="7751298" y="244633"/>
            <a:ext cx="44391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794" name="Google Shape;794;g332893a615d_0_154"/>
          <p:cNvSpPr txBox="1"/>
          <p:nvPr/>
        </p:nvSpPr>
        <p:spPr>
          <a:xfrm>
            <a:off x="1878953" y="3513489"/>
            <a:ext cx="3137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1)  </a:t>
            </a:r>
            <a:r>
              <a:rPr lang="en-US" sz="2200">
                <a:solidFill>
                  <a:srgbClr val="0E1B47"/>
                </a:solidFill>
                <a:latin typeface="Archivo Narrow"/>
                <a:ea typeface="Archivo Narrow"/>
                <a:cs typeface="Archivo Narrow"/>
                <a:sym typeface="Archivo Narrow"/>
              </a:rPr>
              <a:t>10 ACPH</a:t>
            </a:r>
            <a:endParaRPr sz="2200">
              <a:solidFill>
                <a:srgbClr val="0E1B47"/>
              </a:solidFill>
              <a:latin typeface="Archivo Narrow"/>
              <a:ea typeface="Archivo Narrow"/>
              <a:cs typeface="Archivo Narrow"/>
              <a:sym typeface="Archivo Narrow"/>
            </a:endParaRPr>
          </a:p>
        </p:txBody>
      </p:sp>
      <p:sp>
        <p:nvSpPr>
          <p:cNvPr id="795" name="Google Shape;795;g332893a615d_0_154"/>
          <p:cNvSpPr txBox="1"/>
          <p:nvPr/>
        </p:nvSpPr>
        <p:spPr>
          <a:xfrm>
            <a:off x="534750" y="1909813"/>
            <a:ext cx="11122500" cy="10773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Julius Sans One"/>
                <a:ea typeface="Julius Sans One"/>
                <a:cs typeface="Julius Sans One"/>
                <a:sym typeface="Julius Sans One"/>
              </a:rPr>
              <a:t>3. How much of minimum air changes per hour (ACPH) is required for enclosed parking area?</a:t>
            </a:r>
            <a:endParaRPr b="1" sz="3200">
              <a:solidFill>
                <a:schemeClr val="dk1"/>
              </a:solidFill>
              <a:latin typeface="Julius Sans One"/>
              <a:ea typeface="Julius Sans One"/>
              <a:cs typeface="Julius Sans One"/>
              <a:sym typeface="Julius Sans One"/>
            </a:endParaRPr>
          </a:p>
        </p:txBody>
      </p:sp>
      <p:sp>
        <p:nvSpPr>
          <p:cNvPr id="796" name="Google Shape;796;g332893a615d_0_154"/>
          <p:cNvSpPr txBox="1"/>
          <p:nvPr/>
        </p:nvSpPr>
        <p:spPr>
          <a:xfrm>
            <a:off x="6161584" y="3513489"/>
            <a:ext cx="29532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2) </a:t>
            </a:r>
            <a:r>
              <a:rPr lang="en-US" sz="2200">
                <a:solidFill>
                  <a:srgbClr val="0E1B47"/>
                </a:solidFill>
                <a:latin typeface="Archivo Narrow"/>
                <a:ea typeface="Archivo Narrow"/>
                <a:cs typeface="Archivo Narrow"/>
                <a:sym typeface="Archivo Narrow"/>
              </a:rPr>
              <a:t>15 ACPH</a:t>
            </a:r>
            <a:endParaRPr sz="2200">
              <a:solidFill>
                <a:srgbClr val="0E1B47"/>
              </a:solidFill>
              <a:latin typeface="Archivo Narrow"/>
              <a:ea typeface="Archivo Narrow"/>
              <a:cs typeface="Archivo Narrow"/>
              <a:sym typeface="Archivo Narrow"/>
            </a:endParaRPr>
          </a:p>
        </p:txBody>
      </p:sp>
      <p:sp>
        <p:nvSpPr>
          <p:cNvPr id="797" name="Google Shape;797;g332893a615d_0_154"/>
          <p:cNvSpPr txBox="1"/>
          <p:nvPr/>
        </p:nvSpPr>
        <p:spPr>
          <a:xfrm>
            <a:off x="1947203" y="4445776"/>
            <a:ext cx="3137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3)  </a:t>
            </a:r>
            <a:r>
              <a:rPr lang="en-US" sz="2200">
                <a:solidFill>
                  <a:srgbClr val="0E1B47"/>
                </a:solidFill>
                <a:latin typeface="Archivo Narrow"/>
                <a:ea typeface="Archivo Narrow"/>
                <a:cs typeface="Archivo Narrow"/>
                <a:sym typeface="Archivo Narrow"/>
              </a:rPr>
              <a:t>5 ACPH</a:t>
            </a:r>
            <a:endParaRPr sz="2200">
              <a:solidFill>
                <a:srgbClr val="0E1B47"/>
              </a:solidFill>
              <a:latin typeface="Archivo Narrow"/>
              <a:ea typeface="Archivo Narrow"/>
              <a:cs typeface="Archivo Narrow"/>
              <a:sym typeface="Archivo Narrow"/>
            </a:endParaRPr>
          </a:p>
        </p:txBody>
      </p:sp>
      <p:sp>
        <p:nvSpPr>
          <p:cNvPr id="798" name="Google Shape;798;g332893a615d_0_154"/>
          <p:cNvSpPr txBox="1"/>
          <p:nvPr/>
        </p:nvSpPr>
        <p:spPr>
          <a:xfrm>
            <a:off x="6161569" y="4445775"/>
            <a:ext cx="4784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4)  </a:t>
            </a:r>
            <a:r>
              <a:rPr lang="en-US" sz="2200">
                <a:solidFill>
                  <a:srgbClr val="0E1B47"/>
                </a:solidFill>
                <a:latin typeface="Archivo Narrow"/>
                <a:ea typeface="Archivo Narrow"/>
                <a:cs typeface="Archivo Narrow"/>
                <a:sym typeface="Archivo Narrow"/>
              </a:rPr>
              <a:t>6 ACPH</a:t>
            </a:r>
            <a:endParaRPr sz="2200">
              <a:solidFill>
                <a:srgbClr val="0E1B47"/>
              </a:solidFill>
              <a:latin typeface="Archivo Narrow"/>
              <a:ea typeface="Archivo Narrow"/>
              <a:cs typeface="Archivo Narrow"/>
              <a:sym typeface="Archivo Narrow"/>
            </a:endParaRPr>
          </a:p>
        </p:txBody>
      </p:sp>
      <p:pic>
        <p:nvPicPr>
          <p:cNvPr descr="Logo, icon&#10;&#10;Description automatically generated" id="799" name="Google Shape;799;g332893a615d_0_154"/>
          <p:cNvPicPr preferRelativeResize="0"/>
          <p:nvPr/>
        </p:nvPicPr>
        <p:blipFill rotWithShape="1">
          <a:blip r:embed="rId3">
            <a:alphaModFix/>
          </a:blip>
          <a:srcRect b="0" l="0" r="0" t="0"/>
          <a:stretch/>
        </p:blipFill>
        <p:spPr>
          <a:xfrm>
            <a:off x="9291496" y="244633"/>
            <a:ext cx="1577467" cy="510884"/>
          </a:xfrm>
          <a:prstGeom prst="rect">
            <a:avLst/>
          </a:prstGeom>
          <a:noFill/>
          <a:ln>
            <a:noFill/>
          </a:ln>
        </p:spPr>
      </p:pic>
      <p:pic>
        <p:nvPicPr>
          <p:cNvPr id="800" name="Google Shape;800;g332893a615d_0_154"/>
          <p:cNvPicPr preferRelativeResize="0"/>
          <p:nvPr/>
        </p:nvPicPr>
        <p:blipFill rotWithShape="1">
          <a:blip r:embed="rId4">
            <a:alphaModFix/>
          </a:blip>
          <a:srcRect b="0" l="0" r="3735" t="0"/>
          <a:stretch/>
        </p:blipFill>
        <p:spPr>
          <a:xfrm>
            <a:off x="11020926" y="438985"/>
            <a:ext cx="917709" cy="44348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g332893a615d_0_166"/>
          <p:cNvSpPr/>
          <p:nvPr/>
        </p:nvSpPr>
        <p:spPr>
          <a:xfrm>
            <a:off x="0" y="3102575"/>
            <a:ext cx="12190500" cy="2344500"/>
          </a:xfrm>
          <a:prstGeom prst="rect">
            <a:avLst/>
          </a:prstGeom>
          <a:solidFill>
            <a:srgbClr val="E6DE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Julius Sans One"/>
              <a:ea typeface="Julius Sans One"/>
              <a:cs typeface="Julius Sans One"/>
              <a:sym typeface="Julius Sans One"/>
            </a:endParaRPr>
          </a:p>
        </p:txBody>
      </p:sp>
      <p:sp>
        <p:nvSpPr>
          <p:cNvPr id="806" name="Google Shape;806;g332893a615d_0_166"/>
          <p:cNvSpPr txBox="1"/>
          <p:nvPr/>
        </p:nvSpPr>
        <p:spPr>
          <a:xfrm>
            <a:off x="7751298" y="244633"/>
            <a:ext cx="44391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807" name="Google Shape;807;g332893a615d_0_166"/>
          <p:cNvSpPr txBox="1"/>
          <p:nvPr/>
        </p:nvSpPr>
        <p:spPr>
          <a:xfrm>
            <a:off x="1878953" y="3513489"/>
            <a:ext cx="3137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1)  </a:t>
            </a:r>
            <a:r>
              <a:rPr lang="en-US" sz="2200">
                <a:solidFill>
                  <a:srgbClr val="0E1B47"/>
                </a:solidFill>
                <a:latin typeface="Archivo Narrow"/>
                <a:ea typeface="Archivo Narrow"/>
                <a:cs typeface="Archivo Narrow"/>
                <a:sym typeface="Archivo Narrow"/>
              </a:rPr>
              <a:t>Glass A</a:t>
            </a:r>
            <a:endParaRPr sz="2200">
              <a:solidFill>
                <a:srgbClr val="0E1B47"/>
              </a:solidFill>
              <a:latin typeface="Archivo Narrow"/>
              <a:ea typeface="Archivo Narrow"/>
              <a:cs typeface="Archivo Narrow"/>
              <a:sym typeface="Archivo Narrow"/>
            </a:endParaRPr>
          </a:p>
        </p:txBody>
      </p:sp>
      <p:sp>
        <p:nvSpPr>
          <p:cNvPr id="808" name="Google Shape;808;g332893a615d_0_166"/>
          <p:cNvSpPr txBox="1"/>
          <p:nvPr/>
        </p:nvSpPr>
        <p:spPr>
          <a:xfrm>
            <a:off x="454050" y="1254275"/>
            <a:ext cx="11274600" cy="15699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Julius Sans One"/>
                <a:ea typeface="Julius Sans One"/>
                <a:cs typeface="Julius Sans One"/>
                <a:sym typeface="Julius Sans One"/>
              </a:rPr>
              <a:t>4. If the VLT value of glass a is 20% and of glass B is 70% which glass is good for daylight penetration? </a:t>
            </a:r>
            <a:endParaRPr b="1" sz="3200">
              <a:solidFill>
                <a:schemeClr val="dk1"/>
              </a:solidFill>
              <a:latin typeface="Julius Sans One"/>
              <a:ea typeface="Julius Sans One"/>
              <a:cs typeface="Julius Sans One"/>
              <a:sym typeface="Julius Sans One"/>
            </a:endParaRPr>
          </a:p>
        </p:txBody>
      </p:sp>
      <p:sp>
        <p:nvSpPr>
          <p:cNvPr id="809" name="Google Shape;809;g332893a615d_0_166"/>
          <p:cNvSpPr txBox="1"/>
          <p:nvPr/>
        </p:nvSpPr>
        <p:spPr>
          <a:xfrm>
            <a:off x="6161584" y="3513489"/>
            <a:ext cx="29532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2) </a:t>
            </a:r>
            <a:r>
              <a:rPr lang="en-US" sz="2200">
                <a:solidFill>
                  <a:srgbClr val="0E1B47"/>
                </a:solidFill>
                <a:latin typeface="Archivo Narrow"/>
                <a:ea typeface="Archivo Narrow"/>
                <a:cs typeface="Archivo Narrow"/>
                <a:sym typeface="Archivo Narrow"/>
              </a:rPr>
              <a:t>Glass B</a:t>
            </a:r>
            <a:endParaRPr sz="2200">
              <a:solidFill>
                <a:srgbClr val="0E1B47"/>
              </a:solidFill>
              <a:latin typeface="Archivo Narrow"/>
              <a:ea typeface="Archivo Narrow"/>
              <a:cs typeface="Archivo Narrow"/>
              <a:sym typeface="Archivo Narrow"/>
            </a:endParaRPr>
          </a:p>
        </p:txBody>
      </p:sp>
      <p:sp>
        <p:nvSpPr>
          <p:cNvPr id="810" name="Google Shape;810;g332893a615d_0_166"/>
          <p:cNvSpPr txBox="1"/>
          <p:nvPr/>
        </p:nvSpPr>
        <p:spPr>
          <a:xfrm>
            <a:off x="1947203" y="4445776"/>
            <a:ext cx="3137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3)  </a:t>
            </a:r>
            <a:r>
              <a:rPr lang="en-US" sz="2200">
                <a:solidFill>
                  <a:srgbClr val="0E1B47"/>
                </a:solidFill>
                <a:latin typeface="Archivo Narrow"/>
                <a:ea typeface="Archivo Narrow"/>
                <a:cs typeface="Archivo Narrow"/>
                <a:sym typeface="Archivo Narrow"/>
              </a:rPr>
              <a:t>Both</a:t>
            </a:r>
            <a:endParaRPr sz="2200">
              <a:solidFill>
                <a:srgbClr val="0E1B47"/>
              </a:solidFill>
              <a:latin typeface="Archivo Narrow"/>
              <a:ea typeface="Archivo Narrow"/>
              <a:cs typeface="Archivo Narrow"/>
              <a:sym typeface="Archivo Narrow"/>
            </a:endParaRPr>
          </a:p>
        </p:txBody>
      </p:sp>
      <p:sp>
        <p:nvSpPr>
          <p:cNvPr id="811" name="Google Shape;811;g332893a615d_0_166"/>
          <p:cNvSpPr txBox="1"/>
          <p:nvPr/>
        </p:nvSpPr>
        <p:spPr>
          <a:xfrm>
            <a:off x="6161569" y="4445775"/>
            <a:ext cx="4784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4)  </a:t>
            </a:r>
            <a:r>
              <a:rPr lang="en-US" sz="2200">
                <a:solidFill>
                  <a:srgbClr val="0E1B47"/>
                </a:solidFill>
                <a:latin typeface="Archivo Narrow"/>
                <a:ea typeface="Archivo Narrow"/>
                <a:cs typeface="Archivo Narrow"/>
                <a:sym typeface="Archivo Narrow"/>
              </a:rPr>
              <a:t>None of the above</a:t>
            </a:r>
            <a:endParaRPr sz="2200">
              <a:solidFill>
                <a:srgbClr val="0E1B47"/>
              </a:solidFill>
              <a:latin typeface="Archivo Narrow"/>
              <a:ea typeface="Archivo Narrow"/>
              <a:cs typeface="Archivo Narrow"/>
              <a:sym typeface="Archivo Narrow"/>
            </a:endParaRPr>
          </a:p>
        </p:txBody>
      </p:sp>
      <p:pic>
        <p:nvPicPr>
          <p:cNvPr descr="Logo, icon&#10;&#10;Description automatically generated" id="812" name="Google Shape;812;g332893a615d_0_166"/>
          <p:cNvPicPr preferRelativeResize="0"/>
          <p:nvPr/>
        </p:nvPicPr>
        <p:blipFill rotWithShape="1">
          <a:blip r:embed="rId3">
            <a:alphaModFix/>
          </a:blip>
          <a:srcRect b="0" l="0" r="0" t="0"/>
          <a:stretch/>
        </p:blipFill>
        <p:spPr>
          <a:xfrm>
            <a:off x="9291496" y="244633"/>
            <a:ext cx="1577467" cy="510884"/>
          </a:xfrm>
          <a:prstGeom prst="rect">
            <a:avLst/>
          </a:prstGeom>
          <a:noFill/>
          <a:ln>
            <a:noFill/>
          </a:ln>
        </p:spPr>
      </p:pic>
      <p:pic>
        <p:nvPicPr>
          <p:cNvPr id="813" name="Google Shape;813;g332893a615d_0_166"/>
          <p:cNvPicPr preferRelativeResize="0"/>
          <p:nvPr/>
        </p:nvPicPr>
        <p:blipFill rotWithShape="1">
          <a:blip r:embed="rId4">
            <a:alphaModFix/>
          </a:blip>
          <a:srcRect b="0" l="0" r="3735" t="0"/>
          <a:stretch/>
        </p:blipFill>
        <p:spPr>
          <a:xfrm>
            <a:off x="11020926" y="438985"/>
            <a:ext cx="917709" cy="44348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g332893a615d_0_178"/>
          <p:cNvSpPr/>
          <p:nvPr/>
        </p:nvSpPr>
        <p:spPr>
          <a:xfrm>
            <a:off x="0" y="3102575"/>
            <a:ext cx="12190500" cy="2344500"/>
          </a:xfrm>
          <a:prstGeom prst="rect">
            <a:avLst/>
          </a:prstGeom>
          <a:solidFill>
            <a:srgbClr val="E6DE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Julius Sans One"/>
              <a:ea typeface="Julius Sans One"/>
              <a:cs typeface="Julius Sans One"/>
              <a:sym typeface="Julius Sans One"/>
            </a:endParaRPr>
          </a:p>
        </p:txBody>
      </p:sp>
      <p:sp>
        <p:nvSpPr>
          <p:cNvPr id="819" name="Google Shape;819;g332893a615d_0_178"/>
          <p:cNvSpPr txBox="1"/>
          <p:nvPr/>
        </p:nvSpPr>
        <p:spPr>
          <a:xfrm>
            <a:off x="7751298" y="244633"/>
            <a:ext cx="44391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820" name="Google Shape;820;g332893a615d_0_178"/>
          <p:cNvSpPr txBox="1"/>
          <p:nvPr/>
        </p:nvSpPr>
        <p:spPr>
          <a:xfrm>
            <a:off x="1878953" y="3513489"/>
            <a:ext cx="3137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1)  </a:t>
            </a:r>
            <a:r>
              <a:rPr lang="en-US" sz="2200">
                <a:solidFill>
                  <a:srgbClr val="0E1B47"/>
                </a:solidFill>
                <a:latin typeface="Archivo Narrow"/>
                <a:ea typeface="Archivo Narrow"/>
                <a:cs typeface="Archivo Narrow"/>
                <a:sym typeface="Archivo Narrow"/>
              </a:rPr>
              <a:t>Wall 1</a:t>
            </a:r>
            <a:endParaRPr sz="2200">
              <a:solidFill>
                <a:srgbClr val="0E1B47"/>
              </a:solidFill>
              <a:latin typeface="Archivo Narrow"/>
              <a:ea typeface="Archivo Narrow"/>
              <a:cs typeface="Archivo Narrow"/>
              <a:sym typeface="Archivo Narrow"/>
            </a:endParaRPr>
          </a:p>
        </p:txBody>
      </p:sp>
      <p:sp>
        <p:nvSpPr>
          <p:cNvPr id="821" name="Google Shape;821;g332893a615d_0_178"/>
          <p:cNvSpPr txBox="1"/>
          <p:nvPr/>
        </p:nvSpPr>
        <p:spPr>
          <a:xfrm>
            <a:off x="454050" y="1254275"/>
            <a:ext cx="11274600" cy="15699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Julius Sans One"/>
                <a:ea typeface="Julius Sans One"/>
                <a:cs typeface="Julius Sans One"/>
                <a:sym typeface="Julius Sans One"/>
              </a:rPr>
              <a:t>5.  Wall 1 (U-value) = 2.6 W/m2K</a:t>
            </a:r>
            <a:endParaRPr b="1" sz="3200">
              <a:solidFill>
                <a:schemeClr val="dk1"/>
              </a:solidFill>
              <a:latin typeface="Julius Sans One"/>
              <a:ea typeface="Julius Sans One"/>
              <a:cs typeface="Julius Sans One"/>
              <a:sym typeface="Julius Sans One"/>
            </a:endParaRPr>
          </a:p>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Julius Sans One"/>
                <a:ea typeface="Julius Sans One"/>
                <a:cs typeface="Julius Sans One"/>
                <a:sym typeface="Julius Sans One"/>
              </a:rPr>
              <a:t>    Wall 2 (U-Value) = 1.7 W/m2K </a:t>
            </a:r>
            <a:endParaRPr b="1" sz="3200">
              <a:solidFill>
                <a:schemeClr val="dk1"/>
              </a:solidFill>
              <a:latin typeface="Julius Sans One"/>
              <a:ea typeface="Julius Sans One"/>
              <a:cs typeface="Julius Sans One"/>
              <a:sym typeface="Julius Sans One"/>
            </a:endParaRPr>
          </a:p>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Julius Sans One"/>
                <a:ea typeface="Julius Sans One"/>
                <a:cs typeface="Julius Sans One"/>
                <a:sym typeface="Julius Sans One"/>
              </a:rPr>
              <a:t>Room with which wall Type will heat first?</a:t>
            </a:r>
            <a:endParaRPr b="1" sz="3200">
              <a:solidFill>
                <a:schemeClr val="dk1"/>
              </a:solidFill>
              <a:latin typeface="Julius Sans One"/>
              <a:ea typeface="Julius Sans One"/>
              <a:cs typeface="Julius Sans One"/>
              <a:sym typeface="Julius Sans One"/>
            </a:endParaRPr>
          </a:p>
        </p:txBody>
      </p:sp>
      <p:sp>
        <p:nvSpPr>
          <p:cNvPr id="822" name="Google Shape;822;g332893a615d_0_178"/>
          <p:cNvSpPr txBox="1"/>
          <p:nvPr/>
        </p:nvSpPr>
        <p:spPr>
          <a:xfrm>
            <a:off x="6161584" y="3513489"/>
            <a:ext cx="29532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2) </a:t>
            </a:r>
            <a:r>
              <a:rPr lang="en-US" sz="2200">
                <a:solidFill>
                  <a:srgbClr val="0E1B47"/>
                </a:solidFill>
                <a:latin typeface="Archivo Narrow"/>
                <a:ea typeface="Archivo Narrow"/>
                <a:cs typeface="Archivo Narrow"/>
                <a:sym typeface="Archivo Narrow"/>
              </a:rPr>
              <a:t>Wall 2</a:t>
            </a:r>
            <a:endParaRPr sz="2200">
              <a:solidFill>
                <a:srgbClr val="0E1B47"/>
              </a:solidFill>
              <a:latin typeface="Archivo Narrow"/>
              <a:ea typeface="Archivo Narrow"/>
              <a:cs typeface="Archivo Narrow"/>
              <a:sym typeface="Archivo Narrow"/>
            </a:endParaRPr>
          </a:p>
        </p:txBody>
      </p:sp>
      <p:sp>
        <p:nvSpPr>
          <p:cNvPr id="823" name="Google Shape;823;g332893a615d_0_178"/>
          <p:cNvSpPr txBox="1"/>
          <p:nvPr/>
        </p:nvSpPr>
        <p:spPr>
          <a:xfrm>
            <a:off x="1947203" y="4445776"/>
            <a:ext cx="3137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5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3)  </a:t>
            </a:r>
            <a:r>
              <a:rPr lang="en-US" sz="2200">
                <a:solidFill>
                  <a:srgbClr val="0E1B47"/>
                </a:solidFill>
                <a:latin typeface="Archivo Narrow"/>
                <a:ea typeface="Archivo Narrow"/>
                <a:cs typeface="Archivo Narrow"/>
                <a:sym typeface="Archivo Narrow"/>
              </a:rPr>
              <a:t>Both</a:t>
            </a:r>
            <a:endParaRPr sz="2200">
              <a:solidFill>
                <a:srgbClr val="0E1B47"/>
              </a:solidFill>
              <a:latin typeface="Archivo Narrow"/>
              <a:ea typeface="Archivo Narrow"/>
              <a:cs typeface="Archivo Narrow"/>
              <a:sym typeface="Archivo Narrow"/>
            </a:endParaRPr>
          </a:p>
        </p:txBody>
      </p:sp>
      <p:sp>
        <p:nvSpPr>
          <p:cNvPr id="824" name="Google Shape;824;g332893a615d_0_178"/>
          <p:cNvSpPr txBox="1"/>
          <p:nvPr/>
        </p:nvSpPr>
        <p:spPr>
          <a:xfrm>
            <a:off x="6161569" y="4445775"/>
            <a:ext cx="4784100" cy="430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i="0" lang="en-US" sz="2200" u="none" cap="none" strike="noStrike">
                <a:solidFill>
                  <a:srgbClr val="0E1B47"/>
                </a:solidFill>
                <a:latin typeface="Archivo Narrow"/>
                <a:ea typeface="Archivo Narrow"/>
                <a:cs typeface="Archivo Narrow"/>
                <a:sym typeface="Archivo Narrow"/>
              </a:rPr>
              <a:t>4)  </a:t>
            </a:r>
            <a:r>
              <a:rPr lang="en-US" sz="2200">
                <a:solidFill>
                  <a:srgbClr val="0E1B47"/>
                </a:solidFill>
                <a:latin typeface="Archivo Narrow"/>
                <a:ea typeface="Archivo Narrow"/>
                <a:cs typeface="Archivo Narrow"/>
                <a:sym typeface="Archivo Narrow"/>
              </a:rPr>
              <a:t>None of the above</a:t>
            </a:r>
            <a:endParaRPr sz="2200">
              <a:solidFill>
                <a:srgbClr val="0E1B47"/>
              </a:solidFill>
              <a:latin typeface="Archivo Narrow"/>
              <a:ea typeface="Archivo Narrow"/>
              <a:cs typeface="Archivo Narrow"/>
              <a:sym typeface="Archivo Narrow"/>
            </a:endParaRPr>
          </a:p>
        </p:txBody>
      </p:sp>
      <p:pic>
        <p:nvPicPr>
          <p:cNvPr descr="Logo, icon&#10;&#10;Description automatically generated" id="825" name="Google Shape;825;g332893a615d_0_178"/>
          <p:cNvPicPr preferRelativeResize="0"/>
          <p:nvPr/>
        </p:nvPicPr>
        <p:blipFill rotWithShape="1">
          <a:blip r:embed="rId3">
            <a:alphaModFix/>
          </a:blip>
          <a:srcRect b="0" l="0" r="0" t="0"/>
          <a:stretch/>
        </p:blipFill>
        <p:spPr>
          <a:xfrm>
            <a:off x="9291496" y="244633"/>
            <a:ext cx="1577467" cy="510884"/>
          </a:xfrm>
          <a:prstGeom prst="rect">
            <a:avLst/>
          </a:prstGeom>
          <a:noFill/>
          <a:ln>
            <a:noFill/>
          </a:ln>
        </p:spPr>
      </p:pic>
      <p:pic>
        <p:nvPicPr>
          <p:cNvPr id="826" name="Google Shape;826;g332893a615d_0_178"/>
          <p:cNvPicPr preferRelativeResize="0"/>
          <p:nvPr/>
        </p:nvPicPr>
        <p:blipFill rotWithShape="1">
          <a:blip r:embed="rId4">
            <a:alphaModFix/>
          </a:blip>
          <a:srcRect b="0" l="0" r="3735" t="0"/>
          <a:stretch/>
        </p:blipFill>
        <p:spPr>
          <a:xfrm>
            <a:off x="11020926" y="438985"/>
            <a:ext cx="917709" cy="44348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g332893a615d_0_50"/>
          <p:cNvSpPr txBox="1"/>
          <p:nvPr/>
        </p:nvSpPr>
        <p:spPr>
          <a:xfrm>
            <a:off x="2902645" y="2321816"/>
            <a:ext cx="6216900" cy="3078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3200"/>
              <a:buFont typeface="Arial"/>
              <a:buNone/>
            </a:pPr>
            <a:r>
              <a:t/>
            </a:r>
            <a:endParaRPr b="0" i="0" sz="1400" u="none" cap="none" strike="noStrike">
              <a:solidFill>
                <a:schemeClr val="dk1"/>
              </a:solidFill>
              <a:latin typeface="Julius Sans One"/>
              <a:ea typeface="Julius Sans One"/>
              <a:cs typeface="Julius Sans One"/>
              <a:sym typeface="Julius Sans One"/>
            </a:endParaRPr>
          </a:p>
        </p:txBody>
      </p:sp>
      <p:sp>
        <p:nvSpPr>
          <p:cNvPr id="832" name="Google Shape;832;g332893a615d_0_50"/>
          <p:cNvSpPr/>
          <p:nvPr/>
        </p:nvSpPr>
        <p:spPr>
          <a:xfrm>
            <a:off x="2800" y="3091000"/>
            <a:ext cx="12190500" cy="1065900"/>
          </a:xfrm>
          <a:prstGeom prst="rect">
            <a:avLst/>
          </a:prstGeom>
          <a:solidFill>
            <a:srgbClr val="E6DED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Julius Sans One"/>
              <a:ea typeface="Julius Sans One"/>
              <a:cs typeface="Julius Sans One"/>
              <a:sym typeface="Julius Sans One"/>
            </a:endParaRPr>
          </a:p>
        </p:txBody>
      </p:sp>
      <p:sp>
        <p:nvSpPr>
          <p:cNvPr id="833" name="Google Shape;833;g332893a615d_0_50"/>
          <p:cNvSpPr/>
          <p:nvPr/>
        </p:nvSpPr>
        <p:spPr>
          <a:xfrm flipH="1" rot="8100000">
            <a:off x="2206502" y="1056408"/>
            <a:ext cx="4695755" cy="4745181"/>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4" name="Google Shape;834;g332893a615d_0_50"/>
          <p:cNvSpPr txBox="1"/>
          <p:nvPr/>
        </p:nvSpPr>
        <p:spPr>
          <a:xfrm>
            <a:off x="1908750" y="3044175"/>
            <a:ext cx="5455500" cy="106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200">
                <a:solidFill>
                  <a:schemeClr val="lt1"/>
                </a:solidFill>
                <a:latin typeface="Julius Sans One"/>
                <a:ea typeface="Julius Sans One"/>
                <a:cs typeface="Julius Sans One"/>
                <a:sym typeface="Julius Sans One"/>
              </a:rPr>
              <a:t>Let’s see how you scored!</a:t>
            </a:r>
            <a:endParaRPr b="1" sz="3200">
              <a:solidFill>
                <a:schemeClr val="lt1"/>
              </a:solidFill>
              <a:latin typeface="Julius Sans One"/>
              <a:ea typeface="Julius Sans One"/>
              <a:cs typeface="Julius Sans One"/>
              <a:sym typeface="Julius Sans One"/>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g332893a615d_0_57"/>
          <p:cNvSpPr/>
          <p:nvPr/>
        </p:nvSpPr>
        <p:spPr>
          <a:xfrm flipH="1">
            <a:off x="-50" y="3789825"/>
            <a:ext cx="12190500" cy="21735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0" name="Google Shape;840;g332893a615d_0_57"/>
          <p:cNvSpPr txBox="1"/>
          <p:nvPr/>
        </p:nvSpPr>
        <p:spPr>
          <a:xfrm>
            <a:off x="541243" y="2750550"/>
            <a:ext cx="4157400" cy="535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0E1B47"/>
                </a:solidFill>
                <a:latin typeface="Julius Sans One"/>
                <a:ea typeface="Julius Sans One"/>
                <a:cs typeface="Julius Sans One"/>
                <a:sym typeface="Julius Sans One"/>
              </a:rPr>
              <a:t>THANK YOU!</a:t>
            </a:r>
            <a:endParaRPr i="0" sz="1400" u="none" cap="none" strike="noStrike">
              <a:solidFill>
                <a:srgbClr val="0E1B47"/>
              </a:solidFill>
              <a:latin typeface="Julius Sans One"/>
              <a:ea typeface="Julius Sans One"/>
              <a:cs typeface="Julius Sans One"/>
              <a:sym typeface="Julius Sans One"/>
            </a:endParaRPr>
          </a:p>
        </p:txBody>
      </p:sp>
      <p:pic>
        <p:nvPicPr>
          <p:cNvPr descr="Logo, icon&#10;&#10;Description automatically generated" id="841" name="Google Shape;841;g332893a615d_0_57"/>
          <p:cNvPicPr preferRelativeResize="0"/>
          <p:nvPr/>
        </p:nvPicPr>
        <p:blipFill rotWithShape="1">
          <a:blip r:embed="rId3">
            <a:alphaModFix/>
          </a:blip>
          <a:srcRect b="0" l="0" r="0" t="0"/>
          <a:stretch/>
        </p:blipFill>
        <p:spPr>
          <a:xfrm>
            <a:off x="9291496" y="244633"/>
            <a:ext cx="1577467" cy="510884"/>
          </a:xfrm>
          <a:prstGeom prst="rect">
            <a:avLst/>
          </a:prstGeom>
          <a:noFill/>
          <a:ln>
            <a:noFill/>
          </a:ln>
        </p:spPr>
      </p:pic>
      <p:pic>
        <p:nvPicPr>
          <p:cNvPr id="842" name="Google Shape;842;g332893a615d_0_57"/>
          <p:cNvPicPr preferRelativeResize="0"/>
          <p:nvPr/>
        </p:nvPicPr>
        <p:blipFill rotWithShape="1">
          <a:blip r:embed="rId4">
            <a:alphaModFix/>
          </a:blip>
          <a:srcRect b="0" l="0" r="3735" t="0"/>
          <a:stretch/>
        </p:blipFill>
        <p:spPr>
          <a:xfrm>
            <a:off x="11020926" y="438985"/>
            <a:ext cx="917709" cy="443484"/>
          </a:xfrm>
          <a:prstGeom prst="rect">
            <a:avLst/>
          </a:prstGeom>
          <a:noFill/>
          <a:ln>
            <a:noFill/>
          </a:ln>
        </p:spPr>
      </p:pic>
      <p:cxnSp>
        <p:nvCxnSpPr>
          <p:cNvPr id="843" name="Google Shape;843;g332893a615d_0_57"/>
          <p:cNvCxnSpPr/>
          <p:nvPr/>
        </p:nvCxnSpPr>
        <p:spPr>
          <a:xfrm>
            <a:off x="540575" y="3447825"/>
            <a:ext cx="780000" cy="0"/>
          </a:xfrm>
          <a:prstGeom prst="straightConnector1">
            <a:avLst/>
          </a:prstGeom>
          <a:noFill/>
          <a:ln cap="flat" cmpd="sng" w="28575">
            <a:solidFill>
              <a:srgbClr val="F2777C"/>
            </a:solidFill>
            <a:prstDash val="solid"/>
            <a:round/>
            <a:headEnd len="med" w="med" type="none"/>
            <a:tailEnd len="med" w="med" type="none"/>
          </a:ln>
        </p:spPr>
      </p:cxnSp>
      <p:cxnSp>
        <p:nvCxnSpPr>
          <p:cNvPr id="844" name="Google Shape;844;g332893a615d_0_57"/>
          <p:cNvCxnSpPr/>
          <p:nvPr/>
        </p:nvCxnSpPr>
        <p:spPr>
          <a:xfrm>
            <a:off x="1380650" y="3447825"/>
            <a:ext cx="2783400" cy="0"/>
          </a:xfrm>
          <a:prstGeom prst="straightConnector1">
            <a:avLst/>
          </a:prstGeom>
          <a:noFill/>
          <a:ln cap="flat" cmpd="sng" w="28575">
            <a:solidFill>
              <a:srgbClr val="DFD9D7"/>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
          <p:cNvSpPr/>
          <p:nvPr/>
        </p:nvSpPr>
        <p:spPr>
          <a:xfrm>
            <a:off x="0" y="3105151"/>
            <a:ext cx="5743335" cy="3564209"/>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3" name="Google Shape;223;p4"/>
          <p:cNvSpPr txBox="1"/>
          <p:nvPr/>
        </p:nvSpPr>
        <p:spPr>
          <a:xfrm>
            <a:off x="94088" y="4463117"/>
            <a:ext cx="6254134" cy="58473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FFFF"/>
                </a:solidFill>
                <a:latin typeface="Julius Sans One"/>
                <a:ea typeface="Julius Sans One"/>
                <a:cs typeface="Julius Sans One"/>
                <a:sym typeface="Julius Sans One"/>
              </a:rPr>
              <a:t>MANDATORY PROVISIONS</a:t>
            </a:r>
            <a:endParaRPr b="0" i="0" sz="1400" u="none" cap="none" strike="noStrike">
              <a:solidFill>
                <a:srgbClr val="000000"/>
              </a:solidFill>
              <a:latin typeface="Julius Sans One"/>
              <a:ea typeface="Julius Sans One"/>
              <a:cs typeface="Julius Sans One"/>
              <a:sym typeface="Julius Sans One"/>
            </a:endParaRPr>
          </a:p>
        </p:txBody>
      </p:sp>
      <p:pic>
        <p:nvPicPr>
          <p:cNvPr id="224" name="Google Shape;224;p4"/>
          <p:cNvPicPr preferRelativeResize="0"/>
          <p:nvPr/>
        </p:nvPicPr>
        <p:blipFill rotWithShape="1">
          <a:blip r:embed="rId3">
            <a:alphaModFix/>
          </a:blip>
          <a:srcRect b="0" l="0" r="0" t="0"/>
          <a:stretch/>
        </p:blipFill>
        <p:spPr>
          <a:xfrm>
            <a:off x="10934491" y="279694"/>
            <a:ext cx="1013460" cy="443484"/>
          </a:xfrm>
          <a:prstGeom prst="rect">
            <a:avLst/>
          </a:prstGeom>
          <a:noFill/>
          <a:ln>
            <a:noFill/>
          </a:ln>
        </p:spPr>
      </p:pic>
      <p:pic>
        <p:nvPicPr>
          <p:cNvPr descr="Logo, icon&#10;&#10;Description automatically generated" id="225" name="Google Shape;225;p4"/>
          <p:cNvPicPr preferRelativeResize="0"/>
          <p:nvPr/>
        </p:nvPicPr>
        <p:blipFill rotWithShape="1">
          <a:blip r:embed="rId4">
            <a:alphaModFix/>
          </a:blip>
          <a:srcRect b="0" l="0" r="0" t="0"/>
          <a:stretch/>
        </p:blipFill>
        <p:spPr>
          <a:xfrm>
            <a:off x="9243370" y="61749"/>
            <a:ext cx="1577467" cy="510884"/>
          </a:xfrm>
          <a:prstGeom prst="rect">
            <a:avLst/>
          </a:prstGeom>
          <a:noFill/>
          <a:ln>
            <a:noFill/>
          </a:ln>
        </p:spPr>
      </p:pic>
      <p:grpSp>
        <p:nvGrpSpPr>
          <p:cNvPr id="226" name="Google Shape;226;p4"/>
          <p:cNvGrpSpPr/>
          <p:nvPr/>
        </p:nvGrpSpPr>
        <p:grpSpPr>
          <a:xfrm>
            <a:off x="5837423" y="1135260"/>
            <a:ext cx="6287880" cy="4722618"/>
            <a:chOff x="5824817" y="1455010"/>
            <a:chExt cx="6287880" cy="4722618"/>
          </a:xfrm>
        </p:grpSpPr>
        <p:grpSp>
          <p:nvGrpSpPr>
            <p:cNvPr id="227" name="Google Shape;227;p4"/>
            <p:cNvGrpSpPr/>
            <p:nvPr/>
          </p:nvGrpSpPr>
          <p:grpSpPr>
            <a:xfrm>
              <a:off x="7304994" y="1975981"/>
              <a:ext cx="3571131" cy="3571131"/>
              <a:chOff x="7102850" y="1975981"/>
              <a:chExt cx="3571131" cy="3571131"/>
            </a:xfrm>
          </p:grpSpPr>
          <p:grpSp>
            <p:nvGrpSpPr>
              <p:cNvPr id="228" name="Google Shape;228;p4"/>
              <p:cNvGrpSpPr/>
              <p:nvPr/>
            </p:nvGrpSpPr>
            <p:grpSpPr>
              <a:xfrm>
                <a:off x="7102850" y="1975981"/>
                <a:ext cx="3571131" cy="3571131"/>
                <a:chOff x="1164519" y="1755"/>
                <a:chExt cx="3571131" cy="3571131"/>
              </a:xfrm>
            </p:grpSpPr>
            <p:sp>
              <p:nvSpPr>
                <p:cNvPr id="229" name="Google Shape;229;p4"/>
                <p:cNvSpPr/>
                <p:nvPr/>
              </p:nvSpPr>
              <p:spPr>
                <a:xfrm>
                  <a:off x="1487346" y="324582"/>
                  <a:ext cx="2925477" cy="2925477"/>
                </a:xfrm>
                <a:prstGeom prst="blockArc">
                  <a:avLst>
                    <a:gd fmla="val 13500000" name="adj1"/>
                    <a:gd fmla="val 16200000" name="adj2"/>
                    <a:gd fmla="val 3425" name="adj3"/>
                  </a:avLst>
                </a:prstGeom>
                <a:solidFill>
                  <a:srgbClr val="B1C0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4"/>
                <p:cNvSpPr/>
                <p:nvPr/>
              </p:nvSpPr>
              <p:spPr>
                <a:xfrm>
                  <a:off x="1487346" y="324582"/>
                  <a:ext cx="2925477" cy="2925477"/>
                </a:xfrm>
                <a:prstGeom prst="blockArc">
                  <a:avLst>
                    <a:gd fmla="val 10800000" name="adj1"/>
                    <a:gd fmla="val 13500000" name="adj2"/>
                    <a:gd fmla="val 3425" name="adj3"/>
                  </a:avLst>
                </a:prstGeom>
                <a:solidFill>
                  <a:srgbClr val="B1C0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4"/>
                <p:cNvSpPr/>
                <p:nvPr/>
              </p:nvSpPr>
              <p:spPr>
                <a:xfrm>
                  <a:off x="1487346" y="324582"/>
                  <a:ext cx="2925477" cy="2925477"/>
                </a:xfrm>
                <a:prstGeom prst="blockArc">
                  <a:avLst>
                    <a:gd fmla="val 8100000" name="adj1"/>
                    <a:gd fmla="val 10800000" name="adj2"/>
                    <a:gd fmla="val 3425" name="adj3"/>
                  </a:avLst>
                </a:prstGeom>
                <a:solidFill>
                  <a:srgbClr val="B1C0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4"/>
                <p:cNvSpPr/>
                <p:nvPr/>
              </p:nvSpPr>
              <p:spPr>
                <a:xfrm>
                  <a:off x="1487346" y="324582"/>
                  <a:ext cx="2925477" cy="2925477"/>
                </a:xfrm>
                <a:prstGeom prst="blockArc">
                  <a:avLst>
                    <a:gd fmla="val 5400000" name="adj1"/>
                    <a:gd fmla="val 8100000" name="adj2"/>
                    <a:gd fmla="val 3425" name="adj3"/>
                  </a:avLst>
                </a:prstGeom>
                <a:solidFill>
                  <a:srgbClr val="B1C0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4"/>
                <p:cNvSpPr/>
                <p:nvPr/>
              </p:nvSpPr>
              <p:spPr>
                <a:xfrm>
                  <a:off x="1487346" y="324582"/>
                  <a:ext cx="2925477" cy="2925477"/>
                </a:xfrm>
                <a:prstGeom prst="blockArc">
                  <a:avLst>
                    <a:gd fmla="val 2700000" name="adj1"/>
                    <a:gd fmla="val 5400000" name="adj2"/>
                    <a:gd fmla="val 3425" name="adj3"/>
                  </a:avLst>
                </a:prstGeom>
                <a:solidFill>
                  <a:srgbClr val="B1C0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4"/>
                <p:cNvSpPr/>
                <p:nvPr/>
              </p:nvSpPr>
              <p:spPr>
                <a:xfrm>
                  <a:off x="1487346" y="324582"/>
                  <a:ext cx="2925477" cy="2925477"/>
                </a:xfrm>
                <a:prstGeom prst="blockArc">
                  <a:avLst>
                    <a:gd fmla="val 0" name="adj1"/>
                    <a:gd fmla="val 2700000" name="adj2"/>
                    <a:gd fmla="val 3425" name="adj3"/>
                  </a:avLst>
                </a:prstGeom>
                <a:solidFill>
                  <a:srgbClr val="B1C0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4"/>
                <p:cNvSpPr/>
                <p:nvPr/>
              </p:nvSpPr>
              <p:spPr>
                <a:xfrm>
                  <a:off x="1487346" y="324582"/>
                  <a:ext cx="2925477" cy="2925477"/>
                </a:xfrm>
                <a:prstGeom prst="blockArc">
                  <a:avLst>
                    <a:gd fmla="val 18900000" name="adj1"/>
                    <a:gd fmla="val 0" name="adj2"/>
                    <a:gd fmla="val 3425" name="adj3"/>
                  </a:avLst>
                </a:prstGeom>
                <a:solidFill>
                  <a:srgbClr val="B1C0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4"/>
                <p:cNvSpPr/>
                <p:nvPr/>
              </p:nvSpPr>
              <p:spPr>
                <a:xfrm>
                  <a:off x="1487346" y="324582"/>
                  <a:ext cx="2925477" cy="2925477"/>
                </a:xfrm>
                <a:prstGeom prst="blockArc">
                  <a:avLst>
                    <a:gd fmla="val 16200000" name="adj1"/>
                    <a:gd fmla="val 18900000" name="adj2"/>
                    <a:gd fmla="val 3425" name="adj3"/>
                  </a:avLst>
                </a:prstGeom>
                <a:solidFill>
                  <a:srgbClr val="B1C0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4"/>
                <p:cNvSpPr/>
                <p:nvPr/>
              </p:nvSpPr>
              <p:spPr>
                <a:xfrm>
                  <a:off x="2035957" y="860356"/>
                  <a:ext cx="1828255" cy="1853928"/>
                </a:xfrm>
                <a:prstGeom prst="ellipse">
                  <a:avLst/>
                </a:prstGeom>
                <a:solidFill>
                  <a:srgbClr val="64B6B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4"/>
                <p:cNvSpPr txBox="1"/>
                <p:nvPr/>
              </p:nvSpPr>
              <p:spPr>
                <a:xfrm>
                  <a:off x="2213219" y="1131849"/>
                  <a:ext cx="1504500" cy="13110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i="0" lang="en-US" u="none" cap="none" strike="noStrike">
                      <a:solidFill>
                        <a:schemeClr val="lt1"/>
                      </a:solidFill>
                      <a:latin typeface="Archivo Narrow"/>
                      <a:ea typeface="Archivo Narrow"/>
                      <a:cs typeface="Archivo Narrow"/>
                      <a:sym typeface="Archivo Narrow"/>
                    </a:rPr>
                    <a:t>IEQ</a:t>
                  </a:r>
                  <a:endParaRPr i="0" u="none" cap="none" strike="noStrike">
                    <a:solidFill>
                      <a:srgbClr val="000000"/>
                    </a:solidFill>
                    <a:latin typeface="Archivo Narrow"/>
                    <a:ea typeface="Archivo Narrow"/>
                    <a:cs typeface="Archivo Narrow"/>
                    <a:sym typeface="Archivo Narrow"/>
                  </a:endParaRPr>
                </a:p>
                <a:p>
                  <a:pPr indent="0" lvl="0" marL="0" marR="0" rtl="0" algn="ctr">
                    <a:lnSpc>
                      <a:spcPct val="90000"/>
                    </a:lnSpc>
                    <a:spcBef>
                      <a:spcPts val="350"/>
                    </a:spcBef>
                    <a:spcAft>
                      <a:spcPts val="0"/>
                    </a:spcAft>
                    <a:buClr>
                      <a:srgbClr val="000000"/>
                    </a:buClr>
                    <a:buSzPts val="1000"/>
                    <a:buFont typeface="Arial"/>
                    <a:buNone/>
                  </a:pPr>
                  <a:r>
                    <a:rPr i="0" lang="en-US" u="none" cap="none" strike="noStrike">
                      <a:solidFill>
                        <a:schemeClr val="lt1"/>
                      </a:solidFill>
                      <a:latin typeface="Archivo Narrow"/>
                      <a:ea typeface="Archivo Narrow"/>
                      <a:cs typeface="Archivo Narrow"/>
                      <a:sym typeface="Archivo Narrow"/>
                    </a:rPr>
                    <a:t>refers to the </a:t>
                  </a:r>
                  <a:endParaRPr i="0" u="none" cap="none" strike="noStrike">
                    <a:solidFill>
                      <a:srgbClr val="000000"/>
                    </a:solidFill>
                    <a:latin typeface="Archivo Narrow"/>
                    <a:ea typeface="Archivo Narrow"/>
                    <a:cs typeface="Archivo Narrow"/>
                    <a:sym typeface="Archivo Narrow"/>
                  </a:endParaRPr>
                </a:p>
                <a:p>
                  <a:pPr indent="0" lvl="0" marL="0" marR="0" rtl="0" algn="ctr">
                    <a:lnSpc>
                      <a:spcPct val="90000"/>
                    </a:lnSpc>
                    <a:spcBef>
                      <a:spcPts val="350"/>
                    </a:spcBef>
                    <a:spcAft>
                      <a:spcPts val="0"/>
                    </a:spcAft>
                    <a:buClr>
                      <a:srgbClr val="000000"/>
                    </a:buClr>
                    <a:buSzPts val="1000"/>
                    <a:buFont typeface="Arial"/>
                    <a:buNone/>
                  </a:pPr>
                  <a:r>
                    <a:rPr i="0" lang="en-US" u="none" cap="none" strike="noStrike">
                      <a:solidFill>
                        <a:schemeClr val="lt1"/>
                      </a:solidFill>
                      <a:latin typeface="Archivo Narrow"/>
                      <a:ea typeface="Archivo Narrow"/>
                      <a:cs typeface="Archivo Narrow"/>
                      <a:sym typeface="Archivo Narrow"/>
                    </a:rPr>
                    <a:t>quality of a buildings indoor environment in relation to the health and wellbeing of those who occupy space within it </a:t>
                  </a:r>
                  <a:endParaRPr i="0" u="none" cap="none" strike="noStrike">
                    <a:solidFill>
                      <a:schemeClr val="lt1"/>
                    </a:solidFill>
                    <a:latin typeface="Archivo Narrow"/>
                    <a:ea typeface="Archivo Narrow"/>
                    <a:cs typeface="Archivo Narrow"/>
                    <a:sym typeface="Archivo Narrow"/>
                  </a:endParaRPr>
                </a:p>
              </p:txBody>
            </p:sp>
            <p:sp>
              <p:nvSpPr>
                <p:cNvPr id="239" name="Google Shape;239;p4"/>
                <p:cNvSpPr/>
                <p:nvPr/>
              </p:nvSpPr>
              <p:spPr>
                <a:xfrm>
                  <a:off x="2602211" y="1755"/>
                  <a:ext cx="695747" cy="695747"/>
                </a:xfrm>
                <a:prstGeom prst="ellipse">
                  <a:avLst/>
                </a:prstGeom>
                <a:solidFill>
                  <a:schemeClr val="lt1"/>
                </a:solidFill>
                <a:ln cap="flat" cmpd="sng" w="38100">
                  <a:solidFill>
                    <a:srgbClr val="64B6B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4"/>
                <p:cNvSpPr txBox="1"/>
                <p:nvPr/>
              </p:nvSpPr>
              <p:spPr>
                <a:xfrm>
                  <a:off x="2704101" y="103645"/>
                  <a:ext cx="491967" cy="49196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41" name="Google Shape;241;p4"/>
                <p:cNvSpPr/>
                <p:nvPr/>
              </p:nvSpPr>
              <p:spPr>
                <a:xfrm>
                  <a:off x="3618812" y="422845"/>
                  <a:ext cx="695747" cy="695747"/>
                </a:xfrm>
                <a:prstGeom prst="ellipse">
                  <a:avLst/>
                </a:prstGeom>
                <a:solidFill>
                  <a:schemeClr val="lt1"/>
                </a:solidFill>
                <a:ln cap="flat" cmpd="sng" w="38100">
                  <a:solidFill>
                    <a:srgbClr val="64B6B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4"/>
                <p:cNvSpPr txBox="1"/>
                <p:nvPr/>
              </p:nvSpPr>
              <p:spPr>
                <a:xfrm>
                  <a:off x="3720702" y="524735"/>
                  <a:ext cx="491967" cy="49196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43" name="Google Shape;243;p4"/>
                <p:cNvSpPr/>
                <p:nvPr/>
              </p:nvSpPr>
              <p:spPr>
                <a:xfrm>
                  <a:off x="4039903" y="1439447"/>
                  <a:ext cx="695747" cy="695747"/>
                </a:xfrm>
                <a:prstGeom prst="ellipse">
                  <a:avLst/>
                </a:prstGeom>
                <a:solidFill>
                  <a:schemeClr val="lt1"/>
                </a:solidFill>
                <a:ln cap="flat" cmpd="sng" w="38100">
                  <a:solidFill>
                    <a:srgbClr val="64B6B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4"/>
                <p:cNvSpPr txBox="1"/>
                <p:nvPr/>
              </p:nvSpPr>
              <p:spPr>
                <a:xfrm>
                  <a:off x="4141793" y="1541337"/>
                  <a:ext cx="491967" cy="49196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45" name="Google Shape;245;p4"/>
                <p:cNvSpPr/>
                <p:nvPr/>
              </p:nvSpPr>
              <p:spPr>
                <a:xfrm>
                  <a:off x="3618812" y="2456048"/>
                  <a:ext cx="695747" cy="695747"/>
                </a:xfrm>
                <a:prstGeom prst="ellipse">
                  <a:avLst/>
                </a:prstGeom>
                <a:solidFill>
                  <a:schemeClr val="lt1"/>
                </a:solidFill>
                <a:ln cap="flat" cmpd="sng" w="38100">
                  <a:solidFill>
                    <a:srgbClr val="64B6B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4"/>
                <p:cNvSpPr txBox="1"/>
                <p:nvPr/>
              </p:nvSpPr>
              <p:spPr>
                <a:xfrm>
                  <a:off x="3720702" y="2557938"/>
                  <a:ext cx="491967" cy="49196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47" name="Google Shape;247;p4"/>
                <p:cNvSpPr/>
                <p:nvPr/>
              </p:nvSpPr>
              <p:spPr>
                <a:xfrm>
                  <a:off x="2602211" y="2877139"/>
                  <a:ext cx="695747" cy="695747"/>
                </a:xfrm>
                <a:prstGeom prst="ellipse">
                  <a:avLst/>
                </a:prstGeom>
                <a:solidFill>
                  <a:schemeClr val="lt1"/>
                </a:solidFill>
                <a:ln cap="flat" cmpd="sng" w="38100">
                  <a:solidFill>
                    <a:srgbClr val="64B6B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4"/>
                <p:cNvSpPr txBox="1"/>
                <p:nvPr/>
              </p:nvSpPr>
              <p:spPr>
                <a:xfrm>
                  <a:off x="2704101" y="2979029"/>
                  <a:ext cx="491967" cy="49196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49" name="Google Shape;249;p4"/>
                <p:cNvSpPr/>
                <p:nvPr/>
              </p:nvSpPr>
              <p:spPr>
                <a:xfrm>
                  <a:off x="1585609" y="2456048"/>
                  <a:ext cx="695747" cy="695747"/>
                </a:xfrm>
                <a:prstGeom prst="ellipse">
                  <a:avLst/>
                </a:prstGeom>
                <a:solidFill>
                  <a:schemeClr val="lt1"/>
                </a:solidFill>
                <a:ln cap="flat" cmpd="sng" w="38100">
                  <a:solidFill>
                    <a:srgbClr val="64B6B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4"/>
                <p:cNvSpPr txBox="1"/>
                <p:nvPr/>
              </p:nvSpPr>
              <p:spPr>
                <a:xfrm>
                  <a:off x="1687499" y="2557938"/>
                  <a:ext cx="491967" cy="49196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51" name="Google Shape;251;p4"/>
                <p:cNvSpPr/>
                <p:nvPr/>
              </p:nvSpPr>
              <p:spPr>
                <a:xfrm>
                  <a:off x="1164519" y="1439447"/>
                  <a:ext cx="695747" cy="695747"/>
                </a:xfrm>
                <a:prstGeom prst="ellipse">
                  <a:avLst/>
                </a:prstGeom>
                <a:solidFill>
                  <a:schemeClr val="lt1"/>
                </a:solidFill>
                <a:ln cap="flat" cmpd="sng" w="38100">
                  <a:solidFill>
                    <a:srgbClr val="64B6B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4"/>
                <p:cNvSpPr txBox="1"/>
                <p:nvPr/>
              </p:nvSpPr>
              <p:spPr>
                <a:xfrm>
                  <a:off x="1266409" y="1541337"/>
                  <a:ext cx="491967" cy="49196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53" name="Google Shape;253;p4"/>
                <p:cNvSpPr/>
                <p:nvPr/>
              </p:nvSpPr>
              <p:spPr>
                <a:xfrm>
                  <a:off x="1585609" y="422845"/>
                  <a:ext cx="695747" cy="695747"/>
                </a:xfrm>
                <a:prstGeom prst="ellipse">
                  <a:avLst/>
                </a:prstGeom>
                <a:solidFill>
                  <a:schemeClr val="lt1"/>
                </a:solidFill>
                <a:ln cap="flat" cmpd="sng" w="38100">
                  <a:solidFill>
                    <a:srgbClr val="64B6B8"/>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4"/>
                <p:cNvSpPr txBox="1"/>
                <p:nvPr/>
              </p:nvSpPr>
              <p:spPr>
                <a:xfrm>
                  <a:off x="1687499" y="524735"/>
                  <a:ext cx="491967" cy="49196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pic>
            <p:nvPicPr>
              <p:cNvPr id="255" name="Google Shape;255;p4"/>
              <p:cNvPicPr preferRelativeResize="0"/>
              <p:nvPr/>
            </p:nvPicPr>
            <p:blipFill rotWithShape="1">
              <a:blip r:embed="rId5">
                <a:alphaModFix/>
              </a:blip>
              <a:srcRect b="0" l="0" r="0" t="0"/>
              <a:stretch/>
            </p:blipFill>
            <p:spPr>
              <a:xfrm>
                <a:off x="8662071" y="2089328"/>
                <a:ext cx="430823" cy="430823"/>
              </a:xfrm>
              <a:prstGeom prst="rect">
                <a:avLst/>
              </a:prstGeom>
              <a:noFill/>
              <a:ln>
                <a:noFill/>
              </a:ln>
            </p:spPr>
          </p:pic>
          <p:pic>
            <p:nvPicPr>
              <p:cNvPr id="256" name="Google Shape;256;p4"/>
              <p:cNvPicPr preferRelativeResize="0"/>
              <p:nvPr/>
            </p:nvPicPr>
            <p:blipFill rotWithShape="1">
              <a:blip r:embed="rId6">
                <a:alphaModFix/>
              </a:blip>
              <a:srcRect b="0" l="0" r="0" t="0"/>
              <a:stretch/>
            </p:blipFill>
            <p:spPr>
              <a:xfrm>
                <a:off x="9695197" y="2520151"/>
                <a:ext cx="414007" cy="419057"/>
              </a:xfrm>
              <a:prstGeom prst="rect">
                <a:avLst/>
              </a:prstGeom>
              <a:noFill/>
              <a:ln>
                <a:noFill/>
              </a:ln>
            </p:spPr>
          </p:pic>
          <p:pic>
            <p:nvPicPr>
              <p:cNvPr id="257" name="Google Shape;257;p4"/>
              <p:cNvPicPr preferRelativeResize="0"/>
              <p:nvPr/>
            </p:nvPicPr>
            <p:blipFill rotWithShape="1">
              <a:blip r:embed="rId7">
                <a:alphaModFix/>
              </a:blip>
              <a:srcRect b="0" l="0" r="0" t="0"/>
              <a:stretch/>
            </p:blipFill>
            <p:spPr>
              <a:xfrm>
                <a:off x="10150070" y="3584819"/>
                <a:ext cx="383310" cy="383310"/>
              </a:xfrm>
              <a:prstGeom prst="rect">
                <a:avLst/>
              </a:prstGeom>
              <a:noFill/>
              <a:ln>
                <a:noFill/>
              </a:ln>
            </p:spPr>
          </p:pic>
          <p:pic>
            <p:nvPicPr>
              <p:cNvPr id="258" name="Google Shape;258;p4"/>
              <p:cNvPicPr preferRelativeResize="0"/>
              <p:nvPr/>
            </p:nvPicPr>
            <p:blipFill rotWithShape="1">
              <a:blip r:embed="rId8">
                <a:alphaModFix/>
              </a:blip>
              <a:srcRect b="0" l="0" r="0" t="0"/>
              <a:stretch/>
            </p:blipFill>
            <p:spPr>
              <a:xfrm>
                <a:off x="9700507" y="4571117"/>
                <a:ext cx="419057" cy="419057"/>
              </a:xfrm>
              <a:prstGeom prst="rect">
                <a:avLst/>
              </a:prstGeom>
              <a:noFill/>
              <a:ln>
                <a:noFill/>
              </a:ln>
            </p:spPr>
          </p:pic>
          <p:pic>
            <p:nvPicPr>
              <p:cNvPr id="259" name="Google Shape;259;p4"/>
              <p:cNvPicPr preferRelativeResize="0"/>
              <p:nvPr/>
            </p:nvPicPr>
            <p:blipFill rotWithShape="1">
              <a:blip r:embed="rId9">
                <a:alphaModFix/>
              </a:blip>
              <a:srcRect b="0" l="0" r="0" t="0"/>
              <a:stretch/>
            </p:blipFill>
            <p:spPr>
              <a:xfrm>
                <a:off x="8674095" y="4990174"/>
                <a:ext cx="430822" cy="435309"/>
              </a:xfrm>
              <a:prstGeom prst="rect">
                <a:avLst/>
              </a:prstGeom>
              <a:noFill/>
              <a:ln>
                <a:noFill/>
              </a:ln>
            </p:spPr>
          </p:pic>
          <p:pic>
            <p:nvPicPr>
              <p:cNvPr id="260" name="Google Shape;260;p4"/>
              <p:cNvPicPr preferRelativeResize="0"/>
              <p:nvPr/>
            </p:nvPicPr>
            <p:blipFill rotWithShape="1">
              <a:blip r:embed="rId10">
                <a:alphaModFix/>
              </a:blip>
              <a:srcRect b="0" l="0" r="0" t="0"/>
              <a:stretch/>
            </p:blipFill>
            <p:spPr>
              <a:xfrm>
                <a:off x="7648826" y="4560344"/>
                <a:ext cx="429830" cy="429830"/>
              </a:xfrm>
              <a:prstGeom prst="rect">
                <a:avLst/>
              </a:prstGeom>
              <a:noFill/>
              <a:ln>
                <a:noFill/>
              </a:ln>
            </p:spPr>
          </p:pic>
          <p:pic>
            <p:nvPicPr>
              <p:cNvPr id="261" name="Google Shape;261;p4"/>
              <p:cNvPicPr preferRelativeResize="0"/>
              <p:nvPr/>
            </p:nvPicPr>
            <p:blipFill rotWithShape="1">
              <a:blip r:embed="rId11">
                <a:alphaModFix/>
              </a:blip>
              <a:srcRect b="0" l="0" r="0" t="0"/>
              <a:stretch/>
            </p:blipFill>
            <p:spPr>
              <a:xfrm>
                <a:off x="7656473" y="2520151"/>
                <a:ext cx="422183" cy="422183"/>
              </a:xfrm>
              <a:prstGeom prst="rect">
                <a:avLst/>
              </a:prstGeom>
              <a:noFill/>
              <a:ln>
                <a:noFill/>
              </a:ln>
            </p:spPr>
          </p:pic>
          <p:pic>
            <p:nvPicPr>
              <p:cNvPr id="262" name="Google Shape;262;p4"/>
              <p:cNvPicPr preferRelativeResize="0"/>
              <p:nvPr/>
            </p:nvPicPr>
            <p:blipFill rotWithShape="1">
              <a:blip r:embed="rId12">
                <a:alphaModFix/>
              </a:blip>
              <a:srcRect b="0" l="0" r="0" t="0"/>
              <a:stretch/>
            </p:blipFill>
            <p:spPr>
              <a:xfrm>
                <a:off x="7231187" y="3554302"/>
                <a:ext cx="429831" cy="429831"/>
              </a:xfrm>
              <a:prstGeom prst="rect">
                <a:avLst/>
              </a:prstGeom>
              <a:noFill/>
              <a:ln>
                <a:noFill/>
              </a:ln>
            </p:spPr>
          </p:pic>
        </p:grpSp>
        <p:sp>
          <p:nvSpPr>
            <p:cNvPr id="263" name="Google Shape;263;p4"/>
            <p:cNvSpPr txBox="1"/>
            <p:nvPr/>
          </p:nvSpPr>
          <p:spPr>
            <a:xfrm>
              <a:off x="8529919" y="1455010"/>
              <a:ext cx="1099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i="0" lang="en-US" u="none" cap="none" strike="noStrike">
                  <a:solidFill>
                    <a:srgbClr val="0D1C47"/>
                  </a:solidFill>
                  <a:latin typeface="Source Sans Pro"/>
                  <a:ea typeface="Source Sans Pro"/>
                  <a:cs typeface="Source Sans Pro"/>
                  <a:sym typeface="Source Sans Pro"/>
                </a:rPr>
                <a:t>Ventilation </a:t>
              </a:r>
              <a:endParaRPr i="0" u="none" cap="none" strike="noStrike">
                <a:solidFill>
                  <a:srgbClr val="0D1C47"/>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200"/>
                <a:buFont typeface="Arial"/>
                <a:buNone/>
              </a:pPr>
              <a:r>
                <a:rPr i="0" lang="en-US" u="none" cap="none" strike="noStrike">
                  <a:solidFill>
                    <a:srgbClr val="0D1C47"/>
                  </a:solidFill>
                  <a:latin typeface="Source Sans Pro"/>
                  <a:ea typeface="Source Sans Pro"/>
                  <a:cs typeface="Source Sans Pro"/>
                  <a:sym typeface="Source Sans Pro"/>
                </a:rPr>
                <a:t>Potential</a:t>
              </a:r>
              <a:endParaRPr i="0" u="none" cap="none" strike="noStrike">
                <a:solidFill>
                  <a:srgbClr val="0D1C47"/>
                </a:solidFill>
                <a:latin typeface="Source Sans Pro"/>
                <a:ea typeface="Source Sans Pro"/>
                <a:cs typeface="Source Sans Pro"/>
                <a:sym typeface="Source Sans Pro"/>
              </a:endParaRPr>
            </a:p>
          </p:txBody>
        </p:sp>
        <p:sp>
          <p:nvSpPr>
            <p:cNvPr id="264" name="Google Shape;264;p4"/>
            <p:cNvSpPr txBox="1"/>
            <p:nvPr/>
          </p:nvSpPr>
          <p:spPr>
            <a:xfrm>
              <a:off x="10223058" y="2124254"/>
              <a:ext cx="12363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i="0" lang="en-US" u="none" cap="none" strike="noStrike">
                  <a:solidFill>
                    <a:srgbClr val="0D1C47"/>
                  </a:solidFill>
                  <a:latin typeface="Source Sans Pro"/>
                  <a:ea typeface="Source Sans Pro"/>
                  <a:cs typeface="Source Sans Pro"/>
                  <a:sym typeface="Source Sans Pro"/>
                </a:rPr>
                <a:t>Low Emitting Materials </a:t>
              </a:r>
              <a:endParaRPr i="0" u="none" cap="none" strike="noStrike">
                <a:solidFill>
                  <a:srgbClr val="0D1C47"/>
                </a:solidFill>
                <a:latin typeface="Source Sans Pro"/>
                <a:ea typeface="Source Sans Pro"/>
                <a:cs typeface="Source Sans Pro"/>
                <a:sym typeface="Source Sans Pro"/>
              </a:endParaRPr>
            </a:p>
          </p:txBody>
        </p:sp>
        <p:sp>
          <p:nvSpPr>
            <p:cNvPr id="265" name="Google Shape;265;p4"/>
            <p:cNvSpPr txBox="1"/>
            <p:nvPr/>
          </p:nvSpPr>
          <p:spPr>
            <a:xfrm>
              <a:off x="10876397" y="3511464"/>
              <a:ext cx="12363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i="0" lang="en-US" u="none" cap="none" strike="noStrike">
                  <a:solidFill>
                    <a:srgbClr val="0D1C47"/>
                  </a:solidFill>
                  <a:latin typeface="Source Sans Pro"/>
                  <a:ea typeface="Source Sans Pro"/>
                  <a:cs typeface="Source Sans Pro"/>
                  <a:sym typeface="Source Sans Pro"/>
                </a:rPr>
                <a:t>Air Quality in Car Parking</a:t>
              </a:r>
              <a:endParaRPr i="0" u="none" cap="none" strike="noStrike">
                <a:solidFill>
                  <a:srgbClr val="0D1C47"/>
                </a:solidFill>
                <a:latin typeface="Source Sans Pro"/>
                <a:ea typeface="Source Sans Pro"/>
                <a:cs typeface="Source Sans Pro"/>
                <a:sym typeface="Source Sans Pro"/>
              </a:endParaRPr>
            </a:p>
          </p:txBody>
        </p:sp>
        <p:sp>
          <p:nvSpPr>
            <p:cNvPr id="266" name="Google Shape;266;p4"/>
            <p:cNvSpPr txBox="1"/>
            <p:nvPr/>
          </p:nvSpPr>
          <p:spPr>
            <a:xfrm>
              <a:off x="10025395" y="5122263"/>
              <a:ext cx="17328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i="0" lang="en-US" u="none" cap="none" strike="noStrike">
                  <a:solidFill>
                    <a:srgbClr val="0D1C47"/>
                  </a:solidFill>
                  <a:latin typeface="Source Sans Pro"/>
                  <a:ea typeface="Source Sans Pro"/>
                  <a:cs typeface="Source Sans Pro"/>
                  <a:sym typeface="Source Sans Pro"/>
                </a:rPr>
                <a:t>Ventilation opening in Kitchen &amp; Bathrooms / Toilets</a:t>
              </a:r>
              <a:endParaRPr i="0" u="none" cap="none" strike="noStrike">
                <a:solidFill>
                  <a:srgbClr val="0D1C47"/>
                </a:solidFill>
                <a:latin typeface="Source Sans Pro"/>
                <a:ea typeface="Source Sans Pro"/>
                <a:cs typeface="Source Sans Pro"/>
                <a:sym typeface="Source Sans Pro"/>
              </a:endParaRPr>
            </a:p>
          </p:txBody>
        </p:sp>
        <p:sp>
          <p:nvSpPr>
            <p:cNvPr id="267" name="Google Shape;267;p4"/>
            <p:cNvSpPr txBox="1"/>
            <p:nvPr/>
          </p:nvSpPr>
          <p:spPr>
            <a:xfrm>
              <a:off x="8476233" y="5654428"/>
              <a:ext cx="12288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i="0" lang="en-US" u="none" cap="none" strike="noStrike">
                  <a:solidFill>
                    <a:srgbClr val="0D1C47"/>
                  </a:solidFill>
                  <a:latin typeface="Source Sans Pro"/>
                  <a:ea typeface="Source Sans Pro"/>
                  <a:cs typeface="Source Sans Pro"/>
                  <a:sym typeface="Source Sans Pro"/>
                </a:rPr>
                <a:t>Daylight </a:t>
              </a:r>
              <a:endParaRPr i="0" u="none" cap="none" strike="noStrike">
                <a:solidFill>
                  <a:srgbClr val="0D1C47"/>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200"/>
                <a:buFont typeface="Arial"/>
                <a:buNone/>
              </a:pPr>
              <a:r>
                <a:rPr i="0" lang="en-US" u="none" cap="none" strike="noStrike">
                  <a:solidFill>
                    <a:srgbClr val="0D1C47"/>
                  </a:solidFill>
                  <a:latin typeface="Source Sans Pro"/>
                  <a:ea typeface="Source Sans Pro"/>
                  <a:cs typeface="Source Sans Pro"/>
                  <a:sym typeface="Source Sans Pro"/>
                </a:rPr>
                <a:t>Availability</a:t>
              </a:r>
              <a:endParaRPr i="0" u="none" cap="none" strike="noStrike">
                <a:solidFill>
                  <a:srgbClr val="0D1C47"/>
                </a:solidFill>
                <a:latin typeface="Source Sans Pro"/>
                <a:ea typeface="Source Sans Pro"/>
                <a:cs typeface="Source Sans Pro"/>
                <a:sym typeface="Source Sans Pro"/>
              </a:endParaRPr>
            </a:p>
          </p:txBody>
        </p:sp>
        <p:sp>
          <p:nvSpPr>
            <p:cNvPr id="268" name="Google Shape;268;p4"/>
            <p:cNvSpPr txBox="1"/>
            <p:nvPr/>
          </p:nvSpPr>
          <p:spPr>
            <a:xfrm>
              <a:off x="6462213" y="5112111"/>
              <a:ext cx="17328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i="0" lang="en-US" u="none" cap="none" strike="noStrike">
                  <a:solidFill>
                    <a:srgbClr val="0D1C47"/>
                  </a:solidFill>
                  <a:latin typeface="Source Sans Pro"/>
                  <a:ea typeface="Source Sans Pro"/>
                  <a:cs typeface="Source Sans Pro"/>
                  <a:sym typeface="Source Sans Pro"/>
                </a:rPr>
                <a:t>Lighting adequacy for common area &amp; exterior lighting </a:t>
              </a:r>
              <a:endParaRPr i="0" u="none" cap="none" strike="noStrike">
                <a:solidFill>
                  <a:srgbClr val="0D1C47"/>
                </a:solidFill>
                <a:latin typeface="Source Sans Pro"/>
                <a:ea typeface="Source Sans Pro"/>
                <a:cs typeface="Source Sans Pro"/>
                <a:sym typeface="Source Sans Pro"/>
              </a:endParaRPr>
            </a:p>
          </p:txBody>
        </p:sp>
        <p:sp>
          <p:nvSpPr>
            <p:cNvPr id="269" name="Google Shape;269;p4"/>
            <p:cNvSpPr txBox="1"/>
            <p:nvPr/>
          </p:nvSpPr>
          <p:spPr>
            <a:xfrm>
              <a:off x="5824817" y="3503086"/>
              <a:ext cx="15045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lang="en-US">
                  <a:solidFill>
                    <a:srgbClr val="0D1C47"/>
                  </a:solidFill>
                  <a:latin typeface="Source Sans Pro"/>
                  <a:ea typeface="Source Sans Pro"/>
                  <a:cs typeface="Source Sans Pro"/>
                  <a:sym typeface="Source Sans Pro"/>
                </a:rPr>
                <a:t>L</a:t>
              </a:r>
              <a:r>
                <a:rPr i="0" lang="en-US" u="none" cap="none" strike="noStrike">
                  <a:solidFill>
                    <a:srgbClr val="0D1C47"/>
                  </a:solidFill>
                  <a:latin typeface="Source Sans Pro"/>
                  <a:ea typeface="Source Sans Pro"/>
                  <a:cs typeface="Source Sans Pro"/>
                  <a:sym typeface="Source Sans Pro"/>
                </a:rPr>
                <a:t>ighting quality – colour rendering index</a:t>
              </a:r>
              <a:endParaRPr i="0" u="none" cap="none" strike="noStrike">
                <a:solidFill>
                  <a:srgbClr val="0D1C47"/>
                </a:solidFill>
                <a:latin typeface="Source Sans Pro"/>
                <a:ea typeface="Source Sans Pro"/>
                <a:cs typeface="Source Sans Pro"/>
                <a:sym typeface="Source Sans Pro"/>
              </a:endParaRPr>
            </a:p>
          </p:txBody>
        </p:sp>
        <p:sp>
          <p:nvSpPr>
            <p:cNvPr id="270" name="Google Shape;270;p4"/>
            <p:cNvSpPr txBox="1"/>
            <p:nvPr/>
          </p:nvSpPr>
          <p:spPr>
            <a:xfrm>
              <a:off x="6699999" y="2167381"/>
              <a:ext cx="12363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i="0" lang="en-US" u="none" cap="none" strike="noStrike">
                  <a:solidFill>
                    <a:srgbClr val="0D1C47"/>
                  </a:solidFill>
                  <a:latin typeface="Source Sans Pro"/>
                  <a:ea typeface="Source Sans Pro"/>
                  <a:cs typeface="Source Sans Pro"/>
                  <a:sym typeface="Source Sans Pro"/>
                </a:rPr>
                <a:t>Thermal </a:t>
              </a:r>
              <a:endParaRPr i="0" u="none" cap="none" strike="noStrike">
                <a:solidFill>
                  <a:srgbClr val="0D1C47"/>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200"/>
                <a:buFont typeface="Arial"/>
                <a:buNone/>
              </a:pPr>
              <a:r>
                <a:rPr i="0" lang="en-US" u="none" cap="none" strike="noStrike">
                  <a:solidFill>
                    <a:srgbClr val="0D1C47"/>
                  </a:solidFill>
                  <a:latin typeface="Source Sans Pro"/>
                  <a:ea typeface="Source Sans Pro"/>
                  <a:cs typeface="Source Sans Pro"/>
                  <a:sym typeface="Source Sans Pro"/>
                </a:rPr>
                <a:t>Comfort</a:t>
              </a:r>
              <a:endParaRPr i="0" u="none" cap="none" strike="noStrike">
                <a:solidFill>
                  <a:srgbClr val="0D1C47"/>
                </a:solidFill>
                <a:latin typeface="Source Sans Pro"/>
                <a:ea typeface="Source Sans Pro"/>
                <a:cs typeface="Source Sans Pro"/>
                <a:sym typeface="Source Sans Pro"/>
              </a:endParaRPr>
            </a:p>
          </p:txBody>
        </p:sp>
      </p:grpSp>
      <p:sp>
        <p:nvSpPr>
          <p:cNvPr id="271" name="Google Shape;271;p4"/>
          <p:cNvSpPr txBox="1"/>
          <p:nvPr/>
        </p:nvSpPr>
        <p:spPr>
          <a:xfrm>
            <a:off x="10241747" y="5883288"/>
            <a:ext cx="1244700" cy="2463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chemeClr val="dk1"/>
                </a:solidFill>
                <a:latin typeface="Source Sans Pro"/>
                <a:ea typeface="Source Sans Pro"/>
                <a:cs typeface="Source Sans Pro"/>
                <a:sym typeface="Source Sans Pro"/>
              </a:rPr>
              <a:t>Source</a:t>
            </a:r>
            <a:r>
              <a:rPr lang="en-US" sz="1000">
                <a:solidFill>
                  <a:schemeClr val="dk1"/>
                </a:solidFill>
                <a:latin typeface="Archivo Narrow"/>
                <a:ea typeface="Archivo Narrow"/>
                <a:cs typeface="Archivo Narrow"/>
                <a:sym typeface="Archivo Narrow"/>
              </a:rPr>
              <a:t>: </a:t>
            </a:r>
            <a:r>
              <a:rPr i="1" lang="en-US" sz="900">
                <a:solidFill>
                  <a:schemeClr val="dk1"/>
                </a:solidFill>
                <a:latin typeface="Source Sans Pro"/>
                <a:ea typeface="Source Sans Pro"/>
                <a:cs typeface="Source Sans Pro"/>
                <a:sym typeface="Source Sans Pro"/>
              </a:rPr>
              <a:t>LCES - Author</a:t>
            </a:r>
            <a:endParaRPr i="1" sz="900">
              <a:solidFill>
                <a:schemeClr val="dk1"/>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33bce7a7a05_0_204"/>
          <p:cNvSpPr/>
          <p:nvPr/>
        </p:nvSpPr>
        <p:spPr>
          <a:xfrm>
            <a:off x="5501279" y="5159302"/>
            <a:ext cx="554364" cy="340200"/>
          </a:xfrm>
          <a:custGeom>
            <a:rect b="b" l="l" r="r" t="t"/>
            <a:pathLst>
              <a:path extrusionOk="0" h="21600" w="21600">
                <a:moveTo>
                  <a:pt x="20079" y="0"/>
                </a:moveTo>
                <a:cubicBezTo>
                  <a:pt x="1564" y="0"/>
                  <a:pt x="1564" y="0"/>
                  <a:pt x="1564" y="0"/>
                </a:cubicBezTo>
                <a:cubicBezTo>
                  <a:pt x="782" y="0"/>
                  <a:pt x="0" y="1287"/>
                  <a:pt x="0" y="2575"/>
                </a:cubicBezTo>
                <a:cubicBezTo>
                  <a:pt x="0" y="19025"/>
                  <a:pt x="0" y="19025"/>
                  <a:pt x="0" y="19025"/>
                </a:cubicBezTo>
                <a:cubicBezTo>
                  <a:pt x="0" y="20313"/>
                  <a:pt x="782" y="21600"/>
                  <a:pt x="1564" y="21600"/>
                </a:cubicBezTo>
                <a:cubicBezTo>
                  <a:pt x="20079" y="21600"/>
                  <a:pt x="20079" y="21600"/>
                  <a:pt x="20079" y="21600"/>
                </a:cubicBezTo>
                <a:cubicBezTo>
                  <a:pt x="20818" y="21600"/>
                  <a:pt x="21600" y="20313"/>
                  <a:pt x="21600" y="19025"/>
                </a:cubicBezTo>
                <a:cubicBezTo>
                  <a:pt x="21600" y="2575"/>
                  <a:pt x="21600" y="2575"/>
                  <a:pt x="21600" y="2575"/>
                </a:cubicBezTo>
                <a:cubicBezTo>
                  <a:pt x="21600" y="1287"/>
                  <a:pt x="20818" y="0"/>
                  <a:pt x="20079" y="0"/>
                </a:cubicBezTo>
                <a:close/>
                <a:moveTo>
                  <a:pt x="11952" y="3862"/>
                </a:moveTo>
                <a:cubicBezTo>
                  <a:pt x="13864" y="3862"/>
                  <a:pt x="13864" y="3862"/>
                  <a:pt x="13864" y="3862"/>
                </a:cubicBezTo>
                <a:cubicBezTo>
                  <a:pt x="13864" y="7653"/>
                  <a:pt x="13864" y="7653"/>
                  <a:pt x="13864" y="7653"/>
                </a:cubicBezTo>
                <a:cubicBezTo>
                  <a:pt x="11952" y="7653"/>
                  <a:pt x="11952" y="7653"/>
                  <a:pt x="11952" y="7653"/>
                </a:cubicBezTo>
                <a:lnTo>
                  <a:pt x="11952" y="3862"/>
                </a:lnTo>
                <a:close/>
                <a:moveTo>
                  <a:pt x="15037" y="8940"/>
                </a:moveTo>
                <a:cubicBezTo>
                  <a:pt x="15037" y="12731"/>
                  <a:pt x="15037" y="12731"/>
                  <a:pt x="15037" y="12731"/>
                </a:cubicBezTo>
                <a:cubicBezTo>
                  <a:pt x="13125" y="12731"/>
                  <a:pt x="13125" y="12731"/>
                  <a:pt x="13125" y="12731"/>
                </a:cubicBezTo>
                <a:cubicBezTo>
                  <a:pt x="13125" y="8940"/>
                  <a:pt x="13125" y="8940"/>
                  <a:pt x="13125" y="8940"/>
                </a:cubicBezTo>
                <a:lnTo>
                  <a:pt x="15037" y="8940"/>
                </a:lnTo>
                <a:close/>
                <a:moveTo>
                  <a:pt x="8475" y="3862"/>
                </a:moveTo>
                <a:cubicBezTo>
                  <a:pt x="10822" y="3862"/>
                  <a:pt x="10822" y="3862"/>
                  <a:pt x="10822" y="3862"/>
                </a:cubicBezTo>
                <a:cubicBezTo>
                  <a:pt x="10822" y="7653"/>
                  <a:pt x="10822" y="7653"/>
                  <a:pt x="10822" y="7653"/>
                </a:cubicBezTo>
                <a:cubicBezTo>
                  <a:pt x="8475" y="7653"/>
                  <a:pt x="8475" y="7653"/>
                  <a:pt x="8475" y="7653"/>
                </a:cubicBezTo>
                <a:lnTo>
                  <a:pt x="8475" y="3862"/>
                </a:lnTo>
                <a:close/>
                <a:moveTo>
                  <a:pt x="11952" y="8940"/>
                </a:moveTo>
                <a:cubicBezTo>
                  <a:pt x="11952" y="12731"/>
                  <a:pt x="11952" y="12731"/>
                  <a:pt x="11952" y="12731"/>
                </a:cubicBezTo>
                <a:cubicBezTo>
                  <a:pt x="9648" y="12731"/>
                  <a:pt x="9648" y="12731"/>
                  <a:pt x="9648" y="12731"/>
                </a:cubicBezTo>
                <a:cubicBezTo>
                  <a:pt x="9648" y="8940"/>
                  <a:pt x="9648" y="8940"/>
                  <a:pt x="9648" y="8940"/>
                </a:cubicBezTo>
                <a:lnTo>
                  <a:pt x="11952" y="8940"/>
                </a:lnTo>
                <a:close/>
                <a:moveTo>
                  <a:pt x="5389" y="3862"/>
                </a:moveTo>
                <a:cubicBezTo>
                  <a:pt x="7736" y="3862"/>
                  <a:pt x="7736" y="3862"/>
                  <a:pt x="7736" y="3862"/>
                </a:cubicBezTo>
                <a:cubicBezTo>
                  <a:pt x="7736" y="7653"/>
                  <a:pt x="7736" y="7653"/>
                  <a:pt x="7736" y="7653"/>
                </a:cubicBezTo>
                <a:cubicBezTo>
                  <a:pt x="5389" y="7653"/>
                  <a:pt x="5389" y="7653"/>
                  <a:pt x="5389" y="7653"/>
                </a:cubicBezTo>
                <a:lnTo>
                  <a:pt x="5389" y="3862"/>
                </a:lnTo>
                <a:close/>
                <a:moveTo>
                  <a:pt x="8475" y="8940"/>
                </a:moveTo>
                <a:cubicBezTo>
                  <a:pt x="8475" y="12731"/>
                  <a:pt x="8475" y="12731"/>
                  <a:pt x="8475" y="12731"/>
                </a:cubicBezTo>
                <a:cubicBezTo>
                  <a:pt x="6562" y="12731"/>
                  <a:pt x="6562" y="12731"/>
                  <a:pt x="6562" y="12731"/>
                </a:cubicBezTo>
                <a:cubicBezTo>
                  <a:pt x="6562" y="8940"/>
                  <a:pt x="6562" y="8940"/>
                  <a:pt x="6562" y="8940"/>
                </a:cubicBezTo>
                <a:lnTo>
                  <a:pt x="8475" y="8940"/>
                </a:lnTo>
                <a:close/>
                <a:moveTo>
                  <a:pt x="2347" y="3862"/>
                </a:moveTo>
                <a:cubicBezTo>
                  <a:pt x="4259" y="3862"/>
                  <a:pt x="4259" y="3862"/>
                  <a:pt x="4259" y="3862"/>
                </a:cubicBezTo>
                <a:cubicBezTo>
                  <a:pt x="4259" y="7653"/>
                  <a:pt x="4259" y="7653"/>
                  <a:pt x="4259" y="7653"/>
                </a:cubicBezTo>
                <a:cubicBezTo>
                  <a:pt x="2347" y="7653"/>
                  <a:pt x="2347" y="7653"/>
                  <a:pt x="2347" y="7653"/>
                </a:cubicBezTo>
                <a:lnTo>
                  <a:pt x="2347" y="3862"/>
                </a:lnTo>
                <a:close/>
                <a:moveTo>
                  <a:pt x="5389" y="8940"/>
                </a:moveTo>
                <a:cubicBezTo>
                  <a:pt x="5389" y="12731"/>
                  <a:pt x="5389" y="12731"/>
                  <a:pt x="5389" y="12731"/>
                </a:cubicBezTo>
                <a:cubicBezTo>
                  <a:pt x="3086" y="12731"/>
                  <a:pt x="3086" y="12731"/>
                  <a:pt x="3086" y="12731"/>
                </a:cubicBezTo>
                <a:cubicBezTo>
                  <a:pt x="3086" y="8940"/>
                  <a:pt x="3086" y="8940"/>
                  <a:pt x="3086" y="8940"/>
                </a:cubicBezTo>
                <a:lnTo>
                  <a:pt x="5389" y="8940"/>
                </a:lnTo>
                <a:close/>
                <a:moveTo>
                  <a:pt x="4259" y="17809"/>
                </a:moveTo>
                <a:cubicBezTo>
                  <a:pt x="2347" y="17809"/>
                  <a:pt x="2347" y="17809"/>
                  <a:pt x="2347" y="17809"/>
                </a:cubicBezTo>
                <a:cubicBezTo>
                  <a:pt x="2347" y="14591"/>
                  <a:pt x="2347" y="14591"/>
                  <a:pt x="2347" y="14591"/>
                </a:cubicBezTo>
                <a:cubicBezTo>
                  <a:pt x="4259" y="14591"/>
                  <a:pt x="4259" y="14591"/>
                  <a:pt x="4259" y="14591"/>
                </a:cubicBezTo>
                <a:lnTo>
                  <a:pt x="4259" y="17809"/>
                </a:lnTo>
                <a:close/>
                <a:moveTo>
                  <a:pt x="16167" y="17809"/>
                </a:moveTo>
                <a:cubicBezTo>
                  <a:pt x="5389" y="17809"/>
                  <a:pt x="5389" y="17809"/>
                  <a:pt x="5389" y="17809"/>
                </a:cubicBezTo>
                <a:cubicBezTo>
                  <a:pt x="5389" y="14591"/>
                  <a:pt x="5389" y="14591"/>
                  <a:pt x="5389" y="14591"/>
                </a:cubicBezTo>
                <a:cubicBezTo>
                  <a:pt x="16167" y="14591"/>
                  <a:pt x="16167" y="14591"/>
                  <a:pt x="16167" y="14591"/>
                </a:cubicBezTo>
                <a:lnTo>
                  <a:pt x="16167" y="17809"/>
                </a:lnTo>
                <a:close/>
                <a:moveTo>
                  <a:pt x="19253" y="17809"/>
                </a:moveTo>
                <a:cubicBezTo>
                  <a:pt x="17341" y="17809"/>
                  <a:pt x="17341" y="17809"/>
                  <a:pt x="17341" y="17809"/>
                </a:cubicBezTo>
                <a:cubicBezTo>
                  <a:pt x="17341" y="14591"/>
                  <a:pt x="17341" y="14591"/>
                  <a:pt x="17341" y="14591"/>
                </a:cubicBezTo>
                <a:cubicBezTo>
                  <a:pt x="19253" y="14591"/>
                  <a:pt x="19253" y="14591"/>
                  <a:pt x="19253" y="14591"/>
                </a:cubicBezTo>
                <a:lnTo>
                  <a:pt x="19253" y="17809"/>
                </a:lnTo>
                <a:close/>
                <a:moveTo>
                  <a:pt x="16167" y="12731"/>
                </a:moveTo>
                <a:cubicBezTo>
                  <a:pt x="16167" y="8940"/>
                  <a:pt x="16167" y="8940"/>
                  <a:pt x="16167" y="8940"/>
                </a:cubicBezTo>
                <a:cubicBezTo>
                  <a:pt x="18471" y="8940"/>
                  <a:pt x="18471" y="8940"/>
                  <a:pt x="18471" y="8940"/>
                </a:cubicBezTo>
                <a:cubicBezTo>
                  <a:pt x="18471" y="12731"/>
                  <a:pt x="18471" y="12731"/>
                  <a:pt x="18471" y="12731"/>
                </a:cubicBezTo>
                <a:lnTo>
                  <a:pt x="16167" y="12731"/>
                </a:lnTo>
                <a:close/>
                <a:moveTo>
                  <a:pt x="19253" y="7653"/>
                </a:moveTo>
                <a:cubicBezTo>
                  <a:pt x="15037" y="7653"/>
                  <a:pt x="15037" y="7653"/>
                  <a:pt x="15037" y="7653"/>
                </a:cubicBezTo>
                <a:cubicBezTo>
                  <a:pt x="15037" y="3862"/>
                  <a:pt x="15037" y="3862"/>
                  <a:pt x="15037" y="3862"/>
                </a:cubicBezTo>
                <a:cubicBezTo>
                  <a:pt x="19253" y="3862"/>
                  <a:pt x="19253" y="3862"/>
                  <a:pt x="19253" y="3862"/>
                </a:cubicBezTo>
                <a:lnTo>
                  <a:pt x="19253" y="7653"/>
                </a:ln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7" name="Google Shape;277;g33bce7a7a05_0_204"/>
          <p:cNvSpPr txBox="1"/>
          <p:nvPr/>
        </p:nvSpPr>
        <p:spPr>
          <a:xfrm>
            <a:off x="3375112" y="1656750"/>
            <a:ext cx="3777000" cy="831000"/>
          </a:xfrm>
          <a:prstGeom prst="rect">
            <a:avLst/>
          </a:prstGeom>
          <a:noFill/>
          <a:ln>
            <a:noFill/>
          </a:ln>
        </p:spPr>
        <p:txBody>
          <a:bodyPr anchorCtr="0" anchor="t" bIns="45700" lIns="45700" spcFirstLastPara="1" rIns="45700" wrap="square" tIns="45700">
            <a:spAutoFit/>
          </a:bodyPr>
          <a:lstStyle/>
          <a:p>
            <a:pPr indent="0" lvl="0" marL="0" rtl="0" algn="just">
              <a:lnSpc>
                <a:spcPct val="100000"/>
              </a:lnSpc>
              <a:spcBef>
                <a:spcPts val="0"/>
              </a:spcBef>
              <a:spcAft>
                <a:spcPts val="0"/>
              </a:spcAft>
              <a:buClr>
                <a:schemeClr val="dk1"/>
              </a:buClr>
              <a:buSzPts val="1200"/>
              <a:buFont typeface="Arial"/>
              <a:buNone/>
            </a:pPr>
            <a:r>
              <a:rPr lang="en-US" sz="1600">
                <a:solidFill>
                  <a:srgbClr val="3B3838"/>
                </a:solidFill>
                <a:latin typeface="Source Sans Pro"/>
                <a:ea typeface="Source Sans Pro"/>
                <a:cs typeface="Source Sans Pro"/>
                <a:sym typeface="Source Sans Pro"/>
              </a:rPr>
              <a:t>To meet the minimum criteria for </a:t>
            </a:r>
            <a:r>
              <a:rPr b="1" lang="en-US" sz="1600">
                <a:solidFill>
                  <a:srgbClr val="3B3838"/>
                </a:solidFill>
                <a:latin typeface="Source Sans Pro"/>
                <a:ea typeface="Source Sans Pro"/>
                <a:cs typeface="Source Sans Pro"/>
                <a:sym typeface="Source Sans Pro"/>
              </a:rPr>
              <a:t>openable window to floor area ratio</a:t>
            </a:r>
            <a:r>
              <a:rPr lang="en-US" sz="1600">
                <a:solidFill>
                  <a:srgbClr val="3B3838"/>
                </a:solidFill>
                <a:latin typeface="Source Sans Pro"/>
                <a:ea typeface="Source Sans Pro"/>
                <a:cs typeface="Source Sans Pro"/>
                <a:sym typeface="Source Sans Pro"/>
              </a:rPr>
              <a:t> to ensure adequate potential for natural ventilation</a:t>
            </a:r>
            <a:endParaRPr i="0" sz="1600" u="none" cap="none" strike="noStrike">
              <a:solidFill>
                <a:srgbClr val="3B3838"/>
              </a:solidFill>
              <a:latin typeface="Source Sans Pro"/>
              <a:ea typeface="Source Sans Pro"/>
              <a:cs typeface="Source Sans Pro"/>
              <a:sym typeface="Source Sans Pro"/>
            </a:endParaRPr>
          </a:p>
        </p:txBody>
      </p:sp>
      <p:sp>
        <p:nvSpPr>
          <p:cNvPr id="278" name="Google Shape;278;g33bce7a7a05_0_204"/>
          <p:cNvSpPr txBox="1"/>
          <p:nvPr/>
        </p:nvSpPr>
        <p:spPr>
          <a:xfrm>
            <a:off x="2467725" y="4934350"/>
            <a:ext cx="3588000" cy="1816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sz="1600">
                <a:solidFill>
                  <a:srgbClr val="3B3838"/>
                </a:solidFill>
                <a:latin typeface="Source Sans Pro"/>
                <a:ea typeface="Source Sans Pro"/>
                <a:cs typeface="Source Sans Pro"/>
                <a:sym typeface="Source Sans Pro"/>
              </a:rPr>
              <a:t>For an enclosed parking areas, a well designed ventilation and exhaust system shall be installed that provides a </a:t>
            </a:r>
            <a:r>
              <a:rPr lang="en-US" sz="1600">
                <a:solidFill>
                  <a:srgbClr val="3B3838"/>
                </a:solidFill>
                <a:latin typeface="Source Sans Pro"/>
                <a:ea typeface="Source Sans Pro"/>
                <a:cs typeface="Source Sans Pro"/>
                <a:sym typeface="Source Sans Pro"/>
              </a:rPr>
              <a:t>minimum of 6 air changes per hour as per the National Building Code (NBC)</a:t>
            </a:r>
            <a:r>
              <a:rPr lang="en-US" sz="1600">
                <a:solidFill>
                  <a:srgbClr val="3B3838"/>
                </a:solidFill>
                <a:latin typeface="Source Sans Pro"/>
                <a:ea typeface="Source Sans Pro"/>
                <a:cs typeface="Source Sans Pro"/>
                <a:sym typeface="Source Sans Pro"/>
              </a:rPr>
              <a:t> to effectively eliminate vehicle exhaust fumes and pollutants </a:t>
            </a:r>
            <a:endParaRPr sz="1600">
              <a:solidFill>
                <a:srgbClr val="3B3838"/>
              </a:solidFill>
              <a:latin typeface="Source Sans Pro"/>
              <a:ea typeface="Source Sans Pro"/>
              <a:cs typeface="Source Sans Pro"/>
              <a:sym typeface="Source Sans Pro"/>
            </a:endParaRPr>
          </a:p>
        </p:txBody>
      </p:sp>
      <p:sp>
        <p:nvSpPr>
          <p:cNvPr id="279" name="Google Shape;279;g33bce7a7a05_0_204"/>
          <p:cNvSpPr txBox="1"/>
          <p:nvPr/>
        </p:nvSpPr>
        <p:spPr>
          <a:xfrm>
            <a:off x="3296025" y="1176275"/>
            <a:ext cx="36378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0E1B47"/>
                </a:solidFill>
                <a:latin typeface="Julius Sans One"/>
                <a:ea typeface="Julius Sans One"/>
                <a:cs typeface="Julius Sans One"/>
                <a:sym typeface="Julius Sans One"/>
              </a:rPr>
              <a:t>Ventilation Potential</a:t>
            </a:r>
            <a:endParaRPr b="1" i="0" sz="2400" u="none" cap="none" strike="noStrike">
              <a:solidFill>
                <a:srgbClr val="0E1B47"/>
              </a:solidFill>
              <a:latin typeface="Julius Sans One"/>
              <a:ea typeface="Julius Sans One"/>
              <a:cs typeface="Julius Sans One"/>
              <a:sym typeface="Julius Sans One"/>
            </a:endParaRPr>
          </a:p>
        </p:txBody>
      </p:sp>
      <p:sp>
        <p:nvSpPr>
          <p:cNvPr id="280" name="Google Shape;280;g33bce7a7a05_0_204"/>
          <p:cNvSpPr txBox="1"/>
          <p:nvPr/>
        </p:nvSpPr>
        <p:spPr>
          <a:xfrm>
            <a:off x="2415300" y="4207975"/>
            <a:ext cx="3421200" cy="831000"/>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2400"/>
              <a:buFont typeface="Arial"/>
              <a:buNone/>
            </a:pPr>
            <a:r>
              <a:rPr b="1" lang="en-US" sz="2400">
                <a:solidFill>
                  <a:srgbClr val="0E1B47"/>
                </a:solidFill>
                <a:latin typeface="Julius Sans One"/>
                <a:ea typeface="Julius Sans One"/>
                <a:cs typeface="Julius Sans One"/>
                <a:sym typeface="Julius Sans One"/>
              </a:rPr>
              <a:t>Air Quality in Car Parking</a:t>
            </a:r>
            <a:endParaRPr b="0" i="0" sz="1800" u="none" cap="none" strike="noStrike">
              <a:solidFill>
                <a:srgbClr val="262626"/>
              </a:solidFill>
              <a:latin typeface="Julius Sans One"/>
              <a:ea typeface="Julius Sans One"/>
              <a:cs typeface="Julius Sans One"/>
              <a:sym typeface="Julius Sans One"/>
            </a:endParaRPr>
          </a:p>
        </p:txBody>
      </p:sp>
      <p:sp>
        <p:nvSpPr>
          <p:cNvPr id="281" name="Google Shape;281;g33bce7a7a05_0_204"/>
          <p:cNvSpPr txBox="1"/>
          <p:nvPr/>
        </p:nvSpPr>
        <p:spPr>
          <a:xfrm>
            <a:off x="7741400" y="5294200"/>
            <a:ext cx="3368100" cy="13236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lang="en-US" sz="1600">
                <a:solidFill>
                  <a:srgbClr val="3B3838"/>
                </a:solidFill>
                <a:latin typeface="Source Sans Pro"/>
                <a:ea typeface="Source Sans Pro"/>
                <a:cs typeface="Source Sans Pro"/>
                <a:sym typeface="Source Sans Pro"/>
              </a:rPr>
              <a:t>To provide </a:t>
            </a:r>
            <a:r>
              <a:rPr lang="en-US" sz="1600">
                <a:solidFill>
                  <a:srgbClr val="3B3838"/>
                </a:solidFill>
                <a:latin typeface="Source Sans Pro"/>
                <a:ea typeface="Source Sans Pro"/>
                <a:cs typeface="Source Sans Pro"/>
                <a:sym typeface="Source Sans Pro"/>
              </a:rPr>
              <a:t>an opening and/or ventilator in addition to window above the lintel level for installation of exhaust system</a:t>
            </a:r>
            <a:r>
              <a:rPr lang="en-US" sz="1600">
                <a:solidFill>
                  <a:srgbClr val="3B3838"/>
                </a:solidFill>
                <a:latin typeface="Source Sans Pro"/>
                <a:ea typeface="Source Sans Pro"/>
                <a:cs typeface="Source Sans Pro"/>
                <a:sym typeface="Source Sans Pro"/>
              </a:rPr>
              <a:t> in kitchen and bathrooms / toilets.</a:t>
            </a:r>
            <a:endParaRPr sz="1600">
              <a:solidFill>
                <a:srgbClr val="3B3838"/>
              </a:solidFill>
              <a:latin typeface="Source Sans Pro"/>
              <a:ea typeface="Source Sans Pro"/>
              <a:cs typeface="Source Sans Pro"/>
              <a:sym typeface="Source Sans Pro"/>
            </a:endParaRPr>
          </a:p>
        </p:txBody>
      </p:sp>
      <p:sp>
        <p:nvSpPr>
          <p:cNvPr id="282" name="Google Shape;282;g33bce7a7a05_0_204"/>
          <p:cNvSpPr txBox="1"/>
          <p:nvPr/>
        </p:nvSpPr>
        <p:spPr>
          <a:xfrm>
            <a:off x="8059500" y="1176275"/>
            <a:ext cx="40917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0E1B47"/>
                </a:solidFill>
                <a:latin typeface="Julius Sans One"/>
                <a:ea typeface="Julius Sans One"/>
                <a:cs typeface="Julius Sans One"/>
                <a:sym typeface="Julius Sans One"/>
              </a:rPr>
              <a:t>Low- Emitting Material</a:t>
            </a:r>
            <a:endParaRPr b="0" i="0" sz="2400" u="none" cap="none" strike="noStrike">
              <a:solidFill>
                <a:srgbClr val="262626"/>
              </a:solidFill>
              <a:latin typeface="Julius Sans One"/>
              <a:ea typeface="Julius Sans One"/>
              <a:cs typeface="Julius Sans One"/>
              <a:sym typeface="Julius Sans One"/>
            </a:endParaRPr>
          </a:p>
        </p:txBody>
      </p:sp>
      <p:sp>
        <p:nvSpPr>
          <p:cNvPr id="283" name="Google Shape;283;g33bce7a7a05_0_204"/>
          <p:cNvSpPr txBox="1"/>
          <p:nvPr/>
        </p:nvSpPr>
        <p:spPr>
          <a:xfrm>
            <a:off x="7643900" y="4217875"/>
            <a:ext cx="3588000" cy="1015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000">
                <a:solidFill>
                  <a:srgbClr val="0E1B47"/>
                </a:solidFill>
                <a:latin typeface="Julius Sans One"/>
                <a:ea typeface="Julius Sans One"/>
                <a:cs typeface="Julius Sans One"/>
                <a:sym typeface="Julius Sans One"/>
              </a:rPr>
              <a:t>VENTILATION OPENING IN KITCHEN &amp; BATHROOMS / TOILETS</a:t>
            </a:r>
            <a:endParaRPr b="1" sz="2000">
              <a:solidFill>
                <a:srgbClr val="0E1B47"/>
              </a:solidFill>
              <a:latin typeface="Julius Sans One"/>
              <a:ea typeface="Julius Sans One"/>
              <a:cs typeface="Julius Sans One"/>
              <a:sym typeface="Julius Sans One"/>
            </a:endParaRPr>
          </a:p>
        </p:txBody>
      </p:sp>
      <p:grpSp>
        <p:nvGrpSpPr>
          <p:cNvPr id="284" name="Google Shape;284;g33bce7a7a05_0_204"/>
          <p:cNvGrpSpPr/>
          <p:nvPr/>
        </p:nvGrpSpPr>
        <p:grpSpPr>
          <a:xfrm>
            <a:off x="0" y="-77"/>
            <a:ext cx="2276472" cy="6858504"/>
            <a:chOff x="0" y="3413411"/>
            <a:chExt cx="2276700" cy="1413600"/>
          </a:xfrm>
        </p:grpSpPr>
        <p:sp>
          <p:nvSpPr>
            <p:cNvPr id="285" name="Google Shape;285;g33bce7a7a05_0_204"/>
            <p:cNvSpPr/>
            <p:nvPr/>
          </p:nvSpPr>
          <p:spPr>
            <a:xfrm>
              <a:off x="0" y="3413411"/>
              <a:ext cx="2276700" cy="14136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6" name="Google Shape;286;g33bce7a7a05_0_204"/>
            <p:cNvSpPr txBox="1"/>
            <p:nvPr/>
          </p:nvSpPr>
          <p:spPr>
            <a:xfrm>
              <a:off x="491885" y="4060708"/>
              <a:ext cx="1293000" cy="101400"/>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FFFFFF"/>
                  </a:solidFill>
                  <a:latin typeface="Archivo Narrow"/>
                  <a:ea typeface="Archivo Narrow"/>
                  <a:cs typeface="Archivo Narrow"/>
                  <a:sym typeface="Archivo Narrow"/>
                </a:rPr>
                <a:t>SCOPE</a:t>
              </a:r>
              <a:endParaRPr b="1" i="0" sz="2600" u="none" cap="none" strike="noStrike">
                <a:solidFill>
                  <a:srgbClr val="FFFFFF"/>
                </a:solidFill>
                <a:latin typeface="Archivo Narrow"/>
                <a:ea typeface="Archivo Narrow"/>
                <a:cs typeface="Archivo Narrow"/>
                <a:sym typeface="Archivo Narrow"/>
              </a:endParaRPr>
            </a:p>
          </p:txBody>
        </p:sp>
      </p:grpSp>
      <p:sp>
        <p:nvSpPr>
          <p:cNvPr id="287" name="Google Shape;287;g33bce7a7a05_0_204"/>
          <p:cNvSpPr/>
          <p:nvPr/>
        </p:nvSpPr>
        <p:spPr>
          <a:xfrm>
            <a:off x="2467716" y="1380967"/>
            <a:ext cx="828300" cy="828600"/>
          </a:xfrm>
          <a:prstGeom prst="ellipse">
            <a:avLst/>
          </a:prstGeom>
          <a:solidFill>
            <a:srgbClr val="E6DED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8" name="Google Shape;288;g33bce7a7a05_0_204"/>
          <p:cNvSpPr/>
          <p:nvPr/>
        </p:nvSpPr>
        <p:spPr>
          <a:xfrm>
            <a:off x="7231198" y="1380967"/>
            <a:ext cx="828300" cy="828600"/>
          </a:xfrm>
          <a:prstGeom prst="ellipse">
            <a:avLst/>
          </a:prstGeom>
          <a:solidFill>
            <a:srgbClr val="E6DED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9" name="Google Shape;289;g33bce7a7a05_0_204"/>
          <p:cNvSpPr/>
          <p:nvPr/>
        </p:nvSpPr>
        <p:spPr>
          <a:xfrm>
            <a:off x="6055716" y="4540601"/>
            <a:ext cx="828300" cy="828600"/>
          </a:xfrm>
          <a:prstGeom prst="ellipse">
            <a:avLst/>
          </a:prstGeom>
          <a:solidFill>
            <a:srgbClr val="E6DED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90" name="Google Shape;290;g33bce7a7a05_0_204"/>
          <p:cNvCxnSpPr>
            <a:stCxn id="285" idx="3"/>
          </p:cNvCxnSpPr>
          <p:nvPr/>
        </p:nvCxnSpPr>
        <p:spPr>
          <a:xfrm>
            <a:off x="2276472" y="3429175"/>
            <a:ext cx="9935700" cy="0"/>
          </a:xfrm>
          <a:prstGeom prst="straightConnector1">
            <a:avLst/>
          </a:prstGeom>
          <a:noFill/>
          <a:ln cap="flat" cmpd="sng" w="19050">
            <a:solidFill>
              <a:srgbClr val="0E1B47"/>
            </a:solidFill>
            <a:prstDash val="solid"/>
            <a:round/>
            <a:headEnd len="med" w="med" type="none"/>
            <a:tailEnd len="med" w="med" type="oval"/>
          </a:ln>
        </p:spPr>
      </p:cxnSp>
      <p:cxnSp>
        <p:nvCxnSpPr>
          <p:cNvPr id="291" name="Google Shape;291;g33bce7a7a05_0_204"/>
          <p:cNvCxnSpPr/>
          <p:nvPr/>
        </p:nvCxnSpPr>
        <p:spPr>
          <a:xfrm rot="10800000">
            <a:off x="5778450" y="3439063"/>
            <a:ext cx="0" cy="768900"/>
          </a:xfrm>
          <a:prstGeom prst="straightConnector1">
            <a:avLst/>
          </a:prstGeom>
          <a:noFill/>
          <a:ln cap="flat" cmpd="sng" w="19050">
            <a:solidFill>
              <a:schemeClr val="dk2"/>
            </a:solidFill>
            <a:prstDash val="solid"/>
            <a:round/>
            <a:headEnd len="med" w="med" type="oval"/>
            <a:tailEnd len="med" w="med" type="none"/>
          </a:ln>
        </p:spPr>
      </p:cxnSp>
      <p:sp>
        <p:nvSpPr>
          <p:cNvPr id="292" name="Google Shape;292;g33bce7a7a05_0_204"/>
          <p:cNvSpPr/>
          <p:nvPr/>
        </p:nvSpPr>
        <p:spPr>
          <a:xfrm>
            <a:off x="11008196" y="4540601"/>
            <a:ext cx="828300" cy="828600"/>
          </a:xfrm>
          <a:prstGeom prst="ellipse">
            <a:avLst/>
          </a:prstGeom>
          <a:solidFill>
            <a:srgbClr val="E6DED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93" name="Google Shape;293;g33bce7a7a05_0_204"/>
          <p:cNvCxnSpPr/>
          <p:nvPr/>
        </p:nvCxnSpPr>
        <p:spPr>
          <a:xfrm rot="10800000">
            <a:off x="7952825" y="2683675"/>
            <a:ext cx="0" cy="768900"/>
          </a:xfrm>
          <a:prstGeom prst="straightConnector1">
            <a:avLst/>
          </a:prstGeom>
          <a:noFill/>
          <a:ln cap="flat" cmpd="sng" w="19050">
            <a:solidFill>
              <a:schemeClr val="dk2"/>
            </a:solidFill>
            <a:prstDash val="solid"/>
            <a:round/>
            <a:headEnd len="med" w="med" type="none"/>
            <a:tailEnd len="med" w="med" type="oval"/>
          </a:ln>
        </p:spPr>
      </p:cxnSp>
      <p:cxnSp>
        <p:nvCxnSpPr>
          <p:cNvPr id="294" name="Google Shape;294;g33bce7a7a05_0_204"/>
          <p:cNvCxnSpPr/>
          <p:nvPr/>
        </p:nvCxnSpPr>
        <p:spPr>
          <a:xfrm rot="10800000">
            <a:off x="3558450" y="2683675"/>
            <a:ext cx="0" cy="768900"/>
          </a:xfrm>
          <a:prstGeom prst="straightConnector1">
            <a:avLst/>
          </a:prstGeom>
          <a:noFill/>
          <a:ln cap="flat" cmpd="sng" w="19050">
            <a:solidFill>
              <a:schemeClr val="dk2"/>
            </a:solidFill>
            <a:prstDash val="solid"/>
            <a:round/>
            <a:headEnd len="med" w="med" type="none"/>
            <a:tailEnd len="med" w="med" type="oval"/>
          </a:ln>
        </p:spPr>
      </p:cxnSp>
      <p:cxnSp>
        <p:nvCxnSpPr>
          <p:cNvPr id="295" name="Google Shape;295;g33bce7a7a05_0_204"/>
          <p:cNvCxnSpPr/>
          <p:nvPr/>
        </p:nvCxnSpPr>
        <p:spPr>
          <a:xfrm rot="10800000">
            <a:off x="9948000" y="3439075"/>
            <a:ext cx="0" cy="768900"/>
          </a:xfrm>
          <a:prstGeom prst="straightConnector1">
            <a:avLst/>
          </a:prstGeom>
          <a:noFill/>
          <a:ln cap="flat" cmpd="sng" w="19050">
            <a:solidFill>
              <a:schemeClr val="dk2"/>
            </a:solidFill>
            <a:prstDash val="solid"/>
            <a:round/>
            <a:headEnd len="med" w="med" type="oval"/>
            <a:tailEnd len="med" w="med" type="none"/>
          </a:ln>
        </p:spPr>
      </p:cxnSp>
      <p:pic>
        <p:nvPicPr>
          <p:cNvPr id="296" name="Google Shape;296;g33bce7a7a05_0_204"/>
          <p:cNvPicPr preferRelativeResize="0"/>
          <p:nvPr/>
        </p:nvPicPr>
        <p:blipFill rotWithShape="1">
          <a:blip r:embed="rId3">
            <a:alphaModFix/>
          </a:blip>
          <a:srcRect b="0" l="0" r="0" t="0"/>
          <a:stretch/>
        </p:blipFill>
        <p:spPr>
          <a:xfrm>
            <a:off x="2604687" y="1518087"/>
            <a:ext cx="554375" cy="554375"/>
          </a:xfrm>
          <a:prstGeom prst="rect">
            <a:avLst/>
          </a:prstGeom>
          <a:noFill/>
          <a:ln>
            <a:noFill/>
          </a:ln>
        </p:spPr>
      </p:pic>
      <p:pic>
        <p:nvPicPr>
          <p:cNvPr id="297" name="Google Shape;297;g33bce7a7a05_0_204"/>
          <p:cNvPicPr preferRelativeResize="0"/>
          <p:nvPr/>
        </p:nvPicPr>
        <p:blipFill rotWithShape="1">
          <a:blip r:embed="rId4">
            <a:alphaModFix/>
          </a:blip>
          <a:srcRect b="0" l="0" r="0" t="0"/>
          <a:stretch/>
        </p:blipFill>
        <p:spPr>
          <a:xfrm>
            <a:off x="7410302" y="1543390"/>
            <a:ext cx="503740" cy="503740"/>
          </a:xfrm>
          <a:prstGeom prst="rect">
            <a:avLst/>
          </a:prstGeom>
          <a:noFill/>
          <a:ln>
            <a:noFill/>
          </a:ln>
        </p:spPr>
      </p:pic>
      <p:pic>
        <p:nvPicPr>
          <p:cNvPr id="298" name="Google Shape;298;g33bce7a7a05_0_204"/>
          <p:cNvPicPr preferRelativeResize="0"/>
          <p:nvPr/>
        </p:nvPicPr>
        <p:blipFill rotWithShape="1">
          <a:blip r:embed="rId5">
            <a:alphaModFix/>
          </a:blip>
          <a:srcRect b="0" l="0" r="0" t="0"/>
          <a:stretch/>
        </p:blipFill>
        <p:spPr>
          <a:xfrm>
            <a:off x="6198712" y="4683733"/>
            <a:ext cx="542341" cy="542341"/>
          </a:xfrm>
          <a:prstGeom prst="rect">
            <a:avLst/>
          </a:prstGeom>
          <a:noFill/>
          <a:ln>
            <a:noFill/>
          </a:ln>
        </p:spPr>
      </p:pic>
      <p:pic>
        <p:nvPicPr>
          <p:cNvPr id="299" name="Google Shape;299;g33bce7a7a05_0_204"/>
          <p:cNvPicPr preferRelativeResize="0"/>
          <p:nvPr/>
        </p:nvPicPr>
        <p:blipFill rotWithShape="1">
          <a:blip r:embed="rId6">
            <a:alphaModFix/>
          </a:blip>
          <a:srcRect b="0" l="0" r="0" t="0"/>
          <a:stretch/>
        </p:blipFill>
        <p:spPr>
          <a:xfrm>
            <a:off x="11140778" y="4673326"/>
            <a:ext cx="563155" cy="563155"/>
          </a:xfrm>
          <a:prstGeom prst="rect">
            <a:avLst/>
          </a:prstGeom>
          <a:noFill/>
          <a:ln>
            <a:noFill/>
          </a:ln>
        </p:spPr>
      </p:pic>
      <p:sp>
        <p:nvSpPr>
          <p:cNvPr id="300" name="Google Shape;300;g33bce7a7a05_0_204"/>
          <p:cNvSpPr txBox="1"/>
          <p:nvPr/>
        </p:nvSpPr>
        <p:spPr>
          <a:xfrm>
            <a:off x="8138600" y="1656756"/>
            <a:ext cx="3777000" cy="13236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lang="en-US" sz="1600">
                <a:solidFill>
                  <a:srgbClr val="3B3838"/>
                </a:solidFill>
                <a:latin typeface="Source Sans Pro"/>
                <a:ea typeface="Source Sans Pro"/>
                <a:cs typeface="Source Sans Pro"/>
                <a:sym typeface="Source Sans Pro"/>
              </a:rPr>
              <a:t>Paints used on the interior side of the building envelope shall comply with VOC content limits as below:</a:t>
            </a:r>
            <a:endParaRPr sz="1600">
              <a:solidFill>
                <a:srgbClr val="3B3838"/>
              </a:solidFill>
              <a:latin typeface="Source Sans Pro"/>
              <a:ea typeface="Source Sans Pro"/>
              <a:cs typeface="Source Sans Pro"/>
              <a:sym typeface="Source Sans Pro"/>
            </a:endParaRPr>
          </a:p>
          <a:p>
            <a:pPr indent="0" lvl="0" marL="0" marR="0" rtl="0" algn="just">
              <a:lnSpc>
                <a:spcPct val="100000"/>
              </a:lnSpc>
              <a:spcBef>
                <a:spcPts val="0"/>
              </a:spcBef>
              <a:spcAft>
                <a:spcPts val="0"/>
              </a:spcAft>
              <a:buClr>
                <a:srgbClr val="000000"/>
              </a:buClr>
              <a:buSzPts val="1400"/>
              <a:buFont typeface="Arial"/>
              <a:buNone/>
            </a:pPr>
            <a:r>
              <a:rPr lang="en-US" sz="1600">
                <a:solidFill>
                  <a:srgbClr val="3B3838"/>
                </a:solidFill>
                <a:latin typeface="Source Sans Pro"/>
                <a:ea typeface="Source Sans Pro"/>
                <a:cs typeface="Source Sans Pro"/>
                <a:sym typeface="Source Sans Pro"/>
              </a:rPr>
              <a:t>Flat Paints – 50 g/L less water</a:t>
            </a:r>
            <a:endParaRPr sz="1600">
              <a:solidFill>
                <a:srgbClr val="3B3838"/>
              </a:solidFill>
              <a:latin typeface="Source Sans Pro"/>
              <a:ea typeface="Source Sans Pro"/>
              <a:cs typeface="Source Sans Pro"/>
              <a:sym typeface="Source Sans Pro"/>
            </a:endParaRPr>
          </a:p>
          <a:p>
            <a:pPr indent="0" lvl="0" marL="0" marR="0" rtl="0" algn="just">
              <a:lnSpc>
                <a:spcPct val="100000"/>
              </a:lnSpc>
              <a:spcBef>
                <a:spcPts val="0"/>
              </a:spcBef>
              <a:spcAft>
                <a:spcPts val="0"/>
              </a:spcAft>
              <a:buClr>
                <a:srgbClr val="000000"/>
              </a:buClr>
              <a:buSzPts val="1400"/>
              <a:buFont typeface="Arial"/>
              <a:buNone/>
            </a:pPr>
            <a:r>
              <a:rPr lang="en-US" sz="1600">
                <a:solidFill>
                  <a:srgbClr val="3B3838"/>
                </a:solidFill>
                <a:latin typeface="Source Sans Pro"/>
                <a:ea typeface="Source Sans Pro"/>
                <a:cs typeface="Source Sans Pro"/>
                <a:sym typeface="Source Sans Pro"/>
              </a:rPr>
              <a:t>Non-flat paints - 50 g/L less water</a:t>
            </a:r>
            <a:endParaRPr sz="1600">
              <a:solidFill>
                <a:srgbClr val="3B3838"/>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33bce7a7a05_0_323"/>
          <p:cNvSpPr/>
          <p:nvPr/>
        </p:nvSpPr>
        <p:spPr>
          <a:xfrm>
            <a:off x="5501279" y="5159302"/>
            <a:ext cx="554364" cy="340200"/>
          </a:xfrm>
          <a:custGeom>
            <a:rect b="b" l="l" r="r" t="t"/>
            <a:pathLst>
              <a:path extrusionOk="0" h="21600" w="21600">
                <a:moveTo>
                  <a:pt x="20079" y="0"/>
                </a:moveTo>
                <a:cubicBezTo>
                  <a:pt x="1564" y="0"/>
                  <a:pt x="1564" y="0"/>
                  <a:pt x="1564" y="0"/>
                </a:cubicBezTo>
                <a:cubicBezTo>
                  <a:pt x="782" y="0"/>
                  <a:pt x="0" y="1287"/>
                  <a:pt x="0" y="2575"/>
                </a:cubicBezTo>
                <a:cubicBezTo>
                  <a:pt x="0" y="19025"/>
                  <a:pt x="0" y="19025"/>
                  <a:pt x="0" y="19025"/>
                </a:cubicBezTo>
                <a:cubicBezTo>
                  <a:pt x="0" y="20313"/>
                  <a:pt x="782" y="21600"/>
                  <a:pt x="1564" y="21600"/>
                </a:cubicBezTo>
                <a:cubicBezTo>
                  <a:pt x="20079" y="21600"/>
                  <a:pt x="20079" y="21600"/>
                  <a:pt x="20079" y="21600"/>
                </a:cubicBezTo>
                <a:cubicBezTo>
                  <a:pt x="20818" y="21600"/>
                  <a:pt x="21600" y="20313"/>
                  <a:pt x="21600" y="19025"/>
                </a:cubicBezTo>
                <a:cubicBezTo>
                  <a:pt x="21600" y="2575"/>
                  <a:pt x="21600" y="2575"/>
                  <a:pt x="21600" y="2575"/>
                </a:cubicBezTo>
                <a:cubicBezTo>
                  <a:pt x="21600" y="1287"/>
                  <a:pt x="20818" y="0"/>
                  <a:pt x="20079" y="0"/>
                </a:cubicBezTo>
                <a:close/>
                <a:moveTo>
                  <a:pt x="11952" y="3862"/>
                </a:moveTo>
                <a:cubicBezTo>
                  <a:pt x="13864" y="3862"/>
                  <a:pt x="13864" y="3862"/>
                  <a:pt x="13864" y="3862"/>
                </a:cubicBezTo>
                <a:cubicBezTo>
                  <a:pt x="13864" y="7653"/>
                  <a:pt x="13864" y="7653"/>
                  <a:pt x="13864" y="7653"/>
                </a:cubicBezTo>
                <a:cubicBezTo>
                  <a:pt x="11952" y="7653"/>
                  <a:pt x="11952" y="7653"/>
                  <a:pt x="11952" y="7653"/>
                </a:cubicBezTo>
                <a:lnTo>
                  <a:pt x="11952" y="3862"/>
                </a:lnTo>
                <a:close/>
                <a:moveTo>
                  <a:pt x="15037" y="8940"/>
                </a:moveTo>
                <a:cubicBezTo>
                  <a:pt x="15037" y="12731"/>
                  <a:pt x="15037" y="12731"/>
                  <a:pt x="15037" y="12731"/>
                </a:cubicBezTo>
                <a:cubicBezTo>
                  <a:pt x="13125" y="12731"/>
                  <a:pt x="13125" y="12731"/>
                  <a:pt x="13125" y="12731"/>
                </a:cubicBezTo>
                <a:cubicBezTo>
                  <a:pt x="13125" y="8940"/>
                  <a:pt x="13125" y="8940"/>
                  <a:pt x="13125" y="8940"/>
                </a:cubicBezTo>
                <a:lnTo>
                  <a:pt x="15037" y="8940"/>
                </a:lnTo>
                <a:close/>
                <a:moveTo>
                  <a:pt x="8475" y="3862"/>
                </a:moveTo>
                <a:cubicBezTo>
                  <a:pt x="10822" y="3862"/>
                  <a:pt x="10822" y="3862"/>
                  <a:pt x="10822" y="3862"/>
                </a:cubicBezTo>
                <a:cubicBezTo>
                  <a:pt x="10822" y="7653"/>
                  <a:pt x="10822" y="7653"/>
                  <a:pt x="10822" y="7653"/>
                </a:cubicBezTo>
                <a:cubicBezTo>
                  <a:pt x="8475" y="7653"/>
                  <a:pt x="8475" y="7653"/>
                  <a:pt x="8475" y="7653"/>
                </a:cubicBezTo>
                <a:lnTo>
                  <a:pt x="8475" y="3862"/>
                </a:lnTo>
                <a:close/>
                <a:moveTo>
                  <a:pt x="11952" y="8940"/>
                </a:moveTo>
                <a:cubicBezTo>
                  <a:pt x="11952" y="12731"/>
                  <a:pt x="11952" y="12731"/>
                  <a:pt x="11952" y="12731"/>
                </a:cubicBezTo>
                <a:cubicBezTo>
                  <a:pt x="9648" y="12731"/>
                  <a:pt x="9648" y="12731"/>
                  <a:pt x="9648" y="12731"/>
                </a:cubicBezTo>
                <a:cubicBezTo>
                  <a:pt x="9648" y="8940"/>
                  <a:pt x="9648" y="8940"/>
                  <a:pt x="9648" y="8940"/>
                </a:cubicBezTo>
                <a:lnTo>
                  <a:pt x="11952" y="8940"/>
                </a:lnTo>
                <a:close/>
                <a:moveTo>
                  <a:pt x="5389" y="3862"/>
                </a:moveTo>
                <a:cubicBezTo>
                  <a:pt x="7736" y="3862"/>
                  <a:pt x="7736" y="3862"/>
                  <a:pt x="7736" y="3862"/>
                </a:cubicBezTo>
                <a:cubicBezTo>
                  <a:pt x="7736" y="7653"/>
                  <a:pt x="7736" y="7653"/>
                  <a:pt x="7736" y="7653"/>
                </a:cubicBezTo>
                <a:cubicBezTo>
                  <a:pt x="5389" y="7653"/>
                  <a:pt x="5389" y="7653"/>
                  <a:pt x="5389" y="7653"/>
                </a:cubicBezTo>
                <a:lnTo>
                  <a:pt x="5389" y="3862"/>
                </a:lnTo>
                <a:close/>
                <a:moveTo>
                  <a:pt x="8475" y="8940"/>
                </a:moveTo>
                <a:cubicBezTo>
                  <a:pt x="8475" y="12731"/>
                  <a:pt x="8475" y="12731"/>
                  <a:pt x="8475" y="12731"/>
                </a:cubicBezTo>
                <a:cubicBezTo>
                  <a:pt x="6562" y="12731"/>
                  <a:pt x="6562" y="12731"/>
                  <a:pt x="6562" y="12731"/>
                </a:cubicBezTo>
                <a:cubicBezTo>
                  <a:pt x="6562" y="8940"/>
                  <a:pt x="6562" y="8940"/>
                  <a:pt x="6562" y="8940"/>
                </a:cubicBezTo>
                <a:lnTo>
                  <a:pt x="8475" y="8940"/>
                </a:lnTo>
                <a:close/>
                <a:moveTo>
                  <a:pt x="2347" y="3862"/>
                </a:moveTo>
                <a:cubicBezTo>
                  <a:pt x="4259" y="3862"/>
                  <a:pt x="4259" y="3862"/>
                  <a:pt x="4259" y="3862"/>
                </a:cubicBezTo>
                <a:cubicBezTo>
                  <a:pt x="4259" y="7653"/>
                  <a:pt x="4259" y="7653"/>
                  <a:pt x="4259" y="7653"/>
                </a:cubicBezTo>
                <a:cubicBezTo>
                  <a:pt x="2347" y="7653"/>
                  <a:pt x="2347" y="7653"/>
                  <a:pt x="2347" y="7653"/>
                </a:cubicBezTo>
                <a:lnTo>
                  <a:pt x="2347" y="3862"/>
                </a:lnTo>
                <a:close/>
                <a:moveTo>
                  <a:pt x="5389" y="8940"/>
                </a:moveTo>
                <a:cubicBezTo>
                  <a:pt x="5389" y="12731"/>
                  <a:pt x="5389" y="12731"/>
                  <a:pt x="5389" y="12731"/>
                </a:cubicBezTo>
                <a:cubicBezTo>
                  <a:pt x="3086" y="12731"/>
                  <a:pt x="3086" y="12731"/>
                  <a:pt x="3086" y="12731"/>
                </a:cubicBezTo>
                <a:cubicBezTo>
                  <a:pt x="3086" y="8940"/>
                  <a:pt x="3086" y="8940"/>
                  <a:pt x="3086" y="8940"/>
                </a:cubicBezTo>
                <a:lnTo>
                  <a:pt x="5389" y="8940"/>
                </a:lnTo>
                <a:close/>
                <a:moveTo>
                  <a:pt x="4259" y="17809"/>
                </a:moveTo>
                <a:cubicBezTo>
                  <a:pt x="2347" y="17809"/>
                  <a:pt x="2347" y="17809"/>
                  <a:pt x="2347" y="17809"/>
                </a:cubicBezTo>
                <a:cubicBezTo>
                  <a:pt x="2347" y="14591"/>
                  <a:pt x="2347" y="14591"/>
                  <a:pt x="2347" y="14591"/>
                </a:cubicBezTo>
                <a:cubicBezTo>
                  <a:pt x="4259" y="14591"/>
                  <a:pt x="4259" y="14591"/>
                  <a:pt x="4259" y="14591"/>
                </a:cubicBezTo>
                <a:lnTo>
                  <a:pt x="4259" y="17809"/>
                </a:lnTo>
                <a:close/>
                <a:moveTo>
                  <a:pt x="16167" y="17809"/>
                </a:moveTo>
                <a:cubicBezTo>
                  <a:pt x="5389" y="17809"/>
                  <a:pt x="5389" y="17809"/>
                  <a:pt x="5389" y="17809"/>
                </a:cubicBezTo>
                <a:cubicBezTo>
                  <a:pt x="5389" y="14591"/>
                  <a:pt x="5389" y="14591"/>
                  <a:pt x="5389" y="14591"/>
                </a:cubicBezTo>
                <a:cubicBezTo>
                  <a:pt x="16167" y="14591"/>
                  <a:pt x="16167" y="14591"/>
                  <a:pt x="16167" y="14591"/>
                </a:cubicBezTo>
                <a:lnTo>
                  <a:pt x="16167" y="17809"/>
                </a:lnTo>
                <a:close/>
                <a:moveTo>
                  <a:pt x="19253" y="17809"/>
                </a:moveTo>
                <a:cubicBezTo>
                  <a:pt x="17341" y="17809"/>
                  <a:pt x="17341" y="17809"/>
                  <a:pt x="17341" y="17809"/>
                </a:cubicBezTo>
                <a:cubicBezTo>
                  <a:pt x="17341" y="14591"/>
                  <a:pt x="17341" y="14591"/>
                  <a:pt x="17341" y="14591"/>
                </a:cubicBezTo>
                <a:cubicBezTo>
                  <a:pt x="19253" y="14591"/>
                  <a:pt x="19253" y="14591"/>
                  <a:pt x="19253" y="14591"/>
                </a:cubicBezTo>
                <a:lnTo>
                  <a:pt x="19253" y="17809"/>
                </a:lnTo>
                <a:close/>
                <a:moveTo>
                  <a:pt x="16167" y="12731"/>
                </a:moveTo>
                <a:cubicBezTo>
                  <a:pt x="16167" y="8940"/>
                  <a:pt x="16167" y="8940"/>
                  <a:pt x="16167" y="8940"/>
                </a:cubicBezTo>
                <a:cubicBezTo>
                  <a:pt x="18471" y="8940"/>
                  <a:pt x="18471" y="8940"/>
                  <a:pt x="18471" y="8940"/>
                </a:cubicBezTo>
                <a:cubicBezTo>
                  <a:pt x="18471" y="12731"/>
                  <a:pt x="18471" y="12731"/>
                  <a:pt x="18471" y="12731"/>
                </a:cubicBezTo>
                <a:lnTo>
                  <a:pt x="16167" y="12731"/>
                </a:lnTo>
                <a:close/>
                <a:moveTo>
                  <a:pt x="19253" y="7653"/>
                </a:moveTo>
                <a:cubicBezTo>
                  <a:pt x="15037" y="7653"/>
                  <a:pt x="15037" y="7653"/>
                  <a:pt x="15037" y="7653"/>
                </a:cubicBezTo>
                <a:cubicBezTo>
                  <a:pt x="15037" y="3862"/>
                  <a:pt x="15037" y="3862"/>
                  <a:pt x="15037" y="3862"/>
                </a:cubicBezTo>
                <a:cubicBezTo>
                  <a:pt x="19253" y="3862"/>
                  <a:pt x="19253" y="3862"/>
                  <a:pt x="19253" y="3862"/>
                </a:cubicBezTo>
                <a:lnTo>
                  <a:pt x="19253" y="7653"/>
                </a:lnTo>
                <a:close/>
              </a:path>
            </a:pathLst>
          </a:cu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6" name="Google Shape;306;g33bce7a7a05_0_323"/>
          <p:cNvSpPr txBox="1"/>
          <p:nvPr/>
        </p:nvSpPr>
        <p:spPr>
          <a:xfrm>
            <a:off x="3375112" y="1656750"/>
            <a:ext cx="3777000" cy="831000"/>
          </a:xfrm>
          <a:prstGeom prst="rect">
            <a:avLst/>
          </a:prstGeom>
          <a:noFill/>
          <a:ln>
            <a:noFill/>
          </a:ln>
        </p:spPr>
        <p:txBody>
          <a:bodyPr anchorCtr="0" anchor="t" bIns="45700" lIns="45700" spcFirstLastPara="1" rIns="45700" wrap="square" tIns="45700">
            <a:spAutoFit/>
          </a:bodyPr>
          <a:lstStyle/>
          <a:p>
            <a:pPr indent="0" lvl="0" marL="0" rtl="0" algn="just">
              <a:lnSpc>
                <a:spcPct val="100000"/>
              </a:lnSpc>
              <a:spcBef>
                <a:spcPts val="0"/>
              </a:spcBef>
              <a:spcAft>
                <a:spcPts val="0"/>
              </a:spcAft>
              <a:buClr>
                <a:schemeClr val="dk1"/>
              </a:buClr>
              <a:buSzPts val="1200"/>
              <a:buFont typeface="Arial"/>
              <a:buNone/>
            </a:pPr>
            <a:r>
              <a:rPr lang="en-US" sz="1600">
                <a:solidFill>
                  <a:srgbClr val="3B3838"/>
                </a:solidFill>
                <a:latin typeface="Source Sans Pro"/>
                <a:ea typeface="Source Sans Pro"/>
                <a:cs typeface="Source Sans Pro"/>
                <a:sym typeface="Source Sans Pro"/>
              </a:rPr>
              <a:t>To meet the minimum criteria for Visible Light Transmittance (VLT) to </a:t>
            </a:r>
            <a:r>
              <a:rPr lang="en-US" sz="1600">
                <a:solidFill>
                  <a:srgbClr val="3B3838"/>
                </a:solidFill>
                <a:latin typeface="Source Sans Pro"/>
                <a:ea typeface="Source Sans Pro"/>
                <a:cs typeface="Source Sans Pro"/>
                <a:sym typeface="Source Sans Pro"/>
              </a:rPr>
              <a:t>ensure adequate availability of daylight.</a:t>
            </a:r>
            <a:endParaRPr sz="1600">
              <a:solidFill>
                <a:srgbClr val="3B3838"/>
              </a:solidFill>
              <a:latin typeface="Source Sans Pro"/>
              <a:ea typeface="Source Sans Pro"/>
              <a:cs typeface="Source Sans Pro"/>
              <a:sym typeface="Source Sans Pro"/>
            </a:endParaRPr>
          </a:p>
        </p:txBody>
      </p:sp>
      <p:sp>
        <p:nvSpPr>
          <p:cNvPr id="307" name="Google Shape;307;g33bce7a7a05_0_323"/>
          <p:cNvSpPr txBox="1"/>
          <p:nvPr/>
        </p:nvSpPr>
        <p:spPr>
          <a:xfrm>
            <a:off x="2467725" y="5010550"/>
            <a:ext cx="3588000" cy="5850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sz="1600">
                <a:solidFill>
                  <a:srgbClr val="3B3838"/>
                </a:solidFill>
                <a:latin typeface="Source Sans Pro"/>
                <a:ea typeface="Source Sans Pro"/>
                <a:cs typeface="Source Sans Pro"/>
                <a:sym typeface="Source Sans Pro"/>
              </a:rPr>
              <a:t>To</a:t>
            </a:r>
            <a:r>
              <a:rPr lang="en-US" sz="1600">
                <a:solidFill>
                  <a:srgbClr val="3B3838"/>
                </a:solidFill>
                <a:latin typeface="Source Sans Pro"/>
                <a:ea typeface="Source Sans Pro"/>
                <a:cs typeface="Source Sans Pro"/>
                <a:sym typeface="Source Sans Pro"/>
              </a:rPr>
              <a:t> achieve colour rendering index (CRI) value </a:t>
            </a:r>
            <a:r>
              <a:rPr lang="en-US" sz="1600">
                <a:solidFill>
                  <a:srgbClr val="3B3838"/>
                </a:solidFill>
                <a:latin typeface="Source Sans Pro"/>
                <a:ea typeface="Source Sans Pro"/>
                <a:cs typeface="Source Sans Pro"/>
                <a:sym typeface="Source Sans Pro"/>
              </a:rPr>
              <a:t>for each zone  within the building.</a:t>
            </a:r>
            <a:endParaRPr sz="1600">
              <a:solidFill>
                <a:srgbClr val="3B3838"/>
              </a:solidFill>
              <a:latin typeface="Source Sans Pro"/>
              <a:ea typeface="Source Sans Pro"/>
              <a:cs typeface="Source Sans Pro"/>
              <a:sym typeface="Source Sans Pro"/>
            </a:endParaRPr>
          </a:p>
        </p:txBody>
      </p:sp>
      <p:sp>
        <p:nvSpPr>
          <p:cNvPr id="308" name="Google Shape;308;g33bce7a7a05_0_323"/>
          <p:cNvSpPr txBox="1"/>
          <p:nvPr/>
        </p:nvSpPr>
        <p:spPr>
          <a:xfrm>
            <a:off x="3296025" y="1176275"/>
            <a:ext cx="38898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0E1B47"/>
                </a:solidFill>
                <a:latin typeface="Julius Sans One"/>
                <a:ea typeface="Julius Sans One"/>
                <a:cs typeface="Julius Sans One"/>
                <a:sym typeface="Julius Sans One"/>
              </a:rPr>
              <a:t>DAYLIGHT AVAILABILITY</a:t>
            </a:r>
            <a:endParaRPr b="1" sz="2400">
              <a:solidFill>
                <a:srgbClr val="0E1B47"/>
              </a:solidFill>
              <a:latin typeface="Julius Sans One"/>
              <a:ea typeface="Julius Sans One"/>
              <a:cs typeface="Julius Sans One"/>
              <a:sym typeface="Julius Sans One"/>
            </a:endParaRPr>
          </a:p>
        </p:txBody>
      </p:sp>
      <p:sp>
        <p:nvSpPr>
          <p:cNvPr id="309" name="Google Shape;309;g33bce7a7a05_0_323"/>
          <p:cNvSpPr txBox="1"/>
          <p:nvPr/>
        </p:nvSpPr>
        <p:spPr>
          <a:xfrm>
            <a:off x="2415301" y="4207975"/>
            <a:ext cx="3501600" cy="738900"/>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2400"/>
              <a:buFont typeface="Arial"/>
              <a:buNone/>
            </a:pPr>
            <a:r>
              <a:rPr b="1" lang="en-US" sz="2400">
                <a:solidFill>
                  <a:srgbClr val="0E1B47"/>
                </a:solidFill>
                <a:latin typeface="Julius Sans One"/>
                <a:ea typeface="Julius Sans One"/>
                <a:cs typeface="Julius Sans One"/>
                <a:sym typeface="Julius Sans One"/>
              </a:rPr>
              <a:t>Lighting Quality - </a:t>
            </a:r>
            <a:r>
              <a:rPr b="1" lang="en-US" sz="1800">
                <a:solidFill>
                  <a:srgbClr val="0E1B47"/>
                </a:solidFill>
                <a:latin typeface="Julius Sans One"/>
                <a:ea typeface="Julius Sans One"/>
                <a:cs typeface="Julius Sans One"/>
                <a:sym typeface="Julius Sans One"/>
              </a:rPr>
              <a:t>Color Rendering Index</a:t>
            </a:r>
            <a:endParaRPr b="0" i="0" sz="1800" u="none" cap="none" strike="noStrike">
              <a:solidFill>
                <a:srgbClr val="262626"/>
              </a:solidFill>
              <a:latin typeface="Julius Sans One"/>
              <a:ea typeface="Julius Sans One"/>
              <a:cs typeface="Julius Sans One"/>
              <a:sym typeface="Julius Sans One"/>
            </a:endParaRPr>
          </a:p>
        </p:txBody>
      </p:sp>
      <p:sp>
        <p:nvSpPr>
          <p:cNvPr id="310" name="Google Shape;310;g33bce7a7a05_0_323"/>
          <p:cNvSpPr txBox="1"/>
          <p:nvPr/>
        </p:nvSpPr>
        <p:spPr>
          <a:xfrm>
            <a:off x="7490050" y="4612475"/>
            <a:ext cx="3391800" cy="1569900"/>
          </a:xfrm>
          <a:prstGeom prst="rect">
            <a:avLst/>
          </a:prstGeom>
          <a:noFill/>
          <a:ln>
            <a:noFill/>
          </a:ln>
        </p:spPr>
        <p:txBody>
          <a:bodyPr anchorCtr="0" anchor="t" bIns="45700" lIns="45700" spcFirstLastPara="1" rIns="45700" wrap="square" tIns="45700">
            <a:spAutoFit/>
          </a:bodyPr>
          <a:lstStyle/>
          <a:p>
            <a:pPr indent="0" lvl="0" marL="0" rtl="0" algn="just">
              <a:lnSpc>
                <a:spcPct val="100000"/>
              </a:lnSpc>
              <a:spcBef>
                <a:spcPts val="0"/>
              </a:spcBef>
              <a:spcAft>
                <a:spcPts val="0"/>
              </a:spcAft>
              <a:buClr>
                <a:schemeClr val="dk1"/>
              </a:buClr>
              <a:buSzPts val="1200"/>
              <a:buFont typeface="Arial"/>
              <a:buNone/>
            </a:pPr>
            <a:r>
              <a:rPr lang="en-US" sz="1600">
                <a:solidFill>
                  <a:srgbClr val="3B3838"/>
                </a:solidFill>
                <a:latin typeface="Source Sans Pro"/>
                <a:ea typeface="Source Sans Pro"/>
                <a:cs typeface="Source Sans Pro"/>
                <a:sym typeface="Source Sans Pro"/>
              </a:rPr>
              <a:t>To achieve maximum </a:t>
            </a:r>
            <a:r>
              <a:rPr lang="en-US" sz="1600">
                <a:solidFill>
                  <a:srgbClr val="3B3838"/>
                </a:solidFill>
                <a:latin typeface="Source Sans Pro"/>
                <a:ea typeface="Source Sans Pro"/>
                <a:cs typeface="Source Sans Pro"/>
                <a:sym typeface="Source Sans Pro"/>
              </a:rPr>
              <a:t>Residential Envelope Transmittance Value (RETV), Openable Window-to-floor area ratio and Maximum thermal transmittance of roof and building envelope.</a:t>
            </a:r>
            <a:endParaRPr sz="2000">
              <a:solidFill>
                <a:srgbClr val="3B3838"/>
              </a:solidFill>
              <a:latin typeface="Source Sans Pro"/>
              <a:ea typeface="Source Sans Pro"/>
              <a:cs typeface="Source Sans Pro"/>
              <a:sym typeface="Source Sans Pro"/>
            </a:endParaRPr>
          </a:p>
        </p:txBody>
      </p:sp>
      <p:sp>
        <p:nvSpPr>
          <p:cNvPr id="311" name="Google Shape;311;g33bce7a7a05_0_323"/>
          <p:cNvSpPr txBox="1"/>
          <p:nvPr/>
        </p:nvSpPr>
        <p:spPr>
          <a:xfrm>
            <a:off x="8059500" y="1176275"/>
            <a:ext cx="4091700" cy="1108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200">
                <a:solidFill>
                  <a:srgbClr val="0E1B47"/>
                </a:solidFill>
                <a:latin typeface="Julius Sans One"/>
                <a:ea typeface="Julius Sans One"/>
                <a:cs typeface="Julius Sans One"/>
                <a:sym typeface="Julius Sans One"/>
              </a:rPr>
              <a:t>Lighting adequacy for common area &amp; exterior lighting</a:t>
            </a:r>
            <a:endParaRPr b="0" i="0" sz="2200" u="none" cap="none" strike="noStrike">
              <a:solidFill>
                <a:srgbClr val="262626"/>
              </a:solidFill>
              <a:latin typeface="Julius Sans One"/>
              <a:ea typeface="Julius Sans One"/>
              <a:cs typeface="Julius Sans One"/>
              <a:sym typeface="Julius Sans One"/>
            </a:endParaRPr>
          </a:p>
        </p:txBody>
      </p:sp>
      <p:sp>
        <p:nvSpPr>
          <p:cNvPr id="312" name="Google Shape;312;g33bce7a7a05_0_323"/>
          <p:cNvSpPr txBox="1"/>
          <p:nvPr/>
        </p:nvSpPr>
        <p:spPr>
          <a:xfrm>
            <a:off x="7490050" y="4150775"/>
            <a:ext cx="3588000" cy="4617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0E1B47"/>
                </a:solidFill>
                <a:latin typeface="Julius Sans One"/>
                <a:ea typeface="Julius Sans One"/>
                <a:cs typeface="Julius Sans One"/>
                <a:sym typeface="Julius Sans One"/>
              </a:rPr>
              <a:t>THERMAL COMFORT</a:t>
            </a:r>
            <a:endParaRPr b="1" sz="2400">
              <a:solidFill>
                <a:srgbClr val="0E1B47"/>
              </a:solidFill>
              <a:latin typeface="Julius Sans One"/>
              <a:ea typeface="Julius Sans One"/>
              <a:cs typeface="Julius Sans One"/>
              <a:sym typeface="Julius Sans One"/>
            </a:endParaRPr>
          </a:p>
        </p:txBody>
      </p:sp>
      <p:grpSp>
        <p:nvGrpSpPr>
          <p:cNvPr id="313" name="Google Shape;313;g33bce7a7a05_0_323"/>
          <p:cNvGrpSpPr/>
          <p:nvPr/>
        </p:nvGrpSpPr>
        <p:grpSpPr>
          <a:xfrm>
            <a:off x="0" y="-77"/>
            <a:ext cx="2276472" cy="6858504"/>
            <a:chOff x="0" y="3413411"/>
            <a:chExt cx="2276700" cy="1413600"/>
          </a:xfrm>
        </p:grpSpPr>
        <p:sp>
          <p:nvSpPr>
            <p:cNvPr id="314" name="Google Shape;314;g33bce7a7a05_0_323"/>
            <p:cNvSpPr/>
            <p:nvPr/>
          </p:nvSpPr>
          <p:spPr>
            <a:xfrm>
              <a:off x="0" y="3413411"/>
              <a:ext cx="2276700" cy="14136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5" name="Google Shape;315;g33bce7a7a05_0_323"/>
            <p:cNvSpPr txBox="1"/>
            <p:nvPr/>
          </p:nvSpPr>
          <p:spPr>
            <a:xfrm>
              <a:off x="491885" y="4060708"/>
              <a:ext cx="1293000" cy="101400"/>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FFFFFF"/>
                  </a:solidFill>
                  <a:latin typeface="Archivo Narrow"/>
                  <a:ea typeface="Archivo Narrow"/>
                  <a:cs typeface="Archivo Narrow"/>
                  <a:sym typeface="Archivo Narrow"/>
                </a:rPr>
                <a:t>SCOPE</a:t>
              </a:r>
              <a:endParaRPr b="1" i="0" sz="2600" u="none" cap="none" strike="noStrike">
                <a:solidFill>
                  <a:srgbClr val="FFFFFF"/>
                </a:solidFill>
                <a:latin typeface="Archivo Narrow"/>
                <a:ea typeface="Archivo Narrow"/>
                <a:cs typeface="Archivo Narrow"/>
                <a:sym typeface="Archivo Narrow"/>
              </a:endParaRPr>
            </a:p>
          </p:txBody>
        </p:sp>
      </p:grpSp>
      <p:sp>
        <p:nvSpPr>
          <p:cNvPr id="316" name="Google Shape;316;g33bce7a7a05_0_323"/>
          <p:cNvSpPr/>
          <p:nvPr/>
        </p:nvSpPr>
        <p:spPr>
          <a:xfrm>
            <a:off x="2467716" y="1380967"/>
            <a:ext cx="828300" cy="828600"/>
          </a:xfrm>
          <a:prstGeom prst="ellipse">
            <a:avLst/>
          </a:prstGeom>
          <a:solidFill>
            <a:srgbClr val="E6DED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7" name="Google Shape;317;g33bce7a7a05_0_323"/>
          <p:cNvSpPr/>
          <p:nvPr/>
        </p:nvSpPr>
        <p:spPr>
          <a:xfrm>
            <a:off x="7231198" y="1380967"/>
            <a:ext cx="828300" cy="828600"/>
          </a:xfrm>
          <a:prstGeom prst="ellipse">
            <a:avLst/>
          </a:prstGeom>
          <a:solidFill>
            <a:srgbClr val="E6DED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8" name="Google Shape;318;g33bce7a7a05_0_323"/>
          <p:cNvSpPr/>
          <p:nvPr/>
        </p:nvSpPr>
        <p:spPr>
          <a:xfrm>
            <a:off x="6055716" y="4540601"/>
            <a:ext cx="828300" cy="828600"/>
          </a:xfrm>
          <a:prstGeom prst="ellipse">
            <a:avLst/>
          </a:prstGeom>
          <a:solidFill>
            <a:srgbClr val="E6DED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9" name="Google Shape;319;g33bce7a7a05_0_323"/>
          <p:cNvSpPr/>
          <p:nvPr/>
        </p:nvSpPr>
        <p:spPr>
          <a:xfrm>
            <a:off x="11008196" y="4540601"/>
            <a:ext cx="828300" cy="828600"/>
          </a:xfrm>
          <a:prstGeom prst="ellipse">
            <a:avLst/>
          </a:prstGeom>
          <a:solidFill>
            <a:srgbClr val="E6DED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320" name="Google Shape;320;g33bce7a7a05_0_323"/>
          <p:cNvCxnSpPr>
            <a:stCxn id="314" idx="3"/>
          </p:cNvCxnSpPr>
          <p:nvPr/>
        </p:nvCxnSpPr>
        <p:spPr>
          <a:xfrm>
            <a:off x="2276472" y="3429175"/>
            <a:ext cx="9935700" cy="0"/>
          </a:xfrm>
          <a:prstGeom prst="straightConnector1">
            <a:avLst/>
          </a:prstGeom>
          <a:noFill/>
          <a:ln cap="flat" cmpd="sng" w="19050">
            <a:solidFill>
              <a:srgbClr val="0E1B47"/>
            </a:solidFill>
            <a:prstDash val="solid"/>
            <a:round/>
            <a:headEnd len="med" w="med" type="none"/>
            <a:tailEnd len="med" w="med" type="oval"/>
          </a:ln>
        </p:spPr>
      </p:cxnSp>
      <p:cxnSp>
        <p:nvCxnSpPr>
          <p:cNvPr id="321" name="Google Shape;321;g33bce7a7a05_0_323"/>
          <p:cNvCxnSpPr/>
          <p:nvPr/>
        </p:nvCxnSpPr>
        <p:spPr>
          <a:xfrm rot="10800000">
            <a:off x="5778450" y="3439063"/>
            <a:ext cx="0" cy="768900"/>
          </a:xfrm>
          <a:prstGeom prst="straightConnector1">
            <a:avLst/>
          </a:prstGeom>
          <a:noFill/>
          <a:ln cap="flat" cmpd="sng" w="19050">
            <a:solidFill>
              <a:schemeClr val="dk2"/>
            </a:solidFill>
            <a:prstDash val="solid"/>
            <a:round/>
            <a:headEnd len="med" w="med" type="oval"/>
            <a:tailEnd len="med" w="med" type="none"/>
          </a:ln>
        </p:spPr>
      </p:cxnSp>
      <p:cxnSp>
        <p:nvCxnSpPr>
          <p:cNvPr id="322" name="Google Shape;322;g33bce7a7a05_0_323"/>
          <p:cNvCxnSpPr/>
          <p:nvPr/>
        </p:nvCxnSpPr>
        <p:spPr>
          <a:xfrm rot="10800000">
            <a:off x="7952825" y="2683675"/>
            <a:ext cx="0" cy="768900"/>
          </a:xfrm>
          <a:prstGeom prst="straightConnector1">
            <a:avLst/>
          </a:prstGeom>
          <a:noFill/>
          <a:ln cap="flat" cmpd="sng" w="19050">
            <a:solidFill>
              <a:schemeClr val="dk2"/>
            </a:solidFill>
            <a:prstDash val="solid"/>
            <a:round/>
            <a:headEnd len="med" w="med" type="none"/>
            <a:tailEnd len="med" w="med" type="oval"/>
          </a:ln>
        </p:spPr>
      </p:cxnSp>
      <p:cxnSp>
        <p:nvCxnSpPr>
          <p:cNvPr id="323" name="Google Shape;323;g33bce7a7a05_0_323"/>
          <p:cNvCxnSpPr/>
          <p:nvPr/>
        </p:nvCxnSpPr>
        <p:spPr>
          <a:xfrm rot="10800000">
            <a:off x="3558450" y="2683675"/>
            <a:ext cx="0" cy="768900"/>
          </a:xfrm>
          <a:prstGeom prst="straightConnector1">
            <a:avLst/>
          </a:prstGeom>
          <a:noFill/>
          <a:ln cap="flat" cmpd="sng" w="19050">
            <a:solidFill>
              <a:schemeClr val="dk2"/>
            </a:solidFill>
            <a:prstDash val="solid"/>
            <a:round/>
            <a:headEnd len="med" w="med" type="none"/>
            <a:tailEnd len="med" w="med" type="oval"/>
          </a:ln>
        </p:spPr>
      </p:cxnSp>
      <p:cxnSp>
        <p:nvCxnSpPr>
          <p:cNvPr id="324" name="Google Shape;324;g33bce7a7a05_0_323"/>
          <p:cNvCxnSpPr/>
          <p:nvPr/>
        </p:nvCxnSpPr>
        <p:spPr>
          <a:xfrm rot="10800000">
            <a:off x="9948000" y="3439075"/>
            <a:ext cx="0" cy="768900"/>
          </a:xfrm>
          <a:prstGeom prst="straightConnector1">
            <a:avLst/>
          </a:prstGeom>
          <a:noFill/>
          <a:ln cap="flat" cmpd="sng" w="19050">
            <a:solidFill>
              <a:schemeClr val="dk2"/>
            </a:solidFill>
            <a:prstDash val="solid"/>
            <a:round/>
            <a:headEnd len="med" w="med" type="oval"/>
            <a:tailEnd len="med" w="med" type="none"/>
          </a:ln>
        </p:spPr>
      </p:cxnSp>
      <p:pic>
        <p:nvPicPr>
          <p:cNvPr id="325" name="Google Shape;325;g33bce7a7a05_0_323"/>
          <p:cNvPicPr preferRelativeResize="0"/>
          <p:nvPr/>
        </p:nvPicPr>
        <p:blipFill rotWithShape="1">
          <a:blip r:embed="rId3">
            <a:alphaModFix/>
          </a:blip>
          <a:srcRect b="0" l="0" r="0" t="0"/>
          <a:stretch/>
        </p:blipFill>
        <p:spPr>
          <a:xfrm>
            <a:off x="6197735" y="4682775"/>
            <a:ext cx="544272" cy="544272"/>
          </a:xfrm>
          <a:prstGeom prst="rect">
            <a:avLst/>
          </a:prstGeom>
          <a:noFill/>
          <a:ln>
            <a:noFill/>
          </a:ln>
        </p:spPr>
      </p:pic>
      <p:pic>
        <p:nvPicPr>
          <p:cNvPr id="326" name="Google Shape;326;g33bce7a7a05_0_323"/>
          <p:cNvPicPr preferRelativeResize="0"/>
          <p:nvPr/>
        </p:nvPicPr>
        <p:blipFill rotWithShape="1">
          <a:blip r:embed="rId4">
            <a:alphaModFix/>
          </a:blip>
          <a:srcRect b="0" l="0" r="0" t="0"/>
          <a:stretch/>
        </p:blipFill>
        <p:spPr>
          <a:xfrm>
            <a:off x="2588692" y="1502063"/>
            <a:ext cx="586383" cy="586383"/>
          </a:xfrm>
          <a:prstGeom prst="rect">
            <a:avLst/>
          </a:prstGeom>
          <a:noFill/>
          <a:ln>
            <a:noFill/>
          </a:ln>
        </p:spPr>
      </p:pic>
      <p:sp>
        <p:nvSpPr>
          <p:cNvPr id="327" name="Google Shape;327;g33bce7a7a05_0_323"/>
          <p:cNvSpPr txBox="1"/>
          <p:nvPr/>
        </p:nvSpPr>
        <p:spPr>
          <a:xfrm>
            <a:off x="8092875" y="2284463"/>
            <a:ext cx="3777000" cy="5850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lang="en-US" sz="1600">
                <a:solidFill>
                  <a:srgbClr val="3B3838"/>
                </a:solidFill>
                <a:latin typeface="Source Sans Pro"/>
                <a:ea typeface="Source Sans Pro"/>
                <a:cs typeface="Source Sans Pro"/>
                <a:sym typeface="Source Sans Pro"/>
              </a:rPr>
              <a:t>Artificial Lighting Systems to comply with </a:t>
            </a:r>
            <a:r>
              <a:rPr b="1" lang="en-US" sz="1600">
                <a:solidFill>
                  <a:srgbClr val="3B3838"/>
                </a:solidFill>
                <a:latin typeface="Source Sans Pro"/>
                <a:ea typeface="Source Sans Pro"/>
                <a:cs typeface="Source Sans Pro"/>
                <a:sym typeface="Source Sans Pro"/>
              </a:rPr>
              <a:t>minimum recommended lux levels</a:t>
            </a:r>
            <a:endParaRPr b="1" sz="1600">
              <a:solidFill>
                <a:srgbClr val="3B3838"/>
              </a:solidFill>
              <a:latin typeface="Source Sans Pro"/>
              <a:ea typeface="Source Sans Pro"/>
              <a:cs typeface="Source Sans Pro"/>
              <a:sym typeface="Source Sans Pro"/>
            </a:endParaRPr>
          </a:p>
        </p:txBody>
      </p:sp>
      <p:pic>
        <p:nvPicPr>
          <p:cNvPr id="328" name="Google Shape;328;g33bce7a7a05_0_323"/>
          <p:cNvPicPr preferRelativeResize="0"/>
          <p:nvPr/>
        </p:nvPicPr>
        <p:blipFill rotWithShape="1">
          <a:blip r:embed="rId5">
            <a:alphaModFix/>
          </a:blip>
          <a:srcRect b="0" l="0" r="0" t="0"/>
          <a:stretch/>
        </p:blipFill>
        <p:spPr>
          <a:xfrm>
            <a:off x="7352124" y="1502865"/>
            <a:ext cx="584827" cy="584827"/>
          </a:xfrm>
          <a:prstGeom prst="rect">
            <a:avLst/>
          </a:prstGeom>
          <a:noFill/>
          <a:ln>
            <a:noFill/>
          </a:ln>
        </p:spPr>
      </p:pic>
      <p:pic>
        <p:nvPicPr>
          <p:cNvPr id="329" name="Google Shape;329;g33bce7a7a05_0_323"/>
          <p:cNvPicPr preferRelativeResize="0"/>
          <p:nvPr/>
        </p:nvPicPr>
        <p:blipFill rotWithShape="1">
          <a:blip r:embed="rId6">
            <a:alphaModFix/>
          </a:blip>
          <a:srcRect b="0" l="0" r="0" t="0"/>
          <a:stretch/>
        </p:blipFill>
        <p:spPr>
          <a:xfrm>
            <a:off x="11147626" y="4680200"/>
            <a:ext cx="549439" cy="54943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7"/>
          <p:cNvSpPr/>
          <p:nvPr/>
        </p:nvSpPr>
        <p:spPr>
          <a:xfrm flipH="1">
            <a:off x="-2" y="0"/>
            <a:ext cx="1466662" cy="6858000"/>
          </a:xfrm>
          <a:prstGeom prst="rect">
            <a:avLst/>
          </a:prstGeom>
          <a:solidFill>
            <a:srgbClr val="64B6B8"/>
          </a:solidFill>
          <a:ln cap="flat" cmpd="sng" w="9525">
            <a:solidFill>
              <a:srgbClr val="0D1C47"/>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5" name="Google Shape;335;p7"/>
          <p:cNvSpPr/>
          <p:nvPr/>
        </p:nvSpPr>
        <p:spPr>
          <a:xfrm>
            <a:off x="0" y="5949280"/>
            <a:ext cx="1462251" cy="792088"/>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6" name="Google Shape;336;p7"/>
          <p:cNvSpPr txBox="1"/>
          <p:nvPr/>
        </p:nvSpPr>
        <p:spPr>
          <a:xfrm>
            <a:off x="1909432" y="312731"/>
            <a:ext cx="9542100" cy="10773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i="0" lang="en-US" sz="3200" u="none" cap="none" strike="noStrike">
                <a:solidFill>
                  <a:srgbClr val="64B6B8"/>
                </a:solidFill>
                <a:latin typeface="Julius Sans One"/>
                <a:ea typeface="Julius Sans One"/>
                <a:cs typeface="Julius Sans One"/>
                <a:sym typeface="Julius Sans One"/>
              </a:rPr>
              <a:t>FRAMEWORK of INDOOR </a:t>
            </a:r>
            <a:r>
              <a:rPr lang="en-US" sz="3200">
                <a:solidFill>
                  <a:srgbClr val="64B6B8"/>
                </a:solidFill>
                <a:latin typeface="Julius Sans One"/>
                <a:ea typeface="Julius Sans One"/>
                <a:cs typeface="Julius Sans One"/>
                <a:sym typeface="Julius Sans One"/>
              </a:rPr>
              <a:t>ENVIRONMENTAL</a:t>
            </a:r>
            <a:r>
              <a:rPr i="0" lang="en-US" sz="3200" u="none" cap="none" strike="noStrike">
                <a:solidFill>
                  <a:srgbClr val="64B6B8"/>
                </a:solidFill>
                <a:latin typeface="Julius Sans One"/>
                <a:ea typeface="Julius Sans One"/>
                <a:cs typeface="Julius Sans One"/>
                <a:sym typeface="Julius Sans One"/>
              </a:rPr>
              <a:t> QUALITY - Mandatory provisions </a:t>
            </a:r>
            <a:endParaRPr i="0" sz="3200" u="none" cap="none" strike="noStrike">
              <a:solidFill>
                <a:srgbClr val="000000"/>
              </a:solidFill>
              <a:latin typeface="Julius Sans One"/>
              <a:ea typeface="Julius Sans One"/>
              <a:cs typeface="Julius Sans One"/>
              <a:sym typeface="Julius Sans One"/>
            </a:endParaRPr>
          </a:p>
        </p:txBody>
      </p:sp>
      <p:sp>
        <p:nvSpPr>
          <p:cNvPr id="337" name="Google Shape;337;p7"/>
          <p:cNvSpPr/>
          <p:nvPr/>
        </p:nvSpPr>
        <p:spPr>
          <a:xfrm>
            <a:off x="5168070" y="4845761"/>
            <a:ext cx="1783766" cy="1019302"/>
          </a:xfrm>
          <a:prstGeom prst="roundRect">
            <a:avLst>
              <a:gd fmla="val 16667" name="adj"/>
            </a:avLst>
          </a:prstGeom>
          <a:solidFill>
            <a:srgbClr val="E1DAD7"/>
          </a:solidFill>
          <a:ln cap="flat" cmpd="sng" w="31750">
            <a:solidFill>
              <a:srgbClr val="0D1C4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338" name="Google Shape;338;p7"/>
          <p:cNvCxnSpPr/>
          <p:nvPr/>
        </p:nvCxnSpPr>
        <p:spPr>
          <a:xfrm flipH="1">
            <a:off x="2462915" y="2016146"/>
            <a:ext cx="8583693" cy="14054"/>
          </a:xfrm>
          <a:prstGeom prst="straightConnector1">
            <a:avLst/>
          </a:prstGeom>
          <a:noFill/>
          <a:ln cap="flat" cmpd="sng" w="31750">
            <a:solidFill>
              <a:srgbClr val="0D1C47"/>
            </a:solidFill>
            <a:prstDash val="dash"/>
            <a:round/>
            <a:headEnd len="sm" w="sm" type="none"/>
            <a:tailEnd len="sm" w="sm" type="none"/>
          </a:ln>
        </p:spPr>
      </p:cxnSp>
      <p:cxnSp>
        <p:nvCxnSpPr>
          <p:cNvPr id="339" name="Google Shape;339;p7"/>
          <p:cNvCxnSpPr/>
          <p:nvPr/>
        </p:nvCxnSpPr>
        <p:spPr>
          <a:xfrm rot="10800000">
            <a:off x="6549849" y="1415036"/>
            <a:ext cx="0" cy="598252"/>
          </a:xfrm>
          <a:prstGeom prst="straightConnector1">
            <a:avLst/>
          </a:prstGeom>
          <a:noFill/>
          <a:ln cap="flat" cmpd="sng" w="31750">
            <a:solidFill>
              <a:srgbClr val="0D1C47"/>
            </a:solidFill>
            <a:prstDash val="dash"/>
            <a:round/>
            <a:headEnd len="sm" w="sm" type="none"/>
            <a:tailEnd len="sm" w="sm" type="none"/>
          </a:ln>
        </p:spPr>
      </p:cxnSp>
      <p:sp>
        <p:nvSpPr>
          <p:cNvPr id="340" name="Google Shape;340;p7"/>
          <p:cNvSpPr/>
          <p:nvPr/>
        </p:nvSpPr>
        <p:spPr>
          <a:xfrm>
            <a:off x="1610291" y="2745646"/>
            <a:ext cx="1739013" cy="1077178"/>
          </a:xfrm>
          <a:prstGeom prst="roundRect">
            <a:avLst>
              <a:gd fmla="val 16667" name="adj"/>
            </a:avLst>
          </a:prstGeom>
          <a:solidFill>
            <a:srgbClr val="E1DAD7"/>
          </a:solidFill>
          <a:ln cap="flat" cmpd="sng" w="31750">
            <a:solidFill>
              <a:srgbClr val="0D1C4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1" name="Google Shape;341;p7"/>
          <p:cNvSpPr/>
          <p:nvPr/>
        </p:nvSpPr>
        <p:spPr>
          <a:xfrm>
            <a:off x="3994630" y="2745646"/>
            <a:ext cx="1739013" cy="1077178"/>
          </a:xfrm>
          <a:prstGeom prst="roundRect">
            <a:avLst>
              <a:gd fmla="val 16667" name="adj"/>
            </a:avLst>
          </a:prstGeom>
          <a:solidFill>
            <a:srgbClr val="E1DAD7"/>
          </a:solidFill>
          <a:ln cap="flat" cmpd="sng" w="31750">
            <a:solidFill>
              <a:srgbClr val="0D1C4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2" name="Google Shape;342;p7"/>
          <p:cNvSpPr/>
          <p:nvPr/>
        </p:nvSpPr>
        <p:spPr>
          <a:xfrm>
            <a:off x="6375221" y="2731592"/>
            <a:ext cx="1739013" cy="1077178"/>
          </a:xfrm>
          <a:prstGeom prst="roundRect">
            <a:avLst>
              <a:gd fmla="val 16667" name="adj"/>
            </a:avLst>
          </a:prstGeom>
          <a:solidFill>
            <a:srgbClr val="E1DAD7"/>
          </a:solidFill>
          <a:ln cap="flat" cmpd="sng" w="31750">
            <a:solidFill>
              <a:srgbClr val="0D1C4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3" name="Google Shape;343;p7"/>
          <p:cNvSpPr/>
          <p:nvPr/>
        </p:nvSpPr>
        <p:spPr>
          <a:xfrm>
            <a:off x="8822666" y="2741796"/>
            <a:ext cx="1867092" cy="1077178"/>
          </a:xfrm>
          <a:prstGeom prst="roundRect">
            <a:avLst>
              <a:gd fmla="val 16667" name="adj"/>
            </a:avLst>
          </a:prstGeom>
          <a:solidFill>
            <a:srgbClr val="E1DAD7"/>
          </a:solidFill>
          <a:ln cap="flat" cmpd="sng" w="31750">
            <a:solidFill>
              <a:srgbClr val="0D1C4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4" name="Google Shape;344;p7"/>
          <p:cNvSpPr txBox="1"/>
          <p:nvPr/>
        </p:nvSpPr>
        <p:spPr>
          <a:xfrm>
            <a:off x="1863570" y="3012382"/>
            <a:ext cx="1198687" cy="557084"/>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i="0" lang="en-US" sz="1600" u="none" cap="none" strike="noStrike">
                <a:solidFill>
                  <a:schemeClr val="dk1"/>
                </a:solidFill>
                <a:latin typeface="Source Sans Pro"/>
                <a:ea typeface="Source Sans Pro"/>
                <a:cs typeface="Source Sans Pro"/>
                <a:sym typeface="Source Sans Pro"/>
              </a:rPr>
              <a:t>Ventilation Potential </a:t>
            </a:r>
            <a:endParaRPr i="0" sz="1600" u="none" cap="none" strike="noStrike">
              <a:solidFill>
                <a:srgbClr val="000000"/>
              </a:solidFill>
              <a:latin typeface="Source Sans Pro"/>
              <a:ea typeface="Source Sans Pro"/>
              <a:cs typeface="Source Sans Pro"/>
              <a:sym typeface="Source Sans Pro"/>
            </a:endParaRPr>
          </a:p>
        </p:txBody>
      </p:sp>
      <p:sp>
        <p:nvSpPr>
          <p:cNvPr id="345" name="Google Shape;345;p7"/>
          <p:cNvSpPr txBox="1"/>
          <p:nvPr/>
        </p:nvSpPr>
        <p:spPr>
          <a:xfrm>
            <a:off x="4264792" y="2993117"/>
            <a:ext cx="1198687" cy="646066"/>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i="0" lang="en-US" sz="1600" u="none" cap="none" strike="noStrike">
                <a:solidFill>
                  <a:schemeClr val="dk1"/>
                </a:solidFill>
                <a:latin typeface="Source Sans Pro"/>
                <a:ea typeface="Source Sans Pro"/>
                <a:cs typeface="Source Sans Pro"/>
                <a:sym typeface="Source Sans Pro"/>
              </a:rPr>
              <a:t>Low Emitting Materials </a:t>
            </a:r>
            <a:endParaRPr i="0" sz="1600" u="none" cap="none" strike="noStrike">
              <a:solidFill>
                <a:srgbClr val="000000"/>
              </a:solidFill>
              <a:latin typeface="Source Sans Pro"/>
              <a:ea typeface="Source Sans Pro"/>
              <a:cs typeface="Source Sans Pro"/>
              <a:sym typeface="Source Sans Pro"/>
            </a:endParaRPr>
          </a:p>
        </p:txBody>
      </p:sp>
      <p:sp>
        <p:nvSpPr>
          <p:cNvPr id="346" name="Google Shape;346;p7"/>
          <p:cNvSpPr txBox="1"/>
          <p:nvPr/>
        </p:nvSpPr>
        <p:spPr>
          <a:xfrm>
            <a:off x="6680452" y="2981543"/>
            <a:ext cx="1198687" cy="64606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i="0" lang="en-US" sz="1600" u="none" cap="none" strike="noStrike">
                <a:solidFill>
                  <a:schemeClr val="dk1"/>
                </a:solidFill>
                <a:latin typeface="Source Sans Pro"/>
                <a:ea typeface="Source Sans Pro"/>
                <a:cs typeface="Source Sans Pro"/>
                <a:sym typeface="Source Sans Pro"/>
              </a:rPr>
              <a:t>Air Quality in Car Parking </a:t>
            </a:r>
            <a:endParaRPr i="0" sz="1600" u="none" cap="none" strike="noStrike">
              <a:solidFill>
                <a:srgbClr val="000000"/>
              </a:solidFill>
              <a:latin typeface="Source Sans Pro"/>
              <a:ea typeface="Source Sans Pro"/>
              <a:cs typeface="Source Sans Pro"/>
              <a:sym typeface="Source Sans Pro"/>
            </a:endParaRPr>
          </a:p>
        </p:txBody>
      </p:sp>
      <p:sp>
        <p:nvSpPr>
          <p:cNvPr id="347" name="Google Shape;347;p7"/>
          <p:cNvSpPr txBox="1"/>
          <p:nvPr/>
        </p:nvSpPr>
        <p:spPr>
          <a:xfrm>
            <a:off x="8876683" y="2888499"/>
            <a:ext cx="1759057" cy="783771"/>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i="0" lang="en-US" sz="1600" u="none" cap="none" strike="noStrike">
                <a:solidFill>
                  <a:schemeClr val="dk1"/>
                </a:solidFill>
                <a:latin typeface="Source Sans Pro"/>
                <a:ea typeface="Source Sans Pro"/>
                <a:cs typeface="Source Sans Pro"/>
                <a:sym typeface="Source Sans Pro"/>
              </a:rPr>
              <a:t>Ventilation Openings in Kitchen &amp; Bathrooms / Toilets</a:t>
            </a:r>
            <a:endParaRPr i="0" sz="1600" u="none" cap="none" strike="noStrike">
              <a:solidFill>
                <a:srgbClr val="000000"/>
              </a:solidFill>
              <a:latin typeface="Source Sans Pro"/>
              <a:ea typeface="Source Sans Pro"/>
              <a:cs typeface="Source Sans Pro"/>
              <a:sym typeface="Source Sans Pro"/>
            </a:endParaRPr>
          </a:p>
        </p:txBody>
      </p:sp>
      <p:cxnSp>
        <p:nvCxnSpPr>
          <p:cNvPr id="348" name="Google Shape;348;p7"/>
          <p:cNvCxnSpPr>
            <a:endCxn id="340" idx="0"/>
          </p:cNvCxnSpPr>
          <p:nvPr/>
        </p:nvCxnSpPr>
        <p:spPr>
          <a:xfrm>
            <a:off x="2479798" y="2030146"/>
            <a:ext cx="0" cy="715500"/>
          </a:xfrm>
          <a:prstGeom prst="straightConnector1">
            <a:avLst/>
          </a:prstGeom>
          <a:noFill/>
          <a:ln cap="flat" cmpd="sng" w="31750">
            <a:solidFill>
              <a:srgbClr val="0D1C47"/>
            </a:solidFill>
            <a:prstDash val="dash"/>
            <a:round/>
            <a:headEnd len="sm" w="sm" type="none"/>
            <a:tailEnd len="lg" w="lg" type="oval"/>
          </a:ln>
        </p:spPr>
      </p:cxnSp>
      <p:cxnSp>
        <p:nvCxnSpPr>
          <p:cNvPr id="349" name="Google Shape;349;p7"/>
          <p:cNvCxnSpPr/>
          <p:nvPr/>
        </p:nvCxnSpPr>
        <p:spPr>
          <a:xfrm>
            <a:off x="4864135" y="2016146"/>
            <a:ext cx="0" cy="715446"/>
          </a:xfrm>
          <a:prstGeom prst="straightConnector1">
            <a:avLst/>
          </a:prstGeom>
          <a:noFill/>
          <a:ln cap="flat" cmpd="sng" w="31750">
            <a:solidFill>
              <a:srgbClr val="0D1C47"/>
            </a:solidFill>
            <a:prstDash val="dash"/>
            <a:round/>
            <a:headEnd len="sm" w="sm" type="none"/>
            <a:tailEnd len="lg" w="lg" type="oval"/>
          </a:ln>
        </p:spPr>
      </p:cxnSp>
      <p:cxnSp>
        <p:nvCxnSpPr>
          <p:cNvPr id="350" name="Google Shape;350;p7"/>
          <p:cNvCxnSpPr/>
          <p:nvPr/>
        </p:nvCxnSpPr>
        <p:spPr>
          <a:xfrm>
            <a:off x="7244727" y="2016146"/>
            <a:ext cx="0" cy="715446"/>
          </a:xfrm>
          <a:prstGeom prst="straightConnector1">
            <a:avLst/>
          </a:prstGeom>
          <a:noFill/>
          <a:ln cap="flat" cmpd="sng" w="31750">
            <a:solidFill>
              <a:srgbClr val="0D1C47"/>
            </a:solidFill>
            <a:prstDash val="dash"/>
            <a:round/>
            <a:headEnd len="sm" w="sm" type="none"/>
            <a:tailEnd len="lg" w="lg" type="oval"/>
          </a:ln>
        </p:spPr>
      </p:cxnSp>
      <p:cxnSp>
        <p:nvCxnSpPr>
          <p:cNvPr id="351" name="Google Shape;351;p7"/>
          <p:cNvCxnSpPr/>
          <p:nvPr/>
        </p:nvCxnSpPr>
        <p:spPr>
          <a:xfrm>
            <a:off x="9745160" y="2016146"/>
            <a:ext cx="0" cy="715446"/>
          </a:xfrm>
          <a:prstGeom prst="straightConnector1">
            <a:avLst/>
          </a:prstGeom>
          <a:noFill/>
          <a:ln cap="flat" cmpd="sng" w="31750">
            <a:solidFill>
              <a:srgbClr val="0D1C47"/>
            </a:solidFill>
            <a:prstDash val="dash"/>
            <a:round/>
            <a:headEnd len="sm" w="sm" type="none"/>
            <a:tailEnd len="lg" w="lg" type="oval"/>
          </a:ln>
        </p:spPr>
      </p:cxnSp>
      <p:sp>
        <p:nvSpPr>
          <p:cNvPr id="352" name="Google Shape;352;p7"/>
          <p:cNvSpPr/>
          <p:nvPr/>
        </p:nvSpPr>
        <p:spPr>
          <a:xfrm>
            <a:off x="10291887" y="4858520"/>
            <a:ext cx="1585152" cy="1033357"/>
          </a:xfrm>
          <a:prstGeom prst="roundRect">
            <a:avLst>
              <a:gd fmla="val 16667" name="adj"/>
            </a:avLst>
          </a:prstGeom>
          <a:solidFill>
            <a:srgbClr val="E1DAD7"/>
          </a:solidFill>
          <a:ln cap="flat" cmpd="sng" w="31750">
            <a:solidFill>
              <a:srgbClr val="0D1C4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3" name="Google Shape;353;p7"/>
          <p:cNvSpPr/>
          <p:nvPr/>
        </p:nvSpPr>
        <p:spPr>
          <a:xfrm>
            <a:off x="2845016" y="4870203"/>
            <a:ext cx="1594663" cy="1033357"/>
          </a:xfrm>
          <a:prstGeom prst="roundRect">
            <a:avLst>
              <a:gd fmla="val 16667" name="adj"/>
            </a:avLst>
          </a:prstGeom>
          <a:solidFill>
            <a:srgbClr val="E1DAD7"/>
          </a:solidFill>
          <a:ln cap="flat" cmpd="sng" w="31750">
            <a:solidFill>
              <a:srgbClr val="0D1C4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4" name="Google Shape;354;p7"/>
          <p:cNvSpPr/>
          <p:nvPr/>
        </p:nvSpPr>
        <p:spPr>
          <a:xfrm>
            <a:off x="7607022" y="4870203"/>
            <a:ext cx="1722427" cy="1033357"/>
          </a:xfrm>
          <a:prstGeom prst="roundRect">
            <a:avLst>
              <a:gd fmla="val 16667" name="adj"/>
            </a:avLst>
          </a:prstGeom>
          <a:solidFill>
            <a:srgbClr val="E1DAD7"/>
          </a:solidFill>
          <a:ln cap="flat" cmpd="sng" w="31750">
            <a:solidFill>
              <a:srgbClr val="0D1C4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5" name="Google Shape;355;p7"/>
          <p:cNvSpPr txBox="1"/>
          <p:nvPr/>
        </p:nvSpPr>
        <p:spPr>
          <a:xfrm>
            <a:off x="3048104" y="5083809"/>
            <a:ext cx="1198687" cy="619783"/>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i="0" lang="en-US" sz="1600" u="none" cap="none" strike="noStrike">
                <a:solidFill>
                  <a:schemeClr val="dk1"/>
                </a:solidFill>
                <a:latin typeface="Source Sans Pro"/>
                <a:ea typeface="Source Sans Pro"/>
                <a:cs typeface="Source Sans Pro"/>
                <a:sym typeface="Source Sans Pro"/>
              </a:rPr>
              <a:t>Daylight Availability </a:t>
            </a:r>
            <a:endParaRPr i="0" sz="1600" u="none" cap="none" strike="noStrike">
              <a:solidFill>
                <a:srgbClr val="000000"/>
              </a:solidFill>
              <a:latin typeface="Source Sans Pro"/>
              <a:ea typeface="Source Sans Pro"/>
              <a:cs typeface="Source Sans Pro"/>
              <a:sym typeface="Source Sans Pro"/>
            </a:endParaRPr>
          </a:p>
        </p:txBody>
      </p:sp>
      <p:sp>
        <p:nvSpPr>
          <p:cNvPr id="356" name="Google Shape;356;p7"/>
          <p:cNvSpPr txBox="1"/>
          <p:nvPr/>
        </p:nvSpPr>
        <p:spPr>
          <a:xfrm>
            <a:off x="5196532" y="5072234"/>
            <a:ext cx="1715637" cy="619783"/>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i="0" lang="en-US" sz="1600" u="none" cap="none" strike="noStrike">
                <a:solidFill>
                  <a:schemeClr val="dk1"/>
                </a:solidFill>
                <a:latin typeface="Source Sans Pro"/>
                <a:ea typeface="Source Sans Pro"/>
                <a:cs typeface="Source Sans Pro"/>
                <a:sym typeface="Source Sans Pro"/>
              </a:rPr>
              <a:t>Lighting adequacy for common area &amp; exterior lighting </a:t>
            </a:r>
            <a:endParaRPr i="0" sz="1600" u="none" cap="none" strike="noStrike">
              <a:solidFill>
                <a:srgbClr val="000000"/>
              </a:solidFill>
              <a:latin typeface="Source Sans Pro"/>
              <a:ea typeface="Source Sans Pro"/>
              <a:cs typeface="Source Sans Pro"/>
              <a:sym typeface="Source Sans Pro"/>
            </a:endParaRPr>
          </a:p>
        </p:txBody>
      </p:sp>
      <p:sp>
        <p:nvSpPr>
          <p:cNvPr id="357" name="Google Shape;357;p7"/>
          <p:cNvSpPr txBox="1"/>
          <p:nvPr/>
        </p:nvSpPr>
        <p:spPr>
          <a:xfrm>
            <a:off x="7631196" y="5095384"/>
            <a:ext cx="1675103" cy="619783"/>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i="0" lang="en-US" sz="1600" u="none" cap="none" strike="noStrike">
                <a:solidFill>
                  <a:schemeClr val="dk1"/>
                </a:solidFill>
                <a:latin typeface="Source Sans Pro"/>
                <a:ea typeface="Source Sans Pro"/>
                <a:cs typeface="Source Sans Pro"/>
                <a:sym typeface="Source Sans Pro"/>
              </a:rPr>
              <a:t>Lighting quality – colour rendering index</a:t>
            </a:r>
            <a:endParaRPr i="0" sz="1600" u="none" cap="none" strike="noStrike">
              <a:solidFill>
                <a:srgbClr val="000000"/>
              </a:solidFill>
              <a:latin typeface="Source Sans Pro"/>
              <a:ea typeface="Source Sans Pro"/>
              <a:cs typeface="Source Sans Pro"/>
              <a:sym typeface="Source Sans Pro"/>
            </a:endParaRPr>
          </a:p>
        </p:txBody>
      </p:sp>
      <p:sp>
        <p:nvSpPr>
          <p:cNvPr id="358" name="Google Shape;358;p7"/>
          <p:cNvSpPr txBox="1"/>
          <p:nvPr/>
        </p:nvSpPr>
        <p:spPr>
          <a:xfrm>
            <a:off x="10381455" y="5056071"/>
            <a:ext cx="1377806" cy="619783"/>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i="0" lang="en-US" sz="1600" u="none" cap="none" strike="noStrike">
                <a:solidFill>
                  <a:schemeClr val="dk1"/>
                </a:solidFill>
                <a:latin typeface="Source Sans Pro"/>
                <a:ea typeface="Source Sans Pro"/>
                <a:cs typeface="Source Sans Pro"/>
                <a:sym typeface="Source Sans Pro"/>
              </a:rPr>
              <a:t>Thermal Comfort</a:t>
            </a:r>
            <a:endParaRPr i="0" sz="1600" u="none" cap="none" strike="noStrike">
              <a:solidFill>
                <a:srgbClr val="000000"/>
              </a:solidFill>
              <a:latin typeface="Source Sans Pro"/>
              <a:ea typeface="Source Sans Pro"/>
              <a:cs typeface="Source Sans Pro"/>
              <a:sym typeface="Source Sans Pro"/>
            </a:endParaRPr>
          </a:p>
        </p:txBody>
      </p:sp>
      <p:cxnSp>
        <p:nvCxnSpPr>
          <p:cNvPr id="359" name="Google Shape;359;p7"/>
          <p:cNvCxnSpPr>
            <a:endCxn id="353" idx="0"/>
          </p:cNvCxnSpPr>
          <p:nvPr/>
        </p:nvCxnSpPr>
        <p:spPr>
          <a:xfrm>
            <a:off x="3642348" y="2030103"/>
            <a:ext cx="0" cy="2840100"/>
          </a:xfrm>
          <a:prstGeom prst="straightConnector1">
            <a:avLst/>
          </a:prstGeom>
          <a:noFill/>
          <a:ln cap="flat" cmpd="sng" w="31750">
            <a:solidFill>
              <a:srgbClr val="0D1C47"/>
            </a:solidFill>
            <a:prstDash val="dash"/>
            <a:round/>
            <a:headEnd len="sm" w="sm" type="none"/>
            <a:tailEnd len="lg" w="lg" type="oval"/>
          </a:ln>
        </p:spPr>
      </p:cxnSp>
      <p:cxnSp>
        <p:nvCxnSpPr>
          <p:cNvPr id="360" name="Google Shape;360;p7"/>
          <p:cNvCxnSpPr>
            <a:endCxn id="337" idx="0"/>
          </p:cNvCxnSpPr>
          <p:nvPr/>
        </p:nvCxnSpPr>
        <p:spPr>
          <a:xfrm>
            <a:off x="6054253" y="2030261"/>
            <a:ext cx="5700" cy="2815500"/>
          </a:xfrm>
          <a:prstGeom prst="straightConnector1">
            <a:avLst/>
          </a:prstGeom>
          <a:noFill/>
          <a:ln cap="flat" cmpd="sng" w="31750">
            <a:solidFill>
              <a:srgbClr val="0D1C47"/>
            </a:solidFill>
            <a:prstDash val="dash"/>
            <a:round/>
            <a:headEnd len="sm" w="sm" type="none"/>
            <a:tailEnd len="lg" w="lg" type="oval"/>
          </a:ln>
        </p:spPr>
      </p:cxnSp>
      <p:cxnSp>
        <p:nvCxnSpPr>
          <p:cNvPr id="361" name="Google Shape;361;p7"/>
          <p:cNvCxnSpPr/>
          <p:nvPr/>
        </p:nvCxnSpPr>
        <p:spPr>
          <a:xfrm>
            <a:off x="8468236" y="2016146"/>
            <a:ext cx="0" cy="2829615"/>
          </a:xfrm>
          <a:prstGeom prst="straightConnector1">
            <a:avLst/>
          </a:prstGeom>
          <a:noFill/>
          <a:ln cap="flat" cmpd="sng" w="31750">
            <a:solidFill>
              <a:srgbClr val="0D1C47"/>
            </a:solidFill>
            <a:prstDash val="dash"/>
            <a:round/>
            <a:headEnd len="sm" w="sm" type="none"/>
            <a:tailEnd len="lg" w="lg" type="oval"/>
          </a:ln>
        </p:spPr>
      </p:cxnSp>
      <p:cxnSp>
        <p:nvCxnSpPr>
          <p:cNvPr id="362" name="Google Shape;362;p7"/>
          <p:cNvCxnSpPr/>
          <p:nvPr/>
        </p:nvCxnSpPr>
        <p:spPr>
          <a:xfrm>
            <a:off x="11046608" y="2016146"/>
            <a:ext cx="0" cy="2829615"/>
          </a:xfrm>
          <a:prstGeom prst="straightConnector1">
            <a:avLst/>
          </a:prstGeom>
          <a:noFill/>
          <a:ln cap="flat" cmpd="sng" w="31750">
            <a:solidFill>
              <a:srgbClr val="0D1C47"/>
            </a:solidFill>
            <a:prstDash val="dash"/>
            <a:round/>
            <a:headEnd len="sm" w="sm" type="none"/>
            <a:tailEnd len="lg" w="lg" type="oval"/>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8"/>
          <p:cNvSpPr/>
          <p:nvPr/>
        </p:nvSpPr>
        <p:spPr>
          <a:xfrm>
            <a:off x="5473000" y="0"/>
            <a:ext cx="6717300" cy="6858000"/>
          </a:xfrm>
          <a:prstGeom prst="rect">
            <a:avLst/>
          </a:prstGeom>
          <a:solidFill>
            <a:srgbClr val="E6DEDC"/>
          </a:solidFill>
          <a:ln>
            <a:noFill/>
          </a:ln>
          <a:effectLst>
            <a:outerShdw blurRad="50800" rotWithShape="0" algn="ctr" dir="5400000" dist="50800">
              <a:srgbClr val="DFD9D7"/>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8" name="Google Shape;368;p8"/>
          <p:cNvSpPr/>
          <p:nvPr/>
        </p:nvSpPr>
        <p:spPr>
          <a:xfrm>
            <a:off x="5473000" y="1714500"/>
            <a:ext cx="6717300" cy="6327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369" name="Google Shape;369;p8"/>
          <p:cNvPicPr preferRelativeResize="0"/>
          <p:nvPr/>
        </p:nvPicPr>
        <p:blipFill rotWithShape="1">
          <a:blip r:embed="rId3">
            <a:alphaModFix/>
          </a:blip>
          <a:srcRect b="0" l="0" r="0" t="0"/>
          <a:stretch/>
        </p:blipFill>
        <p:spPr>
          <a:xfrm>
            <a:off x="10934491" y="279694"/>
            <a:ext cx="1013460" cy="443484"/>
          </a:xfrm>
          <a:prstGeom prst="rect">
            <a:avLst/>
          </a:prstGeom>
          <a:noFill/>
          <a:ln>
            <a:noFill/>
          </a:ln>
        </p:spPr>
      </p:pic>
      <p:sp>
        <p:nvSpPr>
          <p:cNvPr id="370" name="Google Shape;370;p8"/>
          <p:cNvSpPr txBox="1"/>
          <p:nvPr/>
        </p:nvSpPr>
        <p:spPr>
          <a:xfrm>
            <a:off x="5981049" y="2435300"/>
            <a:ext cx="5817900" cy="8310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lang="en-US" sz="1600">
                <a:solidFill>
                  <a:srgbClr val="3B3838"/>
                </a:solidFill>
                <a:latin typeface="Source Sans Pro"/>
                <a:ea typeface="Source Sans Pro"/>
                <a:cs typeface="Source Sans Pro"/>
                <a:sym typeface="Source Sans Pro"/>
              </a:rPr>
              <a:t>The building shall meet the </a:t>
            </a:r>
            <a:r>
              <a:rPr lang="en-US" sz="1600">
                <a:solidFill>
                  <a:srgbClr val="3B3838"/>
                </a:solidFill>
                <a:latin typeface="Source Sans Pro"/>
                <a:ea typeface="Source Sans Pro"/>
                <a:cs typeface="Source Sans Pro"/>
                <a:sym typeface="Source Sans Pro"/>
              </a:rPr>
              <a:t>minimum criteria for the openable window-to-floor area ratio (WFR op) </a:t>
            </a:r>
            <a:r>
              <a:rPr lang="en-US" sz="1600">
                <a:solidFill>
                  <a:srgbClr val="3B3838"/>
                </a:solidFill>
                <a:latin typeface="Source Sans Pro"/>
                <a:ea typeface="Source Sans Pro"/>
                <a:cs typeface="Source Sans Pro"/>
                <a:sym typeface="Source Sans Pro"/>
              </a:rPr>
              <a:t>to ensure an adequate potential for natural ventilation as per following table: </a:t>
            </a:r>
            <a:endParaRPr b="0" i="0" sz="1200" u="none" cap="none" strike="noStrike">
              <a:solidFill>
                <a:srgbClr val="3B3838"/>
              </a:solidFill>
              <a:latin typeface="Arial"/>
              <a:ea typeface="Arial"/>
              <a:cs typeface="Arial"/>
              <a:sym typeface="Arial"/>
            </a:endParaRPr>
          </a:p>
        </p:txBody>
      </p:sp>
      <p:graphicFrame>
        <p:nvGraphicFramePr>
          <p:cNvPr id="371" name="Google Shape;371;p8"/>
          <p:cNvGraphicFramePr/>
          <p:nvPr/>
        </p:nvGraphicFramePr>
        <p:xfrm>
          <a:off x="6081077" y="3762395"/>
          <a:ext cx="3000000" cy="3000000"/>
        </p:xfrm>
        <a:graphic>
          <a:graphicData uri="http://schemas.openxmlformats.org/drawingml/2006/table">
            <a:tbl>
              <a:tblPr>
                <a:noFill/>
                <a:tableStyleId>{7EC1860F-0678-4051-8DC7-DED81CC03491}</a:tableStyleId>
              </a:tblPr>
              <a:tblGrid>
                <a:gridCol w="660325"/>
                <a:gridCol w="2976725"/>
                <a:gridCol w="1965275"/>
              </a:tblGrid>
              <a:tr h="568200">
                <a:tc>
                  <a:txBody>
                    <a:bodyPr/>
                    <a:lstStyle/>
                    <a:p>
                      <a:pPr indent="0" lvl="0" marL="0" marR="0" rtl="0" algn="ctr">
                        <a:lnSpc>
                          <a:spcPct val="100000"/>
                        </a:lnSpc>
                        <a:spcBef>
                          <a:spcPts val="0"/>
                        </a:spcBef>
                        <a:spcAft>
                          <a:spcPts val="0"/>
                        </a:spcAft>
                        <a:buClr>
                          <a:srgbClr val="000000"/>
                        </a:buClr>
                        <a:buSzPts val="1200"/>
                        <a:buFont typeface="Arial"/>
                        <a:buNone/>
                      </a:pPr>
                      <a:r>
                        <a:rPr lang="en-US" sz="1600">
                          <a:latin typeface="Source Sans Pro"/>
                          <a:ea typeface="Source Sans Pro"/>
                          <a:cs typeface="Source Sans Pro"/>
                          <a:sym typeface="Source Sans Pro"/>
                        </a:rPr>
                        <a:t>S.No.</a:t>
                      </a:r>
                      <a:endParaRPr sz="1600">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a:latin typeface="Source Sans Pro"/>
                          <a:ea typeface="Source Sans Pro"/>
                          <a:cs typeface="Source Sans Pro"/>
                          <a:sym typeface="Source Sans Pro"/>
                        </a:rPr>
                        <a:t>Climatic Zone</a:t>
                      </a:r>
                      <a:endParaRPr sz="1600">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a:latin typeface="Source Sans Pro"/>
                          <a:ea typeface="Source Sans Pro"/>
                          <a:cs typeface="Source Sans Pro"/>
                          <a:sym typeface="Source Sans Pro"/>
                        </a:rPr>
                        <a:t>Minimum WFR op  (%)</a:t>
                      </a:r>
                      <a:endParaRPr sz="1600">
                        <a:latin typeface="Source Sans Pro"/>
                        <a:ea typeface="Source Sans Pro"/>
                        <a:cs typeface="Source Sans Pro"/>
                        <a:sym typeface="Source Sans Pro"/>
                      </a:endParaRPr>
                    </a:p>
                  </a:txBody>
                  <a:tcPr marT="9525" marB="0" marR="9525" marL="9525" anchor="ctr"/>
                </a:tc>
              </a:tr>
              <a:tr h="325450">
                <a:tc>
                  <a:txBody>
                    <a:bodyPr/>
                    <a:lstStyle/>
                    <a:p>
                      <a:pPr indent="0" lvl="0" marL="0" marR="0" rtl="0" algn="ctr">
                        <a:lnSpc>
                          <a:spcPct val="100000"/>
                        </a:lnSpc>
                        <a:spcBef>
                          <a:spcPts val="0"/>
                        </a:spcBef>
                        <a:spcAft>
                          <a:spcPts val="0"/>
                        </a:spcAft>
                        <a:buClr>
                          <a:srgbClr val="000000"/>
                        </a:buClr>
                        <a:buSzPts val="1200"/>
                        <a:buFont typeface="Arial"/>
                        <a:buNone/>
                      </a:pPr>
                      <a:r>
                        <a:rPr lang="en-US" sz="1600">
                          <a:solidFill>
                            <a:srgbClr val="3B3838"/>
                          </a:solidFill>
                          <a:latin typeface="Source Sans Pro"/>
                          <a:ea typeface="Source Sans Pro"/>
                          <a:cs typeface="Source Sans Pro"/>
                          <a:sym typeface="Source Sans Pro"/>
                        </a:rPr>
                        <a:t>1</a:t>
                      </a:r>
                      <a:endParaRPr sz="1600">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a:solidFill>
                            <a:srgbClr val="3B3838"/>
                          </a:solidFill>
                          <a:latin typeface="Source Sans Pro"/>
                          <a:ea typeface="Source Sans Pro"/>
                          <a:cs typeface="Source Sans Pro"/>
                          <a:sym typeface="Source Sans Pro"/>
                        </a:rPr>
                        <a:t>Composite</a:t>
                      </a:r>
                      <a:endParaRPr sz="1600">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a:solidFill>
                            <a:srgbClr val="3B3838"/>
                          </a:solidFill>
                          <a:latin typeface="Source Sans Pro"/>
                          <a:ea typeface="Source Sans Pro"/>
                          <a:cs typeface="Source Sans Pro"/>
                          <a:sym typeface="Source Sans Pro"/>
                        </a:rPr>
                        <a:t>12.50</a:t>
                      </a:r>
                      <a:endParaRPr sz="1600">
                        <a:solidFill>
                          <a:srgbClr val="3B3838"/>
                        </a:solidFill>
                        <a:latin typeface="Source Sans Pro"/>
                        <a:ea typeface="Source Sans Pro"/>
                        <a:cs typeface="Source Sans Pro"/>
                        <a:sym typeface="Source Sans Pro"/>
                      </a:endParaRPr>
                    </a:p>
                  </a:txBody>
                  <a:tcPr marT="9525" marB="0" marR="9525" marL="9525" anchor="ctr"/>
                </a:tc>
              </a:tr>
              <a:tr h="325450">
                <a:tc>
                  <a:txBody>
                    <a:bodyPr/>
                    <a:lstStyle/>
                    <a:p>
                      <a:pPr indent="0" lvl="0" marL="0" marR="0" rtl="0" algn="ctr">
                        <a:lnSpc>
                          <a:spcPct val="100000"/>
                        </a:lnSpc>
                        <a:spcBef>
                          <a:spcPts val="0"/>
                        </a:spcBef>
                        <a:spcAft>
                          <a:spcPts val="0"/>
                        </a:spcAft>
                        <a:buClr>
                          <a:srgbClr val="000000"/>
                        </a:buClr>
                        <a:buSzPts val="1200"/>
                        <a:buFont typeface="Arial"/>
                        <a:buNone/>
                      </a:pPr>
                      <a:r>
                        <a:rPr lang="en-US" sz="1600">
                          <a:solidFill>
                            <a:srgbClr val="3B3838"/>
                          </a:solidFill>
                          <a:latin typeface="Source Sans Pro"/>
                          <a:ea typeface="Source Sans Pro"/>
                          <a:cs typeface="Source Sans Pro"/>
                          <a:sym typeface="Source Sans Pro"/>
                        </a:rPr>
                        <a:t>2</a:t>
                      </a:r>
                      <a:endParaRPr sz="1600">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a:solidFill>
                            <a:srgbClr val="3B3838"/>
                          </a:solidFill>
                          <a:latin typeface="Source Sans Pro"/>
                          <a:ea typeface="Source Sans Pro"/>
                          <a:cs typeface="Source Sans Pro"/>
                          <a:sym typeface="Source Sans Pro"/>
                        </a:rPr>
                        <a:t>Hot-Dry</a:t>
                      </a:r>
                      <a:endParaRPr sz="1600">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a:solidFill>
                            <a:srgbClr val="3B3838"/>
                          </a:solidFill>
                          <a:latin typeface="Source Sans Pro"/>
                          <a:ea typeface="Source Sans Pro"/>
                          <a:cs typeface="Source Sans Pro"/>
                          <a:sym typeface="Source Sans Pro"/>
                        </a:rPr>
                        <a:t>10.00</a:t>
                      </a:r>
                      <a:endParaRPr sz="1600">
                        <a:solidFill>
                          <a:srgbClr val="3B3838"/>
                        </a:solidFill>
                        <a:latin typeface="Source Sans Pro"/>
                        <a:ea typeface="Source Sans Pro"/>
                        <a:cs typeface="Source Sans Pro"/>
                        <a:sym typeface="Source Sans Pro"/>
                      </a:endParaRPr>
                    </a:p>
                  </a:txBody>
                  <a:tcPr marT="9525" marB="0" marR="9525" marL="9525" anchor="ctr"/>
                </a:tc>
              </a:tr>
              <a:tr h="325450">
                <a:tc>
                  <a:txBody>
                    <a:bodyPr/>
                    <a:lstStyle/>
                    <a:p>
                      <a:pPr indent="0" lvl="0" marL="0" marR="0" rtl="0" algn="ctr">
                        <a:lnSpc>
                          <a:spcPct val="100000"/>
                        </a:lnSpc>
                        <a:spcBef>
                          <a:spcPts val="0"/>
                        </a:spcBef>
                        <a:spcAft>
                          <a:spcPts val="0"/>
                        </a:spcAft>
                        <a:buClr>
                          <a:srgbClr val="000000"/>
                        </a:buClr>
                        <a:buSzPts val="1200"/>
                        <a:buFont typeface="Arial"/>
                        <a:buNone/>
                      </a:pPr>
                      <a:r>
                        <a:rPr lang="en-US" sz="1600">
                          <a:solidFill>
                            <a:srgbClr val="3B3838"/>
                          </a:solidFill>
                          <a:latin typeface="Source Sans Pro"/>
                          <a:ea typeface="Source Sans Pro"/>
                          <a:cs typeface="Source Sans Pro"/>
                          <a:sym typeface="Source Sans Pro"/>
                        </a:rPr>
                        <a:t>3</a:t>
                      </a:r>
                      <a:endParaRPr sz="1600">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a:solidFill>
                            <a:srgbClr val="3B3838"/>
                          </a:solidFill>
                          <a:latin typeface="Source Sans Pro"/>
                          <a:ea typeface="Source Sans Pro"/>
                          <a:cs typeface="Source Sans Pro"/>
                          <a:sym typeface="Source Sans Pro"/>
                        </a:rPr>
                        <a:t>Warm-Humid</a:t>
                      </a:r>
                      <a:endParaRPr sz="1600">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a:solidFill>
                            <a:srgbClr val="3B3838"/>
                          </a:solidFill>
                          <a:latin typeface="Source Sans Pro"/>
                          <a:ea typeface="Source Sans Pro"/>
                          <a:cs typeface="Source Sans Pro"/>
                          <a:sym typeface="Source Sans Pro"/>
                        </a:rPr>
                        <a:t>16.66</a:t>
                      </a:r>
                      <a:endParaRPr sz="1600">
                        <a:solidFill>
                          <a:srgbClr val="3B3838"/>
                        </a:solidFill>
                        <a:latin typeface="Source Sans Pro"/>
                        <a:ea typeface="Source Sans Pro"/>
                        <a:cs typeface="Source Sans Pro"/>
                        <a:sym typeface="Source Sans Pro"/>
                      </a:endParaRPr>
                    </a:p>
                  </a:txBody>
                  <a:tcPr marT="9525" marB="0" marR="9525" marL="9525" anchor="ctr"/>
                </a:tc>
              </a:tr>
              <a:tr h="325450">
                <a:tc>
                  <a:txBody>
                    <a:bodyPr/>
                    <a:lstStyle/>
                    <a:p>
                      <a:pPr indent="0" lvl="0" marL="0" marR="0" rtl="0" algn="ctr">
                        <a:lnSpc>
                          <a:spcPct val="100000"/>
                        </a:lnSpc>
                        <a:spcBef>
                          <a:spcPts val="0"/>
                        </a:spcBef>
                        <a:spcAft>
                          <a:spcPts val="0"/>
                        </a:spcAft>
                        <a:buClr>
                          <a:srgbClr val="000000"/>
                        </a:buClr>
                        <a:buSzPts val="1200"/>
                        <a:buFont typeface="Arial"/>
                        <a:buNone/>
                      </a:pPr>
                      <a:r>
                        <a:rPr lang="en-US" sz="1600">
                          <a:solidFill>
                            <a:srgbClr val="3B3838"/>
                          </a:solidFill>
                          <a:latin typeface="Source Sans Pro"/>
                          <a:ea typeface="Source Sans Pro"/>
                          <a:cs typeface="Source Sans Pro"/>
                          <a:sym typeface="Source Sans Pro"/>
                        </a:rPr>
                        <a:t>4</a:t>
                      </a:r>
                      <a:endParaRPr sz="1600">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a:solidFill>
                            <a:srgbClr val="3B3838"/>
                          </a:solidFill>
                          <a:latin typeface="Source Sans Pro"/>
                          <a:ea typeface="Source Sans Pro"/>
                          <a:cs typeface="Source Sans Pro"/>
                          <a:sym typeface="Source Sans Pro"/>
                        </a:rPr>
                        <a:t>Temperate</a:t>
                      </a:r>
                      <a:endParaRPr sz="1600">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a:solidFill>
                            <a:srgbClr val="3B3838"/>
                          </a:solidFill>
                          <a:latin typeface="Source Sans Pro"/>
                          <a:ea typeface="Source Sans Pro"/>
                          <a:cs typeface="Source Sans Pro"/>
                          <a:sym typeface="Source Sans Pro"/>
                        </a:rPr>
                        <a:t>12.50</a:t>
                      </a:r>
                      <a:endParaRPr sz="1600">
                        <a:solidFill>
                          <a:srgbClr val="3B3838"/>
                        </a:solidFill>
                        <a:latin typeface="Source Sans Pro"/>
                        <a:ea typeface="Source Sans Pro"/>
                        <a:cs typeface="Source Sans Pro"/>
                        <a:sym typeface="Source Sans Pro"/>
                      </a:endParaRPr>
                    </a:p>
                  </a:txBody>
                  <a:tcPr marT="9525" marB="0" marR="9525" marL="9525" anchor="ctr"/>
                </a:tc>
              </a:tr>
              <a:tr h="325450">
                <a:tc>
                  <a:txBody>
                    <a:bodyPr/>
                    <a:lstStyle/>
                    <a:p>
                      <a:pPr indent="0" lvl="0" marL="0" marR="0" rtl="0" algn="ctr">
                        <a:lnSpc>
                          <a:spcPct val="100000"/>
                        </a:lnSpc>
                        <a:spcBef>
                          <a:spcPts val="0"/>
                        </a:spcBef>
                        <a:spcAft>
                          <a:spcPts val="0"/>
                        </a:spcAft>
                        <a:buClr>
                          <a:srgbClr val="000000"/>
                        </a:buClr>
                        <a:buSzPts val="1200"/>
                        <a:buFont typeface="Arial"/>
                        <a:buNone/>
                      </a:pPr>
                      <a:r>
                        <a:rPr lang="en-US" sz="1600">
                          <a:solidFill>
                            <a:srgbClr val="3B3838"/>
                          </a:solidFill>
                          <a:latin typeface="Source Sans Pro"/>
                          <a:ea typeface="Source Sans Pro"/>
                          <a:cs typeface="Source Sans Pro"/>
                          <a:sym typeface="Source Sans Pro"/>
                        </a:rPr>
                        <a:t>5</a:t>
                      </a:r>
                      <a:endParaRPr sz="1600">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a:solidFill>
                            <a:srgbClr val="3B3838"/>
                          </a:solidFill>
                          <a:latin typeface="Source Sans Pro"/>
                          <a:ea typeface="Source Sans Pro"/>
                          <a:cs typeface="Source Sans Pro"/>
                          <a:sym typeface="Source Sans Pro"/>
                        </a:rPr>
                        <a:t>Cold</a:t>
                      </a:r>
                      <a:endParaRPr sz="1600">
                        <a:solidFill>
                          <a:srgbClr val="3B3838"/>
                        </a:solidFill>
                        <a:latin typeface="Source Sans Pro"/>
                        <a:ea typeface="Source Sans Pro"/>
                        <a:cs typeface="Source Sans Pro"/>
                        <a:sym typeface="Source Sans Pr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600">
                          <a:solidFill>
                            <a:srgbClr val="3B3838"/>
                          </a:solidFill>
                          <a:latin typeface="Source Sans Pro"/>
                          <a:ea typeface="Source Sans Pro"/>
                          <a:cs typeface="Source Sans Pro"/>
                          <a:sym typeface="Source Sans Pro"/>
                        </a:rPr>
                        <a:t>8.33</a:t>
                      </a:r>
                      <a:endParaRPr sz="1600">
                        <a:solidFill>
                          <a:srgbClr val="3B3838"/>
                        </a:solidFill>
                        <a:latin typeface="Source Sans Pro"/>
                        <a:ea typeface="Source Sans Pro"/>
                        <a:cs typeface="Source Sans Pro"/>
                        <a:sym typeface="Source Sans Pro"/>
                      </a:endParaRPr>
                    </a:p>
                  </a:txBody>
                  <a:tcPr marT="9525" marB="0" marR="9525" marL="9525" anchor="ctr"/>
                </a:tc>
              </a:tr>
            </a:tbl>
          </a:graphicData>
        </a:graphic>
      </p:graphicFrame>
      <p:pic>
        <p:nvPicPr>
          <p:cNvPr descr="natural-ventilation-A-02.jpg (559×432)" id="372" name="Google Shape;372;p8"/>
          <p:cNvPicPr preferRelativeResize="0"/>
          <p:nvPr/>
        </p:nvPicPr>
        <p:blipFill rotWithShape="1">
          <a:blip r:embed="rId4">
            <a:alphaModFix/>
          </a:blip>
          <a:srcRect b="0" l="0" r="0" t="4670"/>
          <a:stretch/>
        </p:blipFill>
        <p:spPr>
          <a:xfrm>
            <a:off x="162423" y="61749"/>
            <a:ext cx="5196913" cy="3828671"/>
          </a:xfrm>
          <a:prstGeom prst="rect">
            <a:avLst/>
          </a:prstGeom>
          <a:noFill/>
          <a:ln>
            <a:noFill/>
          </a:ln>
        </p:spPr>
      </p:pic>
      <p:pic>
        <p:nvPicPr>
          <p:cNvPr descr="Logo, icon&#10;&#10;Description automatically generated" id="373" name="Google Shape;373;p8"/>
          <p:cNvPicPr preferRelativeResize="0"/>
          <p:nvPr/>
        </p:nvPicPr>
        <p:blipFill rotWithShape="1">
          <a:blip r:embed="rId5">
            <a:alphaModFix/>
          </a:blip>
          <a:srcRect b="0" l="0" r="0" t="0"/>
          <a:stretch/>
        </p:blipFill>
        <p:spPr>
          <a:xfrm>
            <a:off x="9243370" y="61749"/>
            <a:ext cx="1577467" cy="510884"/>
          </a:xfrm>
          <a:prstGeom prst="rect">
            <a:avLst/>
          </a:prstGeom>
          <a:noFill/>
          <a:ln>
            <a:noFill/>
          </a:ln>
        </p:spPr>
      </p:pic>
      <p:sp>
        <p:nvSpPr>
          <p:cNvPr id="374" name="Google Shape;374;p8"/>
          <p:cNvSpPr txBox="1"/>
          <p:nvPr/>
        </p:nvSpPr>
        <p:spPr>
          <a:xfrm>
            <a:off x="5950679" y="1125886"/>
            <a:ext cx="5878647" cy="58473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62626"/>
                </a:solidFill>
                <a:latin typeface="Julius Sans One"/>
                <a:ea typeface="Julius Sans One"/>
                <a:cs typeface="Julius Sans One"/>
                <a:sym typeface="Julius Sans One"/>
              </a:rPr>
              <a:t>MANDATORY PROVISION</a:t>
            </a:r>
            <a:endParaRPr b="0" i="0" sz="1400" u="none" cap="none" strike="noStrike">
              <a:solidFill>
                <a:srgbClr val="000000"/>
              </a:solidFill>
              <a:latin typeface="Arial"/>
              <a:ea typeface="Arial"/>
              <a:cs typeface="Arial"/>
              <a:sym typeface="Arial"/>
            </a:endParaRPr>
          </a:p>
        </p:txBody>
      </p:sp>
      <p:sp>
        <p:nvSpPr>
          <p:cNvPr id="375" name="Google Shape;375;p8"/>
          <p:cNvSpPr txBox="1"/>
          <p:nvPr/>
        </p:nvSpPr>
        <p:spPr>
          <a:xfrm>
            <a:off x="2030527" y="3759425"/>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Architropics, </a:t>
            </a:r>
            <a:r>
              <a:rPr i="1" lang="en-US" sz="900" u="sng">
                <a:solidFill>
                  <a:schemeClr val="hlink"/>
                </a:solidFill>
                <a:latin typeface="Source Sans Pro"/>
                <a:ea typeface="Source Sans Pro"/>
                <a:cs typeface="Source Sans Pro"/>
                <a:sym typeface="Source Sans Pro"/>
                <a:hlinkClick r:id="rId6"/>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
        <p:nvSpPr>
          <p:cNvPr id="376" name="Google Shape;376;p8"/>
          <p:cNvSpPr txBox="1"/>
          <p:nvPr/>
        </p:nvSpPr>
        <p:spPr>
          <a:xfrm>
            <a:off x="1939752" y="6346950"/>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source:Specvent, </a:t>
            </a:r>
            <a:r>
              <a:rPr i="1" lang="en-US" sz="900" u="sng">
                <a:solidFill>
                  <a:schemeClr val="hlink"/>
                </a:solidFill>
                <a:latin typeface="Source Sans Pro"/>
                <a:ea typeface="Source Sans Pro"/>
                <a:cs typeface="Source Sans Pro"/>
                <a:sym typeface="Source Sans Pro"/>
                <a:hlinkClick r:id="rId7"/>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pic>
        <p:nvPicPr>
          <p:cNvPr id="377" name="Google Shape;377;p8"/>
          <p:cNvPicPr preferRelativeResize="0"/>
          <p:nvPr/>
        </p:nvPicPr>
        <p:blipFill>
          <a:blip r:embed="rId8">
            <a:alphaModFix/>
          </a:blip>
          <a:stretch>
            <a:fillRect/>
          </a:stretch>
        </p:blipFill>
        <p:spPr>
          <a:xfrm>
            <a:off x="833025" y="4364575"/>
            <a:ext cx="3426405" cy="1780125"/>
          </a:xfrm>
          <a:prstGeom prst="rect">
            <a:avLst/>
          </a:prstGeom>
          <a:noFill/>
          <a:ln>
            <a:noFill/>
          </a:ln>
        </p:spPr>
      </p:pic>
      <p:sp>
        <p:nvSpPr>
          <p:cNvPr id="378" name="Google Shape;378;p8"/>
          <p:cNvSpPr txBox="1"/>
          <p:nvPr/>
        </p:nvSpPr>
        <p:spPr>
          <a:xfrm>
            <a:off x="5950675" y="1754778"/>
            <a:ext cx="5460300" cy="5232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b="0" i="0" lang="en-US" sz="2800" u="none" cap="none" strike="noStrike">
                <a:solidFill>
                  <a:schemeClr val="lt1"/>
                </a:solidFill>
                <a:latin typeface="Archivo Narrow"/>
                <a:ea typeface="Archivo Narrow"/>
                <a:cs typeface="Archivo Narrow"/>
                <a:sym typeface="Archivo Narrow"/>
              </a:rPr>
              <a:t>Daylight Availability</a:t>
            </a:r>
            <a:endParaRPr b="0" i="0" sz="2800" u="none" cap="none" strike="noStrike">
              <a:solidFill>
                <a:schemeClr val="lt1"/>
              </a:solidFill>
              <a:latin typeface="Archivo Narrow"/>
              <a:ea typeface="Archivo Narrow"/>
              <a:cs typeface="Archivo Narrow"/>
              <a:sym typeface="Archivo Narr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9"/>
          <p:cNvSpPr/>
          <p:nvPr/>
        </p:nvSpPr>
        <p:spPr>
          <a:xfrm>
            <a:off x="5473000" y="-50"/>
            <a:ext cx="6717300" cy="6858000"/>
          </a:xfrm>
          <a:prstGeom prst="rect">
            <a:avLst/>
          </a:prstGeom>
          <a:solidFill>
            <a:srgbClr val="E6DEDC"/>
          </a:solidFill>
          <a:ln>
            <a:noFill/>
          </a:ln>
          <a:effectLst>
            <a:outerShdw blurRad="50800" rotWithShape="0" algn="ctr" dir="5400000" dist="50800">
              <a:srgbClr val="DFD9D7"/>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4" name="Google Shape;384;p9"/>
          <p:cNvSpPr/>
          <p:nvPr/>
        </p:nvSpPr>
        <p:spPr>
          <a:xfrm>
            <a:off x="5473000" y="1714500"/>
            <a:ext cx="6717300" cy="584700"/>
          </a:xfrm>
          <a:prstGeom prst="rect">
            <a:avLst/>
          </a:prstGeom>
          <a:solidFill>
            <a:srgbClr val="64B6B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5" name="Google Shape;385;p9"/>
          <p:cNvSpPr txBox="1"/>
          <p:nvPr/>
        </p:nvSpPr>
        <p:spPr>
          <a:xfrm>
            <a:off x="5950679" y="1125886"/>
            <a:ext cx="5878647" cy="58473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62626"/>
                </a:solidFill>
                <a:latin typeface="Julius Sans One"/>
                <a:ea typeface="Julius Sans One"/>
                <a:cs typeface="Julius Sans One"/>
                <a:sym typeface="Julius Sans One"/>
              </a:rPr>
              <a:t>MANDATORY PROVISION</a:t>
            </a:r>
            <a:endParaRPr b="0" i="0" sz="1400" u="none" cap="none" strike="noStrike">
              <a:solidFill>
                <a:srgbClr val="000000"/>
              </a:solidFill>
              <a:latin typeface="Arial"/>
              <a:ea typeface="Arial"/>
              <a:cs typeface="Arial"/>
              <a:sym typeface="Arial"/>
            </a:endParaRPr>
          </a:p>
        </p:txBody>
      </p:sp>
      <p:pic>
        <p:nvPicPr>
          <p:cNvPr descr="gbpn-logo_white.png" id="386" name="Google Shape;386;p9"/>
          <p:cNvPicPr preferRelativeResize="0"/>
          <p:nvPr/>
        </p:nvPicPr>
        <p:blipFill rotWithShape="1">
          <a:blip r:embed="rId4">
            <a:alphaModFix/>
          </a:blip>
          <a:srcRect b="0" l="0" r="0" t="0"/>
          <a:stretch/>
        </p:blipFill>
        <p:spPr>
          <a:xfrm>
            <a:off x="406574" y="5877272"/>
            <a:ext cx="1623940" cy="797831"/>
          </a:xfrm>
          <a:prstGeom prst="rect">
            <a:avLst/>
          </a:prstGeom>
          <a:noFill/>
          <a:ln>
            <a:noFill/>
          </a:ln>
        </p:spPr>
      </p:pic>
      <p:pic>
        <p:nvPicPr>
          <p:cNvPr id="387" name="Google Shape;387;p9"/>
          <p:cNvPicPr preferRelativeResize="0"/>
          <p:nvPr/>
        </p:nvPicPr>
        <p:blipFill rotWithShape="1">
          <a:blip r:embed="rId5">
            <a:alphaModFix/>
          </a:blip>
          <a:srcRect b="0" l="0" r="0" t="0"/>
          <a:stretch/>
        </p:blipFill>
        <p:spPr>
          <a:xfrm>
            <a:off x="10934491" y="279694"/>
            <a:ext cx="1013460" cy="443484"/>
          </a:xfrm>
          <a:prstGeom prst="rect">
            <a:avLst/>
          </a:prstGeom>
          <a:noFill/>
          <a:ln>
            <a:noFill/>
          </a:ln>
        </p:spPr>
      </p:pic>
      <p:sp>
        <p:nvSpPr>
          <p:cNvPr id="388" name="Google Shape;388;p9"/>
          <p:cNvSpPr txBox="1"/>
          <p:nvPr/>
        </p:nvSpPr>
        <p:spPr>
          <a:xfrm>
            <a:off x="5980921" y="1761073"/>
            <a:ext cx="5460300" cy="523200"/>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400"/>
              <a:buFont typeface="Arial"/>
              <a:buNone/>
            </a:pPr>
            <a:r>
              <a:rPr lang="en-US" sz="2800">
                <a:solidFill>
                  <a:schemeClr val="lt1"/>
                </a:solidFill>
                <a:latin typeface="Archivo Narrow"/>
                <a:ea typeface="Archivo Narrow"/>
                <a:cs typeface="Archivo Narrow"/>
                <a:sym typeface="Archivo Narrow"/>
              </a:rPr>
              <a:t>Ventilation Potential</a:t>
            </a:r>
            <a:endParaRPr sz="2800">
              <a:solidFill>
                <a:schemeClr val="lt1"/>
              </a:solidFill>
              <a:latin typeface="Archivo Narrow"/>
              <a:ea typeface="Archivo Narrow"/>
              <a:cs typeface="Archivo Narrow"/>
              <a:sym typeface="Archivo Narrow"/>
            </a:endParaRPr>
          </a:p>
        </p:txBody>
      </p:sp>
      <p:sp>
        <p:nvSpPr>
          <p:cNvPr id="389" name="Google Shape;389;p9"/>
          <p:cNvSpPr txBox="1"/>
          <p:nvPr/>
        </p:nvSpPr>
        <p:spPr>
          <a:xfrm>
            <a:off x="5980925" y="2406250"/>
            <a:ext cx="5615700" cy="4388700"/>
          </a:xfrm>
          <a:prstGeom prst="rect">
            <a:avLst/>
          </a:prstGeom>
          <a:blipFill rotWithShape="1">
            <a:blip r:embed="rId6">
              <a:alphaModFix/>
            </a:blip>
            <a:stretch>
              <a:fillRect b="0" l="-911" r="-91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Logo, icon&#10;&#10;Description automatically generated" id="390" name="Google Shape;390;p9"/>
          <p:cNvPicPr preferRelativeResize="0"/>
          <p:nvPr/>
        </p:nvPicPr>
        <p:blipFill rotWithShape="1">
          <a:blip r:embed="rId7">
            <a:alphaModFix/>
          </a:blip>
          <a:srcRect b="0" l="0" r="0" t="0"/>
          <a:stretch/>
        </p:blipFill>
        <p:spPr>
          <a:xfrm>
            <a:off x="9243370" y="61749"/>
            <a:ext cx="1577467" cy="510884"/>
          </a:xfrm>
          <a:prstGeom prst="rect">
            <a:avLst/>
          </a:prstGeom>
          <a:noFill/>
          <a:ln>
            <a:noFill/>
          </a:ln>
        </p:spPr>
      </p:pic>
      <p:pic>
        <p:nvPicPr>
          <p:cNvPr descr="https://www.peakwindows.com/wp-content/uploads/2018/01/commercial-windows-2.jpg" id="391" name="Google Shape;391;p9"/>
          <p:cNvPicPr preferRelativeResize="0"/>
          <p:nvPr/>
        </p:nvPicPr>
        <p:blipFill rotWithShape="1">
          <a:blip r:embed="rId8">
            <a:alphaModFix/>
          </a:blip>
          <a:srcRect b="0" l="0" r="0" t="0"/>
          <a:stretch/>
        </p:blipFill>
        <p:spPr>
          <a:xfrm>
            <a:off x="172568" y="518688"/>
            <a:ext cx="5196478" cy="2213700"/>
          </a:xfrm>
          <a:prstGeom prst="rect">
            <a:avLst/>
          </a:prstGeom>
          <a:noFill/>
          <a:ln>
            <a:noFill/>
          </a:ln>
        </p:spPr>
      </p:pic>
      <p:pic>
        <p:nvPicPr>
          <p:cNvPr id="392" name="Google Shape;392;p9"/>
          <p:cNvPicPr preferRelativeResize="0"/>
          <p:nvPr/>
        </p:nvPicPr>
        <p:blipFill rotWithShape="1">
          <a:blip r:embed="rId9">
            <a:alphaModFix/>
          </a:blip>
          <a:srcRect b="0" l="0" r="0" t="0"/>
          <a:stretch/>
        </p:blipFill>
        <p:spPr>
          <a:xfrm>
            <a:off x="959905" y="3166036"/>
            <a:ext cx="3621816" cy="2795589"/>
          </a:xfrm>
          <a:prstGeom prst="rect">
            <a:avLst/>
          </a:prstGeom>
          <a:noFill/>
          <a:ln>
            <a:noFill/>
          </a:ln>
        </p:spPr>
      </p:pic>
      <p:sp>
        <p:nvSpPr>
          <p:cNvPr id="393" name="Google Shape;393;p9"/>
          <p:cNvSpPr txBox="1"/>
          <p:nvPr/>
        </p:nvSpPr>
        <p:spPr>
          <a:xfrm>
            <a:off x="2291052" y="2792625"/>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Peakwindows, </a:t>
            </a:r>
            <a:r>
              <a:rPr i="1" lang="en-US" sz="900" u="sng">
                <a:solidFill>
                  <a:schemeClr val="hlink"/>
                </a:solidFill>
                <a:latin typeface="Source Sans Pro"/>
                <a:ea typeface="Source Sans Pro"/>
                <a:cs typeface="Source Sans Pro"/>
                <a:sym typeface="Source Sans Pro"/>
                <a:hlinkClick r:id="rId10"/>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
        <p:nvSpPr>
          <p:cNvPr id="394" name="Google Shape;394;p9"/>
          <p:cNvSpPr txBox="1"/>
          <p:nvPr/>
        </p:nvSpPr>
        <p:spPr>
          <a:xfrm>
            <a:off x="2291052" y="5983175"/>
            <a:ext cx="3078000" cy="230700"/>
          </a:xfrm>
          <a:prstGeom prst="rect">
            <a:avLst/>
          </a:prstGeom>
          <a:noFill/>
          <a:ln>
            <a:noFill/>
          </a:ln>
        </p:spPr>
        <p:txBody>
          <a:bodyPr anchorCtr="0" anchor="t" bIns="45700" lIns="45700" spcFirstLastPara="1" rIns="45700" wrap="square" tIns="45700">
            <a:spAutoFit/>
          </a:bodyPr>
          <a:lstStyle/>
          <a:p>
            <a:pPr indent="0" lvl="0" marL="0" marR="0" rtl="0" algn="r">
              <a:lnSpc>
                <a:spcPct val="150000"/>
              </a:lnSpc>
              <a:spcBef>
                <a:spcPts val="0"/>
              </a:spcBef>
              <a:spcAft>
                <a:spcPts val="0"/>
              </a:spcAft>
              <a:buClr>
                <a:srgbClr val="000000"/>
              </a:buClr>
              <a:buSzPts val="1000"/>
              <a:buFont typeface="Arial"/>
              <a:buNone/>
            </a:pPr>
            <a:r>
              <a:rPr i="1" lang="en-US" sz="900">
                <a:solidFill>
                  <a:srgbClr val="595959"/>
                </a:solidFill>
                <a:latin typeface="Source Sans Pro"/>
                <a:ea typeface="Source Sans Pro"/>
                <a:cs typeface="Source Sans Pro"/>
                <a:sym typeface="Source Sans Pro"/>
              </a:rPr>
              <a:t>Image source: Slideshare, </a:t>
            </a:r>
            <a:r>
              <a:rPr i="1" lang="en-US" sz="900" u="sng">
                <a:solidFill>
                  <a:schemeClr val="hlink"/>
                </a:solidFill>
                <a:latin typeface="Source Sans Pro"/>
                <a:ea typeface="Source Sans Pro"/>
                <a:cs typeface="Source Sans Pro"/>
                <a:sym typeface="Source Sans Pro"/>
                <a:hlinkClick r:id="rId11"/>
              </a:rPr>
              <a:t>Link</a:t>
            </a:r>
            <a:r>
              <a:rPr i="1" lang="en-US" sz="900">
                <a:solidFill>
                  <a:srgbClr val="595959"/>
                </a:solidFill>
                <a:latin typeface="Source Sans Pro"/>
                <a:ea typeface="Source Sans Pro"/>
                <a:cs typeface="Source Sans Pro"/>
                <a:sym typeface="Source Sans Pro"/>
              </a:rPr>
              <a:t>  </a:t>
            </a:r>
            <a:endParaRPr b="0" i="0" sz="1000" u="none" cap="none" strike="noStrike">
              <a:solidFill>
                <a:srgbClr val="FFFFFF"/>
              </a:solidFill>
              <a:latin typeface="Archivo Narrow"/>
              <a:ea typeface="Archivo Narrow"/>
              <a:cs typeface="Archivo Narrow"/>
              <a:sym typeface="Archivo Narrow"/>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PANKAJ KASTURE</dc:creator>
</cp:coreProperties>
</file>