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6858000" cx="12190400"/>
  <p:notesSz cx="6858000" cy="9144000"/>
  <p:embeddedFontLst>
    <p:embeddedFont>
      <p:font typeface="Archivo Narrow"/>
      <p:regular r:id="rId30"/>
      <p:bold r:id="rId31"/>
      <p:italic r:id="rId32"/>
      <p:boldItalic r:id="rId33"/>
    </p:embeddedFont>
    <p:embeddedFont>
      <p:font typeface="Julius Sans One"/>
      <p:regular r:id="rId34"/>
    </p:embeddedFont>
    <p:embeddedFont>
      <p:font typeface="Archivo Narrow Medium"/>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02">
          <p15:clr>
            <a:srgbClr val="747775"/>
          </p15:clr>
        </p15:guide>
        <p15:guide id="2" orient="horz" pos="2213">
          <p15:clr>
            <a:srgbClr val="747775"/>
          </p15:clr>
        </p15:guide>
        <p15:guide id="3" orient="horz" pos="2107">
          <p15:clr>
            <a:srgbClr val="747775"/>
          </p15:clr>
        </p15:guide>
        <p15:guide id="4" orient="horz" pos="1954">
          <p15:clr>
            <a:srgbClr val="747775"/>
          </p15:clr>
        </p15:guide>
        <p15:guide id="5" orient="horz" pos="3431">
          <p15:clr>
            <a:srgbClr val="747775"/>
          </p15:clr>
        </p15:guide>
      </p15:sldGuideLst>
    </p:ext>
    <p:ext uri="GoogleSlidesCustomDataVersion2">
      <go:slidesCustomData xmlns:go="http://customooxmlschemas.google.com/" r:id="rId39" roundtripDataSignature="AMtx7mipK9WViD4OLOd+ZnUmp8bEbl+9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F67DD36-3A9F-421C-94CC-2827CA3A5DF0}">
  <a:tblStyle styleId="{9F67DD36-3A9F-421C-94CC-2827CA3A5DF0}" styleName="Table_0">
    <a:wholeTbl>
      <a:tcTxStyle b="off" i="off">
        <a:font>
          <a:latin typeface="Arial"/>
          <a:ea typeface="Arial"/>
          <a:cs typeface="Aria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02" orient="horz"/>
        <p:guide pos="2213" orient="horz"/>
        <p:guide pos="2107" orient="horz"/>
        <p:guide pos="1954" orient="horz"/>
        <p:guide pos="3431"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chivoNarrow-bold.fntdata"/><Relationship Id="rId30" Type="http://schemas.openxmlformats.org/officeDocument/2006/relationships/font" Target="fonts/ArchivoNarrow-regular.fntdata"/><Relationship Id="rId11" Type="http://schemas.openxmlformats.org/officeDocument/2006/relationships/slide" Target="slides/slide5.xml"/><Relationship Id="rId33" Type="http://schemas.openxmlformats.org/officeDocument/2006/relationships/font" Target="fonts/ArchivoNarrow-boldItalic.fntdata"/><Relationship Id="rId10" Type="http://schemas.openxmlformats.org/officeDocument/2006/relationships/slide" Target="slides/slide4.xml"/><Relationship Id="rId32" Type="http://schemas.openxmlformats.org/officeDocument/2006/relationships/font" Target="fonts/ArchivoNarrow-italic.fntdata"/><Relationship Id="rId13" Type="http://schemas.openxmlformats.org/officeDocument/2006/relationships/slide" Target="slides/slide7.xml"/><Relationship Id="rId35" Type="http://schemas.openxmlformats.org/officeDocument/2006/relationships/font" Target="fonts/ArchivoNarrowMedium-regular.fntdata"/><Relationship Id="rId12" Type="http://schemas.openxmlformats.org/officeDocument/2006/relationships/slide" Target="slides/slide6.xml"/><Relationship Id="rId34" Type="http://schemas.openxmlformats.org/officeDocument/2006/relationships/font" Target="fonts/JuliusSansOne-regular.fntdata"/><Relationship Id="rId15" Type="http://schemas.openxmlformats.org/officeDocument/2006/relationships/slide" Target="slides/slide9.xml"/><Relationship Id="rId37" Type="http://schemas.openxmlformats.org/officeDocument/2006/relationships/font" Target="fonts/ArchivoNarrowMedium-italic.fntdata"/><Relationship Id="rId14" Type="http://schemas.openxmlformats.org/officeDocument/2006/relationships/slide" Target="slides/slide8.xml"/><Relationship Id="rId36" Type="http://schemas.openxmlformats.org/officeDocument/2006/relationships/font" Target="fonts/ArchivoNarrowMedium-bold.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ArchivoNarrowMedium-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lang="en-US" sz="1100"/>
              <a:t>Time- 45 Sec</a:t>
            </a:r>
            <a:endParaRPr/>
          </a:p>
          <a:p>
            <a:pPr indent="-171450" lvl="0" marL="171450" rtl="0" algn="l">
              <a:lnSpc>
                <a:spcPct val="100000"/>
              </a:lnSpc>
              <a:spcBef>
                <a:spcPts val="0"/>
              </a:spcBef>
              <a:spcAft>
                <a:spcPts val="0"/>
              </a:spcAft>
              <a:buSzPts val="1400"/>
              <a:buFont typeface="Arial"/>
              <a:buChar char="•"/>
            </a:pPr>
            <a:r>
              <a:rPr lang="en-US" sz="1100"/>
              <a:t>The Eco Niwas Samhita is a set of guidelines focused on sustainable residential building practices in India.</a:t>
            </a:r>
            <a:endParaRPr/>
          </a:p>
          <a:p>
            <a:pPr indent="-171450" lvl="0" marL="171450" rtl="0" algn="l">
              <a:lnSpc>
                <a:spcPct val="100000"/>
              </a:lnSpc>
              <a:spcBef>
                <a:spcPts val="0"/>
              </a:spcBef>
              <a:spcAft>
                <a:spcPts val="0"/>
              </a:spcAft>
              <a:buSzPts val="1400"/>
              <a:buFont typeface="Arial"/>
              <a:buChar char="•"/>
            </a:pPr>
            <a:r>
              <a:rPr lang="en-US" sz="1100"/>
              <a:t>The code got amended in 2024 with sustainable practices and it is also called ECSBC for residential buildings .</a:t>
            </a:r>
            <a:endParaRPr/>
          </a:p>
          <a:p>
            <a:pPr indent="-82550" lvl="0" marL="171450" rtl="0" algn="l">
              <a:lnSpc>
                <a:spcPct val="100000"/>
              </a:lnSpc>
              <a:spcBef>
                <a:spcPts val="0"/>
              </a:spcBef>
              <a:spcAft>
                <a:spcPts val="0"/>
              </a:spcAft>
              <a:buSzPts val="1400"/>
              <a:buFont typeface="Arial"/>
              <a:buNone/>
            </a:pPr>
            <a:r>
              <a:t/>
            </a:r>
            <a:endParaRPr sz="1100"/>
          </a:p>
        </p:txBody>
      </p:sp>
      <p:sp>
        <p:nvSpPr>
          <p:cNvPr id="95" name="Google Shape;95;p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2154ec6c48_1_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Time- 120 Sec</a:t>
            </a:r>
            <a:endParaRPr/>
          </a:p>
          <a:p>
            <a:pPr indent="0" lvl="0" marL="0" marR="0" rtl="0" algn="l">
              <a:lnSpc>
                <a:spcPct val="100000"/>
              </a:lnSpc>
              <a:spcBef>
                <a:spcPts val="0"/>
              </a:spcBef>
              <a:spcAft>
                <a:spcPts val="0"/>
              </a:spcAft>
              <a:buClr>
                <a:srgbClr val="000000"/>
              </a:buClr>
              <a:buSzPts val="1400"/>
              <a:buFont typeface="Arial"/>
              <a:buNone/>
            </a:pPr>
            <a:r>
              <a:rPr lang="en-US"/>
              <a:t>Slide is self explanatory.</a:t>
            </a:r>
            <a:endParaRPr/>
          </a:p>
          <a:p>
            <a:pPr indent="0" lvl="0" marL="0" rtl="0" algn="l">
              <a:lnSpc>
                <a:spcPct val="100000"/>
              </a:lnSpc>
              <a:spcBef>
                <a:spcPts val="0"/>
              </a:spcBef>
              <a:spcAft>
                <a:spcPts val="0"/>
              </a:spcAft>
              <a:buSzPts val="1400"/>
              <a:buNone/>
            </a:pPr>
            <a:r>
              <a:t/>
            </a:r>
            <a:endParaRPr/>
          </a:p>
        </p:txBody>
      </p:sp>
      <p:sp>
        <p:nvSpPr>
          <p:cNvPr id="264" name="Google Shape;264;g32154ec6c48_1_69: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Time- 45 Sec</a:t>
            </a:r>
            <a:endParaRPr/>
          </a:p>
          <a:p>
            <a:pPr indent="0" lvl="0" marL="0" marR="0" rtl="0" algn="l">
              <a:lnSpc>
                <a:spcPct val="100000"/>
              </a:lnSpc>
              <a:spcBef>
                <a:spcPts val="0"/>
              </a:spcBef>
              <a:spcAft>
                <a:spcPts val="0"/>
              </a:spcAft>
              <a:buClr>
                <a:srgbClr val="000000"/>
              </a:buClr>
              <a:buSzPts val="1400"/>
              <a:buFont typeface="Arial"/>
              <a:buNone/>
            </a:pPr>
            <a:r>
              <a:rPr lang="en-US"/>
              <a:t>Slide is self explanatory.</a:t>
            </a:r>
            <a:endParaRPr/>
          </a:p>
          <a:p>
            <a:pPr indent="0" lvl="0" marL="0" rtl="0" algn="l">
              <a:lnSpc>
                <a:spcPct val="100000"/>
              </a:lnSpc>
              <a:spcBef>
                <a:spcPts val="0"/>
              </a:spcBef>
              <a:spcAft>
                <a:spcPts val="0"/>
              </a:spcAft>
              <a:buSzPts val="1400"/>
              <a:buNone/>
            </a:pPr>
            <a:r>
              <a:t/>
            </a:r>
            <a:endParaRPr/>
          </a:p>
        </p:txBody>
      </p:sp>
      <p:sp>
        <p:nvSpPr>
          <p:cNvPr id="281" name="Google Shape;281;p1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Time- 45 Sec</a:t>
            </a:r>
            <a:endParaRPr/>
          </a:p>
          <a:p>
            <a:pPr indent="0" lvl="0" marL="0" marR="0" rtl="0" algn="l">
              <a:lnSpc>
                <a:spcPct val="100000"/>
              </a:lnSpc>
              <a:spcBef>
                <a:spcPts val="0"/>
              </a:spcBef>
              <a:spcAft>
                <a:spcPts val="0"/>
              </a:spcAft>
              <a:buClr>
                <a:srgbClr val="000000"/>
              </a:buClr>
              <a:buSzPts val="1400"/>
              <a:buFont typeface="Arial"/>
              <a:buNone/>
            </a:pPr>
            <a:r>
              <a:rPr lang="en-US"/>
              <a:t>Slide is self explanatory.</a:t>
            </a:r>
            <a:endParaRPr/>
          </a:p>
          <a:p>
            <a:pPr indent="0" lvl="0" marL="0" rtl="0" algn="l">
              <a:lnSpc>
                <a:spcPct val="100000"/>
              </a:lnSpc>
              <a:spcBef>
                <a:spcPts val="0"/>
              </a:spcBef>
              <a:spcAft>
                <a:spcPts val="0"/>
              </a:spcAft>
              <a:buSzPts val="1400"/>
              <a:buNone/>
            </a:pPr>
            <a:r>
              <a:t/>
            </a:r>
            <a:endParaRPr/>
          </a:p>
        </p:txBody>
      </p:sp>
      <p:sp>
        <p:nvSpPr>
          <p:cNvPr id="295" name="Google Shape;295;p1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Time- 60 Sec</a:t>
            </a:r>
            <a:endParaRPr/>
          </a:p>
          <a:p>
            <a:pPr indent="0" lvl="0" marL="0" marR="0" rtl="0" algn="l">
              <a:lnSpc>
                <a:spcPct val="100000"/>
              </a:lnSpc>
              <a:spcBef>
                <a:spcPts val="0"/>
              </a:spcBef>
              <a:spcAft>
                <a:spcPts val="0"/>
              </a:spcAft>
              <a:buClr>
                <a:srgbClr val="000000"/>
              </a:buClr>
              <a:buSzPts val="1400"/>
              <a:buFont typeface="Arial"/>
              <a:buNone/>
            </a:pPr>
            <a:r>
              <a:rPr lang="en-US"/>
              <a:t>Slide is self explanatory.</a:t>
            </a:r>
            <a:endParaRPr/>
          </a:p>
          <a:p>
            <a:pPr indent="0" lvl="0" marL="0" rtl="0" algn="l">
              <a:lnSpc>
                <a:spcPct val="100000"/>
              </a:lnSpc>
              <a:spcBef>
                <a:spcPts val="0"/>
              </a:spcBef>
              <a:spcAft>
                <a:spcPts val="0"/>
              </a:spcAft>
              <a:buSzPts val="1400"/>
              <a:buNone/>
            </a:pPr>
            <a:r>
              <a:t/>
            </a:r>
            <a:endParaRPr/>
          </a:p>
        </p:txBody>
      </p:sp>
      <p:sp>
        <p:nvSpPr>
          <p:cNvPr id="305" name="Google Shape;305;p1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Time- 120 Sec</a:t>
            </a:r>
            <a:endParaRPr/>
          </a:p>
          <a:p>
            <a:pPr indent="0" lvl="0" marL="0" marR="0" rtl="0" algn="l">
              <a:lnSpc>
                <a:spcPct val="100000"/>
              </a:lnSpc>
              <a:spcBef>
                <a:spcPts val="0"/>
              </a:spcBef>
              <a:spcAft>
                <a:spcPts val="0"/>
              </a:spcAft>
              <a:buClr>
                <a:srgbClr val="000000"/>
              </a:buClr>
              <a:buSzPts val="1400"/>
              <a:buFont typeface="Arial"/>
              <a:buNone/>
            </a:pPr>
            <a:r>
              <a:rPr lang="en-US"/>
              <a:t>Slide is self explanatory.</a:t>
            </a:r>
            <a:endParaRPr/>
          </a:p>
          <a:p>
            <a:pPr indent="0" lvl="0" marL="0" rtl="0" algn="l">
              <a:lnSpc>
                <a:spcPct val="100000"/>
              </a:lnSpc>
              <a:spcBef>
                <a:spcPts val="0"/>
              </a:spcBef>
              <a:spcAft>
                <a:spcPts val="0"/>
              </a:spcAft>
              <a:buSzPts val="1400"/>
              <a:buNone/>
            </a:pPr>
            <a:r>
              <a:t/>
            </a:r>
            <a:endParaRPr/>
          </a:p>
        </p:txBody>
      </p:sp>
      <p:sp>
        <p:nvSpPr>
          <p:cNvPr id="315" name="Google Shape;315;p1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Time- 10 Sec</a:t>
            </a:r>
            <a:endParaRPr/>
          </a:p>
          <a:p>
            <a:pPr indent="0" lvl="0" marL="0" rtl="0" algn="l">
              <a:lnSpc>
                <a:spcPct val="100000"/>
              </a:lnSpc>
              <a:spcBef>
                <a:spcPts val="0"/>
              </a:spcBef>
              <a:spcAft>
                <a:spcPts val="0"/>
              </a:spcAft>
              <a:buSzPts val="1400"/>
              <a:buNone/>
            </a:pPr>
            <a:r>
              <a:t/>
            </a:r>
            <a:endParaRPr/>
          </a:p>
        </p:txBody>
      </p:sp>
      <p:sp>
        <p:nvSpPr>
          <p:cNvPr id="332" name="Google Shape;332;p1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Time- 45 Sec</a:t>
            </a:r>
            <a:endParaRPr/>
          </a:p>
          <a:p>
            <a:pPr indent="0" lvl="0" marL="0" rtl="0" algn="l">
              <a:lnSpc>
                <a:spcPct val="100000"/>
              </a:lnSpc>
              <a:spcBef>
                <a:spcPts val="0"/>
              </a:spcBef>
              <a:spcAft>
                <a:spcPts val="0"/>
              </a:spcAft>
              <a:buSzPts val="1400"/>
              <a:buNone/>
            </a:pPr>
            <a:r>
              <a:t/>
            </a:r>
            <a:endParaRPr/>
          </a:p>
        </p:txBody>
      </p:sp>
      <p:sp>
        <p:nvSpPr>
          <p:cNvPr id="339" name="Google Shape;339;p1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Time- 30 Sec</a:t>
            </a:r>
            <a:endParaRPr/>
          </a:p>
          <a:p>
            <a:pPr indent="0" lvl="0" marL="0" marR="0" rtl="0" algn="l">
              <a:lnSpc>
                <a:spcPct val="100000"/>
              </a:lnSpc>
              <a:spcBef>
                <a:spcPts val="0"/>
              </a:spcBef>
              <a:spcAft>
                <a:spcPts val="0"/>
              </a:spcAft>
              <a:buClr>
                <a:srgbClr val="000000"/>
              </a:buClr>
              <a:buSzPts val="1400"/>
              <a:buFont typeface="Arial"/>
              <a:buNone/>
            </a:pPr>
            <a:r>
              <a:rPr lang="en-US"/>
              <a:t>Ans: </a:t>
            </a:r>
            <a:r>
              <a:rPr lang="en-US" sz="1200">
                <a:solidFill>
                  <a:srgbClr val="FFFFFF"/>
                </a:solidFill>
                <a:latin typeface="Arial"/>
                <a:ea typeface="Arial"/>
                <a:cs typeface="Arial"/>
                <a:sym typeface="Arial"/>
              </a:rPr>
              <a:t>3)  FOUR</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346" name="Google Shape;346;p1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Time- 30 Sec</a:t>
            </a:r>
            <a:endParaRPr/>
          </a:p>
          <a:p>
            <a:pPr indent="0" lvl="0" marL="0" marR="0" rtl="0" algn="l">
              <a:lnSpc>
                <a:spcPct val="100000"/>
              </a:lnSpc>
              <a:spcBef>
                <a:spcPts val="0"/>
              </a:spcBef>
              <a:spcAft>
                <a:spcPts val="0"/>
              </a:spcAft>
              <a:buClr>
                <a:srgbClr val="000000"/>
              </a:buClr>
              <a:buSzPts val="1400"/>
              <a:buFont typeface="Arial"/>
              <a:buNone/>
            </a:pPr>
            <a:r>
              <a:rPr lang="en-US"/>
              <a:t>Ans: </a:t>
            </a:r>
            <a:r>
              <a:rPr lang="en-US" sz="1200">
                <a:solidFill>
                  <a:srgbClr val="FFFFFF"/>
                </a:solidFill>
                <a:latin typeface="Arial"/>
                <a:ea typeface="Arial"/>
                <a:cs typeface="Arial"/>
                <a:sym typeface="Arial"/>
              </a:rPr>
              <a:t>3) 150-200 mm</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359" name="Google Shape;359;p18: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Time- 30 Sec</a:t>
            </a:r>
            <a:endParaRPr/>
          </a:p>
          <a:p>
            <a:pPr indent="0" lvl="0" marL="0" marR="0" rtl="0" algn="l">
              <a:lnSpc>
                <a:spcPct val="100000"/>
              </a:lnSpc>
              <a:spcBef>
                <a:spcPts val="0"/>
              </a:spcBef>
              <a:spcAft>
                <a:spcPts val="0"/>
              </a:spcAft>
              <a:buClr>
                <a:srgbClr val="000000"/>
              </a:buClr>
              <a:buSzPts val="1400"/>
              <a:buFont typeface="Arial"/>
              <a:buNone/>
            </a:pPr>
            <a:r>
              <a:rPr lang="en-US"/>
              <a:t>Ans: </a:t>
            </a:r>
            <a:r>
              <a:rPr lang="en-US" sz="1200">
                <a:solidFill>
                  <a:schemeClr val="lt1"/>
                </a:solidFill>
                <a:latin typeface="Arial"/>
                <a:ea typeface="Arial"/>
                <a:cs typeface="Arial"/>
                <a:sym typeface="Arial"/>
              </a:rPr>
              <a:t>4) Chapter 8 of the Model Building Bylaws, 2016.</a:t>
            </a:r>
            <a:endParaRPr sz="1200">
              <a:solidFill>
                <a:schemeClr val="lt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372" name="Google Shape;372;p1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Time- 30 Sec</a:t>
            </a:r>
            <a:endParaRPr/>
          </a:p>
          <a:p>
            <a:pPr indent="0" lvl="0" marL="0" rtl="0" algn="l">
              <a:lnSpc>
                <a:spcPct val="100000"/>
              </a:lnSpc>
              <a:spcBef>
                <a:spcPts val="0"/>
              </a:spcBef>
              <a:spcAft>
                <a:spcPts val="0"/>
              </a:spcAft>
              <a:buSzPts val="1400"/>
              <a:buNone/>
            </a:pPr>
            <a:r>
              <a:rPr lang="en-US"/>
              <a:t>Slide is self explanatory.</a:t>
            </a:r>
            <a:endParaRPr/>
          </a:p>
        </p:txBody>
      </p:sp>
      <p:sp>
        <p:nvSpPr>
          <p:cNvPr id="110" name="Google Shape;110;p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Time- 30 Sec</a:t>
            </a:r>
            <a:endParaRPr/>
          </a:p>
          <a:p>
            <a:pPr indent="0" lvl="0" marL="0" marR="0" rtl="0" algn="l">
              <a:lnSpc>
                <a:spcPct val="100000"/>
              </a:lnSpc>
              <a:spcBef>
                <a:spcPts val="0"/>
              </a:spcBef>
              <a:spcAft>
                <a:spcPts val="0"/>
              </a:spcAft>
              <a:buClr>
                <a:srgbClr val="000000"/>
              </a:buClr>
              <a:buSzPts val="1400"/>
              <a:buFont typeface="Arial"/>
              <a:buNone/>
            </a:pPr>
            <a:r>
              <a:rPr lang="en-US"/>
              <a:t>Ans: </a:t>
            </a:r>
            <a:r>
              <a:rPr lang="en-US" sz="1200">
                <a:solidFill>
                  <a:srgbClr val="FFFFFF"/>
                </a:solidFill>
                <a:latin typeface="Arial"/>
                <a:ea typeface="Arial"/>
                <a:cs typeface="Arial"/>
                <a:sym typeface="Arial"/>
              </a:rPr>
              <a:t>1)  1 Tree/80 sq.m.</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381" name="Google Shape;381;p20: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just">
              <a:lnSpc>
                <a:spcPct val="100000"/>
              </a:lnSpc>
              <a:spcBef>
                <a:spcPts val="0"/>
              </a:spcBef>
              <a:spcAft>
                <a:spcPts val="0"/>
              </a:spcAft>
              <a:buClr>
                <a:srgbClr val="000000"/>
              </a:buClr>
              <a:buSzPts val="1400"/>
              <a:buFont typeface="Arial"/>
              <a:buNone/>
            </a:pPr>
            <a:r>
              <a:rPr lang="en-US" sz="1200"/>
              <a:t>Time- 30 Sec</a:t>
            </a:r>
            <a:endParaRPr/>
          </a:p>
          <a:p>
            <a:pPr indent="-228600" lvl="0" marL="457200" rtl="0" algn="just">
              <a:lnSpc>
                <a:spcPct val="100000"/>
              </a:lnSpc>
              <a:spcBef>
                <a:spcPts val="0"/>
              </a:spcBef>
              <a:spcAft>
                <a:spcPts val="0"/>
              </a:spcAft>
              <a:buSzPts val="1400"/>
              <a:buNone/>
            </a:pPr>
            <a:r>
              <a:rPr lang="en-US"/>
              <a:t>Ans: </a:t>
            </a:r>
            <a:r>
              <a:rPr lang="en-US" sz="1200">
                <a:solidFill>
                  <a:schemeClr val="lt1"/>
                </a:solidFill>
                <a:latin typeface="Arial"/>
                <a:ea typeface="Arial"/>
                <a:cs typeface="Arial"/>
                <a:sym typeface="Arial"/>
              </a:rPr>
              <a:t>1) Net paved area &lt;25% of the site area &amp; </a:t>
            </a:r>
            <a:endParaRPr/>
          </a:p>
          <a:p>
            <a:pPr indent="-228600" lvl="0" marL="457200" rtl="0" algn="just">
              <a:lnSpc>
                <a:spcPct val="100000"/>
              </a:lnSpc>
              <a:spcBef>
                <a:spcPts val="0"/>
              </a:spcBef>
              <a:spcAft>
                <a:spcPts val="0"/>
              </a:spcAft>
              <a:buSzPts val="1400"/>
              <a:buNone/>
            </a:pPr>
            <a:r>
              <a:rPr lang="en-US" sz="1200">
                <a:solidFill>
                  <a:schemeClr val="lt1"/>
                </a:solidFill>
                <a:latin typeface="Arial"/>
                <a:ea typeface="Arial"/>
                <a:cs typeface="Arial"/>
                <a:sym typeface="Arial"/>
              </a:rPr>
              <a:t>50% of the paved area shall have pervious paving.</a:t>
            </a:r>
            <a:endParaRPr/>
          </a:p>
          <a:p>
            <a:pPr indent="0" lvl="0" marL="0" rtl="0" algn="l">
              <a:lnSpc>
                <a:spcPct val="100000"/>
              </a:lnSpc>
              <a:spcBef>
                <a:spcPts val="0"/>
              </a:spcBef>
              <a:spcAft>
                <a:spcPts val="0"/>
              </a:spcAft>
              <a:buSzPts val="1400"/>
              <a:buNone/>
            </a:pPr>
            <a:r>
              <a:t/>
            </a:r>
            <a:endParaRPr/>
          </a:p>
        </p:txBody>
      </p:sp>
      <p:sp>
        <p:nvSpPr>
          <p:cNvPr id="394" name="Google Shape;394;p2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Time- 10 Sec</a:t>
            </a:r>
            <a:endParaRPr/>
          </a:p>
          <a:p>
            <a:pPr indent="0" lvl="0" marL="0" rtl="0" algn="l">
              <a:lnSpc>
                <a:spcPct val="100000"/>
              </a:lnSpc>
              <a:spcBef>
                <a:spcPts val="0"/>
              </a:spcBef>
              <a:spcAft>
                <a:spcPts val="0"/>
              </a:spcAft>
              <a:buSzPts val="1400"/>
              <a:buNone/>
            </a:pPr>
            <a:r>
              <a:t/>
            </a:r>
            <a:endParaRPr/>
          </a:p>
        </p:txBody>
      </p:sp>
      <p:sp>
        <p:nvSpPr>
          <p:cNvPr id="401" name="Google Shape;401;p2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9" name="Google Shape;409;p2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Time- 120 Sec</a:t>
            </a:r>
            <a:endParaRPr/>
          </a:p>
          <a:p>
            <a:pPr indent="0" lvl="0" marL="0" rtl="0" algn="l">
              <a:lnSpc>
                <a:spcPct val="100000"/>
              </a:lnSpc>
              <a:spcBef>
                <a:spcPts val="0"/>
              </a:spcBef>
              <a:spcAft>
                <a:spcPts val="0"/>
              </a:spcAft>
              <a:buSzPts val="1400"/>
              <a:buNone/>
            </a:pPr>
            <a:r>
              <a:rPr lang="en-US"/>
              <a:t>The focus is on preserving the natural features of a construction site during and after development. Buildings should be designed for universal accessibility, catering to individuals with disabilities, the elderly, and children. Efforts should be made to minimize changes to the site's topography and promote landscaped areas. Additionally, measures should be taken to reduce the urban heat island effect by decreasing heat radiation from urban spaces.</a:t>
            </a:r>
            <a:endParaRPr/>
          </a:p>
        </p:txBody>
      </p:sp>
      <p:sp>
        <p:nvSpPr>
          <p:cNvPr id="121" name="Google Shape;121;p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Time- 60 Sec</a:t>
            </a:r>
            <a:endParaRPr/>
          </a:p>
          <a:p>
            <a:pPr indent="-171450" lvl="0" marL="171450" marR="0" rtl="0" algn="l">
              <a:lnSpc>
                <a:spcPct val="100000"/>
              </a:lnSpc>
              <a:spcBef>
                <a:spcPts val="0"/>
              </a:spcBef>
              <a:spcAft>
                <a:spcPts val="0"/>
              </a:spcAft>
              <a:buClr>
                <a:srgbClr val="000000"/>
              </a:buClr>
              <a:buSzPts val="1400"/>
              <a:buFont typeface="Arial"/>
              <a:buChar char="•"/>
            </a:pPr>
            <a:r>
              <a:rPr lang="en-US"/>
              <a:t>4 main criteria's</a:t>
            </a:r>
            <a:endParaRPr/>
          </a:p>
          <a:p>
            <a:pPr indent="-171450" lvl="0" marL="171450" marR="0" rtl="0" algn="l">
              <a:lnSpc>
                <a:spcPct val="100000"/>
              </a:lnSpc>
              <a:spcBef>
                <a:spcPts val="0"/>
              </a:spcBef>
              <a:spcAft>
                <a:spcPts val="0"/>
              </a:spcAft>
              <a:buClr>
                <a:srgbClr val="000000"/>
              </a:buClr>
              <a:buSzPts val="1400"/>
              <a:buFont typeface="Arial"/>
              <a:buChar char="•"/>
            </a:pPr>
            <a:r>
              <a:rPr lang="en-US"/>
              <a:t>All 4 mandatory (which must be fulfilled for compliance).</a:t>
            </a:r>
            <a:endParaRPr/>
          </a:p>
          <a:p>
            <a:pPr indent="-171450" lvl="0" marL="171450" marR="0" rtl="0" algn="l">
              <a:lnSpc>
                <a:spcPct val="100000"/>
              </a:lnSpc>
              <a:spcBef>
                <a:spcPts val="0"/>
              </a:spcBef>
              <a:spcAft>
                <a:spcPts val="0"/>
              </a:spcAft>
              <a:buClr>
                <a:srgbClr val="000000"/>
              </a:buClr>
              <a:buSzPts val="1400"/>
              <a:buFont typeface="Arial"/>
              <a:buChar char="•"/>
            </a:pPr>
            <a:r>
              <a:rPr lang="en-US"/>
              <a:t>And only 2 has incremental provisions</a:t>
            </a:r>
            <a:endParaRPr/>
          </a:p>
          <a:p>
            <a:pPr indent="0" lvl="0" marL="0" rtl="0" algn="l">
              <a:lnSpc>
                <a:spcPct val="100000"/>
              </a:lnSpc>
              <a:spcBef>
                <a:spcPts val="0"/>
              </a:spcBef>
              <a:spcAft>
                <a:spcPts val="0"/>
              </a:spcAft>
              <a:buSzPts val="1400"/>
              <a:buNone/>
            </a:pPr>
            <a:r>
              <a:t/>
            </a:r>
            <a:endParaRPr/>
          </a:p>
        </p:txBody>
      </p:sp>
      <p:sp>
        <p:nvSpPr>
          <p:cNvPr id="154" name="Google Shape;154;p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800"/>
              <a:t>Time- 120 Sec</a:t>
            </a:r>
            <a:endParaRPr/>
          </a:p>
          <a:p>
            <a:pPr indent="-171450" lvl="0" marL="171450" rtl="0" algn="l">
              <a:lnSpc>
                <a:spcPct val="100000"/>
              </a:lnSpc>
              <a:spcBef>
                <a:spcPts val="0"/>
              </a:spcBef>
              <a:spcAft>
                <a:spcPts val="0"/>
              </a:spcAft>
              <a:buSzPts val="1400"/>
              <a:buFont typeface="Arial"/>
              <a:buChar char="•"/>
            </a:pPr>
            <a:r>
              <a:rPr lang="en-US" sz="800"/>
              <a:t>Preserve Existing trees or compensatory plantation for felled/transplanted trees in 1:3 ratio.</a:t>
            </a:r>
            <a:endParaRPr/>
          </a:p>
          <a:p>
            <a:pPr indent="-171450" lvl="0" marL="171450" rtl="0" algn="l">
              <a:lnSpc>
                <a:spcPct val="100000"/>
              </a:lnSpc>
              <a:spcBef>
                <a:spcPts val="0"/>
              </a:spcBef>
              <a:spcAft>
                <a:spcPts val="0"/>
              </a:spcAft>
              <a:buSzPts val="1400"/>
              <a:buFont typeface="Arial"/>
              <a:buChar char="•"/>
            </a:pPr>
            <a:r>
              <a:rPr lang="en-US" sz="800"/>
              <a:t>Preserve &amp; reuse Topsoil</a:t>
            </a:r>
            <a:endParaRPr/>
          </a:p>
          <a:p>
            <a:pPr indent="-171450" lvl="0" marL="171450" rtl="0" algn="l">
              <a:lnSpc>
                <a:spcPct val="100000"/>
              </a:lnSpc>
              <a:spcBef>
                <a:spcPts val="0"/>
              </a:spcBef>
              <a:spcAft>
                <a:spcPts val="0"/>
              </a:spcAft>
              <a:buSzPts val="1400"/>
              <a:buFont typeface="Arial"/>
              <a:buChar char="•"/>
            </a:pPr>
            <a:r>
              <a:rPr lang="en-US" sz="800"/>
              <a:t>Preserve water bodies and other MEP service lines passing through the plot. </a:t>
            </a:r>
            <a:endParaRPr/>
          </a:p>
          <a:p>
            <a:pPr indent="-82550" lvl="0" marL="171450" rtl="0" algn="l">
              <a:lnSpc>
                <a:spcPct val="100000"/>
              </a:lnSpc>
              <a:spcBef>
                <a:spcPts val="0"/>
              </a:spcBef>
              <a:spcAft>
                <a:spcPts val="0"/>
              </a:spcAft>
              <a:buSzPts val="1400"/>
              <a:buFont typeface="Arial"/>
              <a:buNone/>
            </a:pPr>
            <a:r>
              <a:t/>
            </a:r>
            <a:endParaRPr/>
          </a:p>
        </p:txBody>
      </p:sp>
      <p:sp>
        <p:nvSpPr>
          <p:cNvPr id="202" name="Google Shape;202;p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Time- 45 Sec</a:t>
            </a:r>
            <a:endParaRPr/>
          </a:p>
          <a:p>
            <a:pPr indent="0" lvl="0" marL="0" marR="0" rtl="0" algn="l">
              <a:lnSpc>
                <a:spcPct val="100000"/>
              </a:lnSpc>
              <a:spcBef>
                <a:spcPts val="0"/>
              </a:spcBef>
              <a:spcAft>
                <a:spcPts val="0"/>
              </a:spcAft>
              <a:buClr>
                <a:srgbClr val="000000"/>
              </a:buClr>
              <a:buSzPts val="1400"/>
              <a:buFont typeface="Arial"/>
              <a:buNone/>
            </a:pPr>
            <a:r>
              <a:rPr lang="en-US"/>
              <a:t>Slide is self explanatory.</a:t>
            </a:r>
            <a:endParaRPr/>
          </a:p>
          <a:p>
            <a:pPr indent="0" lvl="0" marL="0" rtl="0" algn="l">
              <a:lnSpc>
                <a:spcPct val="100000"/>
              </a:lnSpc>
              <a:spcBef>
                <a:spcPts val="0"/>
              </a:spcBef>
              <a:spcAft>
                <a:spcPts val="0"/>
              </a:spcAft>
              <a:buSzPts val="1400"/>
              <a:buNone/>
            </a:pPr>
            <a:r>
              <a:t/>
            </a:r>
            <a:endParaRPr/>
          </a:p>
        </p:txBody>
      </p:sp>
      <p:sp>
        <p:nvSpPr>
          <p:cNvPr id="215" name="Google Shape;215;p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50000"/>
              </a:lnSpc>
              <a:spcBef>
                <a:spcPts val="0"/>
              </a:spcBef>
              <a:spcAft>
                <a:spcPts val="0"/>
              </a:spcAft>
              <a:buClr>
                <a:srgbClr val="000000"/>
              </a:buClr>
              <a:buSzPts val="1400"/>
              <a:buFont typeface="Arial"/>
              <a:buNone/>
            </a:pPr>
            <a:r>
              <a:rPr lang="en-US" sz="1200"/>
              <a:t>Time- 90 Sec</a:t>
            </a:r>
            <a:endParaRPr/>
          </a:p>
          <a:p>
            <a:pPr indent="-228600" lvl="0" marL="457200" rtl="0" algn="l">
              <a:lnSpc>
                <a:spcPct val="150000"/>
              </a:lnSpc>
              <a:spcBef>
                <a:spcPts val="0"/>
              </a:spcBef>
              <a:spcAft>
                <a:spcPts val="0"/>
              </a:spcAft>
              <a:buSzPts val="1400"/>
              <a:buNone/>
            </a:pPr>
            <a:r>
              <a:rPr b="1" lang="en-US" sz="1200">
                <a:solidFill>
                  <a:srgbClr val="3B3838"/>
                </a:solidFill>
                <a:latin typeface="Arial"/>
                <a:ea typeface="Arial"/>
                <a:cs typeface="Arial"/>
                <a:sym typeface="Arial"/>
              </a:rPr>
              <a:t>Chapter 8 of the Model Building Bylaws, 2016- PROVISIONS FOR DIFFERNTLY-ABLED, ELDERLY AND CHILDREN</a:t>
            </a:r>
            <a:endParaRPr/>
          </a:p>
          <a:p>
            <a:pPr indent="-228600" lvl="0" marL="457200" rtl="0" algn="l">
              <a:lnSpc>
                <a:spcPct val="150000"/>
              </a:lnSpc>
              <a:spcBef>
                <a:spcPts val="0"/>
              </a:spcBef>
              <a:spcAft>
                <a:spcPts val="0"/>
              </a:spcAft>
              <a:buSzPts val="1400"/>
              <a:buNone/>
            </a:pPr>
            <a:r>
              <a:rPr lang="en-US" sz="1200">
                <a:solidFill>
                  <a:srgbClr val="3B3838"/>
                </a:solidFill>
                <a:latin typeface="Arial"/>
                <a:ea typeface="Arial"/>
                <a:cs typeface="Arial"/>
                <a:sym typeface="Arial"/>
              </a:rPr>
              <a:t>Points to be considered while designing as per bylaws-</a:t>
            </a:r>
            <a:endParaRPr/>
          </a:p>
          <a:p>
            <a:pPr indent="-285750" lvl="0" marL="285750" rtl="0" algn="l">
              <a:lnSpc>
                <a:spcPct val="150000"/>
              </a:lnSpc>
              <a:spcBef>
                <a:spcPts val="0"/>
              </a:spcBef>
              <a:spcAft>
                <a:spcPts val="0"/>
              </a:spcAft>
              <a:buSzPts val="1400"/>
              <a:buFont typeface="Noto Sans Symbols"/>
              <a:buChar char="❑"/>
            </a:pPr>
            <a:r>
              <a:rPr lang="en-US" sz="1200">
                <a:solidFill>
                  <a:srgbClr val="3B3838"/>
                </a:solidFill>
                <a:latin typeface="Arial"/>
                <a:ea typeface="Arial"/>
                <a:cs typeface="Arial"/>
                <a:sym typeface="Arial"/>
              </a:rPr>
              <a:t>Site development – Access Path / Walk Way, Parking</a:t>
            </a:r>
            <a:endParaRPr/>
          </a:p>
          <a:p>
            <a:pPr indent="-285750" lvl="0" marL="285750" rtl="0" algn="l">
              <a:lnSpc>
                <a:spcPct val="150000"/>
              </a:lnSpc>
              <a:spcBef>
                <a:spcPts val="0"/>
              </a:spcBef>
              <a:spcAft>
                <a:spcPts val="0"/>
              </a:spcAft>
              <a:buSzPts val="1400"/>
              <a:buFont typeface="Noto Sans Symbols"/>
              <a:buChar char="❑"/>
            </a:pPr>
            <a:r>
              <a:rPr lang="en-US" sz="1200">
                <a:solidFill>
                  <a:srgbClr val="3B3838"/>
                </a:solidFill>
                <a:latin typeface="Arial"/>
                <a:ea typeface="Arial"/>
                <a:cs typeface="Arial"/>
                <a:sym typeface="Arial"/>
              </a:rPr>
              <a:t>Building requirements- Approach to plinth level, Corridor connecting the entrance/ exit for the differently abled, Stair-ways, Lifts, Toilets, Designing for Children, Drinking Water, Refuge, Proper signage.</a:t>
            </a:r>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p:txBody>
      </p:sp>
      <p:sp>
        <p:nvSpPr>
          <p:cNvPr id="225" name="Google Shape;225;p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2154ec6c48_1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50000"/>
              </a:lnSpc>
              <a:spcBef>
                <a:spcPts val="0"/>
              </a:spcBef>
              <a:spcAft>
                <a:spcPts val="0"/>
              </a:spcAft>
              <a:buClr>
                <a:srgbClr val="000000"/>
              </a:buClr>
              <a:buSzPts val="1400"/>
              <a:buFont typeface="Arial"/>
              <a:buNone/>
            </a:pPr>
            <a:r>
              <a:rPr lang="en-US" sz="1200"/>
              <a:t>Time- 120 Sec</a:t>
            </a:r>
            <a:endParaRPr/>
          </a:p>
          <a:p>
            <a:pPr indent="-228600" lvl="0" marL="457200" rtl="0" algn="l">
              <a:lnSpc>
                <a:spcPct val="150000"/>
              </a:lnSpc>
              <a:spcBef>
                <a:spcPts val="0"/>
              </a:spcBef>
              <a:spcAft>
                <a:spcPts val="0"/>
              </a:spcAft>
              <a:buSzPts val="1400"/>
              <a:buNone/>
            </a:pPr>
            <a:r>
              <a:rPr b="1" lang="en-US">
                <a:solidFill>
                  <a:srgbClr val="3B3838"/>
                </a:solidFill>
                <a:latin typeface="Arial"/>
                <a:ea typeface="Arial"/>
                <a:cs typeface="Arial"/>
                <a:sym typeface="Arial"/>
              </a:rPr>
              <a:t>Section 8 of the Urban Greening Guidelines, 2014*.- Policy Guidelines for strengthening Urban Greens </a:t>
            </a:r>
            <a:endParaRPr/>
          </a:p>
          <a:p>
            <a:pPr indent="-228600" lvl="0" marL="457200" rtl="0" algn="l">
              <a:lnSpc>
                <a:spcPct val="150000"/>
              </a:lnSpc>
              <a:spcBef>
                <a:spcPts val="0"/>
              </a:spcBef>
              <a:spcAft>
                <a:spcPts val="0"/>
              </a:spcAft>
              <a:buSzPts val="1400"/>
              <a:buNone/>
            </a:pPr>
            <a:r>
              <a:rPr lang="en-US">
                <a:solidFill>
                  <a:srgbClr val="3B3838"/>
                </a:solidFill>
                <a:latin typeface="Arial"/>
                <a:ea typeface="Arial"/>
                <a:cs typeface="Arial"/>
                <a:sym typeface="Arial"/>
              </a:rPr>
              <a:t>Points listed in the guidelines-</a:t>
            </a:r>
            <a:endParaRPr/>
          </a:p>
          <a:p>
            <a:pPr indent="-285750" lvl="0" marL="285750" rtl="0" algn="l">
              <a:lnSpc>
                <a:spcPct val="150000"/>
              </a:lnSpc>
              <a:spcBef>
                <a:spcPts val="0"/>
              </a:spcBef>
              <a:spcAft>
                <a:spcPts val="0"/>
              </a:spcAft>
              <a:buSzPts val="1400"/>
              <a:buFont typeface="Noto Sans Symbols"/>
              <a:buChar char="❑"/>
            </a:pPr>
            <a:r>
              <a:rPr lang="en-US">
                <a:solidFill>
                  <a:srgbClr val="3B3838"/>
                </a:solidFill>
                <a:latin typeface="Arial"/>
                <a:ea typeface="Arial"/>
                <a:cs typeface="Arial"/>
                <a:sym typeface="Arial"/>
              </a:rPr>
              <a:t>Criteria for Plantation along the Roads  &amp; types of planting- Avenue Planting, Group Planting, Mixed Planting, Informal Planting</a:t>
            </a:r>
            <a:endParaRPr/>
          </a:p>
          <a:p>
            <a:pPr indent="-285750" lvl="0" marL="285750" rtl="0" algn="l">
              <a:lnSpc>
                <a:spcPct val="150000"/>
              </a:lnSpc>
              <a:spcBef>
                <a:spcPts val="0"/>
              </a:spcBef>
              <a:spcAft>
                <a:spcPts val="0"/>
              </a:spcAft>
              <a:buSzPts val="1400"/>
              <a:buFont typeface="Noto Sans Symbols"/>
              <a:buChar char="❑"/>
            </a:pPr>
            <a:r>
              <a:rPr lang="en-US">
                <a:solidFill>
                  <a:srgbClr val="3B3838"/>
                </a:solidFill>
                <a:latin typeface="Arial"/>
                <a:ea typeface="Arial"/>
                <a:cs typeface="Arial"/>
                <a:sym typeface="Arial"/>
              </a:rPr>
              <a:t>Spacing of trees-</a:t>
            </a:r>
            <a:endParaRPr/>
          </a:p>
          <a:p>
            <a:pPr indent="-285750" lvl="0" marL="285750" rtl="0" algn="l">
              <a:lnSpc>
                <a:spcPct val="150000"/>
              </a:lnSpc>
              <a:spcBef>
                <a:spcPts val="0"/>
              </a:spcBef>
              <a:spcAft>
                <a:spcPts val="0"/>
              </a:spcAft>
              <a:buSzPts val="1400"/>
              <a:buFont typeface="Arial"/>
              <a:buChar char="•"/>
            </a:pPr>
            <a:r>
              <a:rPr lang="en-US">
                <a:solidFill>
                  <a:srgbClr val="3B3838"/>
                </a:solidFill>
                <a:latin typeface="Arial"/>
                <a:ea typeface="Arial"/>
                <a:cs typeface="Arial"/>
                <a:sym typeface="Arial"/>
              </a:rPr>
              <a:t>Trees which provide thick cover </a:t>
            </a:r>
            <a:endParaRPr/>
          </a:p>
          <a:p>
            <a:pPr indent="-285750" lvl="0" marL="285750" rtl="0" algn="l">
              <a:lnSpc>
                <a:spcPct val="150000"/>
              </a:lnSpc>
              <a:spcBef>
                <a:spcPts val="0"/>
              </a:spcBef>
              <a:spcAft>
                <a:spcPts val="0"/>
              </a:spcAft>
              <a:buSzPts val="1400"/>
              <a:buFont typeface="Arial"/>
              <a:buChar char="•"/>
            </a:pPr>
            <a:r>
              <a:rPr lang="en-US">
                <a:solidFill>
                  <a:srgbClr val="3B3838"/>
                </a:solidFill>
                <a:latin typeface="Arial"/>
                <a:ea typeface="Arial"/>
                <a:cs typeface="Arial"/>
                <a:sym typeface="Arial"/>
              </a:rPr>
              <a:t>Trees Unsuitable for Roadside Avenues</a:t>
            </a:r>
            <a:endParaRPr/>
          </a:p>
          <a:p>
            <a:pPr indent="-285750" lvl="0" marL="285750" rtl="0" algn="l">
              <a:lnSpc>
                <a:spcPct val="150000"/>
              </a:lnSpc>
              <a:spcBef>
                <a:spcPts val="0"/>
              </a:spcBef>
              <a:spcAft>
                <a:spcPts val="0"/>
              </a:spcAft>
              <a:buSzPts val="1400"/>
              <a:buFont typeface="Arial"/>
              <a:buChar char="•"/>
            </a:pPr>
            <a:r>
              <a:rPr lang="en-US">
                <a:solidFill>
                  <a:srgbClr val="3B3838"/>
                </a:solidFill>
                <a:latin typeface="Arial"/>
                <a:ea typeface="Arial"/>
                <a:cs typeface="Arial"/>
                <a:sym typeface="Arial"/>
              </a:rPr>
              <a:t>Thorny Trees</a:t>
            </a:r>
            <a:endParaRPr/>
          </a:p>
          <a:p>
            <a:pPr indent="-285750" lvl="0" marL="285750" rtl="0" algn="l">
              <a:lnSpc>
                <a:spcPct val="150000"/>
              </a:lnSpc>
              <a:spcBef>
                <a:spcPts val="0"/>
              </a:spcBef>
              <a:spcAft>
                <a:spcPts val="0"/>
              </a:spcAft>
              <a:buSzPts val="1400"/>
              <a:buFont typeface="Noto Sans Symbols"/>
              <a:buChar char="❑"/>
            </a:pPr>
            <a:r>
              <a:rPr lang="en-US">
                <a:solidFill>
                  <a:srgbClr val="3B3838"/>
                </a:solidFill>
                <a:latin typeface="Arial"/>
                <a:ea typeface="Arial"/>
                <a:cs typeface="Arial"/>
                <a:sym typeface="Arial"/>
              </a:rPr>
              <a:t>Plantation for water logged areas</a:t>
            </a:r>
            <a:endParaRPr/>
          </a:p>
          <a:p>
            <a:pPr indent="-285750" lvl="0" marL="285750" rtl="0" algn="l">
              <a:lnSpc>
                <a:spcPct val="150000"/>
              </a:lnSpc>
              <a:spcBef>
                <a:spcPts val="0"/>
              </a:spcBef>
              <a:spcAft>
                <a:spcPts val="0"/>
              </a:spcAft>
              <a:buSzPts val="1400"/>
              <a:buFont typeface="Noto Sans Symbols"/>
              <a:buChar char="❑"/>
            </a:pPr>
            <a:r>
              <a:rPr lang="en-US">
                <a:solidFill>
                  <a:srgbClr val="3B3838"/>
                </a:solidFill>
                <a:latin typeface="Arial"/>
                <a:ea typeface="Arial"/>
                <a:cs typeface="Arial"/>
                <a:sym typeface="Arial"/>
              </a:rPr>
              <a:t>Plantation for  Sandy Areas</a:t>
            </a:r>
            <a:endParaRPr/>
          </a:p>
          <a:p>
            <a:pPr indent="-285750" lvl="0" marL="285750" rtl="0" algn="l">
              <a:lnSpc>
                <a:spcPct val="150000"/>
              </a:lnSpc>
              <a:spcBef>
                <a:spcPts val="0"/>
              </a:spcBef>
              <a:spcAft>
                <a:spcPts val="0"/>
              </a:spcAft>
              <a:buSzPts val="1400"/>
              <a:buFont typeface="Noto Sans Symbols"/>
              <a:buChar char="❑"/>
            </a:pPr>
            <a:r>
              <a:rPr lang="en-US">
                <a:solidFill>
                  <a:srgbClr val="3B3838"/>
                </a:solidFill>
                <a:latin typeface="Arial"/>
                <a:ea typeface="Arial"/>
                <a:cs typeface="Arial"/>
                <a:sym typeface="Arial"/>
              </a:rPr>
              <a:t>Plantation for Wooded Areas</a:t>
            </a:r>
            <a:endParaRPr/>
          </a:p>
          <a:p>
            <a:pPr indent="-285750" lvl="0" marL="285750" rtl="0" algn="l">
              <a:lnSpc>
                <a:spcPct val="150000"/>
              </a:lnSpc>
              <a:spcBef>
                <a:spcPts val="0"/>
              </a:spcBef>
              <a:spcAft>
                <a:spcPts val="0"/>
              </a:spcAft>
              <a:buSzPts val="1400"/>
              <a:buFont typeface="Noto Sans Symbols"/>
              <a:buChar char="❑"/>
            </a:pPr>
            <a:r>
              <a:rPr lang="en-US">
                <a:solidFill>
                  <a:srgbClr val="3B3838"/>
                </a:solidFill>
                <a:latin typeface="Arial"/>
                <a:ea typeface="Arial"/>
                <a:cs typeface="Arial"/>
                <a:sym typeface="Arial"/>
              </a:rPr>
              <a:t>Plantation for Industrial areas</a:t>
            </a:r>
            <a:endParaRPr/>
          </a:p>
          <a:p>
            <a:pPr indent="-285750" lvl="0" marL="285750" rtl="0" algn="l">
              <a:lnSpc>
                <a:spcPct val="150000"/>
              </a:lnSpc>
              <a:spcBef>
                <a:spcPts val="0"/>
              </a:spcBef>
              <a:spcAft>
                <a:spcPts val="0"/>
              </a:spcAft>
              <a:buSzPts val="1400"/>
              <a:buFont typeface="Noto Sans Symbols"/>
              <a:buChar char="❑"/>
            </a:pPr>
            <a:r>
              <a:rPr lang="en-US">
                <a:solidFill>
                  <a:srgbClr val="3B3838"/>
                </a:solidFill>
                <a:latin typeface="Arial"/>
                <a:ea typeface="Arial"/>
                <a:cs typeface="Arial"/>
                <a:sym typeface="Arial"/>
              </a:rPr>
              <a:t>Plantation for Parking areas</a:t>
            </a:r>
            <a:r>
              <a:rPr b="1" lang="en-US">
                <a:solidFill>
                  <a:srgbClr val="3B3838"/>
                </a:solidFill>
                <a:latin typeface="Arial"/>
                <a:ea typeface="Arial"/>
                <a:cs typeface="Arial"/>
                <a:sym typeface="Arial"/>
              </a:rPr>
              <a:t> </a:t>
            </a:r>
            <a:endParaRPr/>
          </a:p>
        </p:txBody>
      </p:sp>
      <p:sp>
        <p:nvSpPr>
          <p:cNvPr id="239" name="Google Shape;239;g32154ec6c48_1_22: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Time- 60 Sec</a:t>
            </a:r>
            <a:endParaRPr/>
          </a:p>
          <a:p>
            <a:pPr indent="0" lvl="0" marL="0" marR="0" rtl="0" algn="l">
              <a:lnSpc>
                <a:spcPct val="100000"/>
              </a:lnSpc>
              <a:spcBef>
                <a:spcPts val="0"/>
              </a:spcBef>
              <a:spcAft>
                <a:spcPts val="0"/>
              </a:spcAft>
              <a:buClr>
                <a:srgbClr val="000000"/>
              </a:buClr>
              <a:buSzPts val="1400"/>
              <a:buFont typeface="Arial"/>
              <a:buNone/>
            </a:pPr>
            <a:r>
              <a:rPr lang="en-US"/>
              <a:t>Slide is self explanatory.</a:t>
            </a:r>
            <a:endParaRPr/>
          </a:p>
          <a:p>
            <a:pPr indent="0" lvl="0" marL="0" rtl="0" algn="l">
              <a:lnSpc>
                <a:spcPct val="100000"/>
              </a:lnSpc>
              <a:spcBef>
                <a:spcPts val="0"/>
              </a:spcBef>
              <a:spcAft>
                <a:spcPts val="0"/>
              </a:spcAft>
              <a:buSzPts val="1400"/>
              <a:buNone/>
            </a:pPr>
            <a:r>
              <a:t/>
            </a:r>
            <a:endParaRPr/>
          </a:p>
        </p:txBody>
      </p:sp>
      <p:sp>
        <p:nvSpPr>
          <p:cNvPr id="255" name="Google Shape;255;p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type="tx">
  <p:cSld name="TITLE_AND_BODY">
    <p:spTree>
      <p:nvGrpSpPr>
        <p:cNvPr id="17" name="Shape 17"/>
        <p:cNvGrpSpPr/>
        <p:nvPr/>
      </p:nvGrpSpPr>
      <p:grpSpPr>
        <a:xfrm>
          <a:off x="0" y="0"/>
          <a:ext cx="0" cy="0"/>
          <a:chOff x="0" y="0"/>
          <a:chExt cx="0" cy="0"/>
        </a:xfrm>
      </p:grpSpPr>
      <p:sp>
        <p:nvSpPr>
          <p:cNvPr id="18" name="Google Shape;18;p25"/>
          <p:cNvSpPr/>
          <p:nvPr>
            <p:ph idx="2" type="pic"/>
          </p:nvPr>
        </p:nvSpPr>
        <p:spPr>
          <a:xfrm>
            <a:off x="1" y="0"/>
            <a:ext cx="12190414" cy="4278523"/>
          </a:xfrm>
          <a:prstGeom prst="rect">
            <a:avLst/>
          </a:prstGeom>
          <a:noFill/>
          <a:ln>
            <a:noFill/>
          </a:ln>
        </p:spPr>
      </p:sp>
      <p:sp>
        <p:nvSpPr>
          <p:cNvPr id="19" name="Google Shape;19;p25"/>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sp>
        <p:nvSpPr>
          <p:cNvPr id="68" name="Google Shape;68;p34"/>
          <p:cNvSpPr txBox="1"/>
          <p:nvPr>
            <p:ph type="title"/>
          </p:nvPr>
        </p:nvSpPr>
        <p:spPr>
          <a:xfrm>
            <a:off x="609521" y="273050"/>
            <a:ext cx="4010562"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4"/>
          <p:cNvSpPr txBox="1"/>
          <p:nvPr>
            <p:ph idx="1" type="body"/>
          </p:nvPr>
        </p:nvSpPr>
        <p:spPr>
          <a:xfrm>
            <a:off x="4766113" y="273051"/>
            <a:ext cx="6814779"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70" name="Google Shape;70;p34"/>
          <p:cNvSpPr txBox="1"/>
          <p:nvPr>
            <p:ph idx="2" type="body"/>
          </p:nvPr>
        </p:nvSpPr>
        <p:spPr>
          <a:xfrm>
            <a:off x="609521" y="1435101"/>
            <a:ext cx="4010562"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1" name="Google Shape;71;p34"/>
          <p:cNvSpPr txBox="1"/>
          <p:nvPr>
            <p:ph idx="10" type="dt"/>
          </p:nvPr>
        </p:nvSpPr>
        <p:spPr>
          <a:xfrm>
            <a:off x="609520" y="6356351"/>
            <a:ext cx="28444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4"/>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4" name="Shape 74"/>
        <p:cNvGrpSpPr/>
        <p:nvPr/>
      </p:nvGrpSpPr>
      <p:grpSpPr>
        <a:xfrm>
          <a:off x="0" y="0"/>
          <a:ext cx="0" cy="0"/>
          <a:chOff x="0" y="0"/>
          <a:chExt cx="0" cy="0"/>
        </a:xfrm>
      </p:grpSpPr>
      <p:sp>
        <p:nvSpPr>
          <p:cNvPr id="75" name="Google Shape;75;p35"/>
          <p:cNvSpPr txBox="1"/>
          <p:nvPr>
            <p:ph type="title"/>
          </p:nvPr>
        </p:nvSpPr>
        <p:spPr>
          <a:xfrm>
            <a:off x="2389406" y="4800600"/>
            <a:ext cx="7314248"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5"/>
          <p:cNvSpPr/>
          <p:nvPr>
            <p:ph idx="2" type="pic"/>
          </p:nvPr>
        </p:nvSpPr>
        <p:spPr>
          <a:xfrm>
            <a:off x="2389406" y="612775"/>
            <a:ext cx="7314248" cy="4114800"/>
          </a:xfrm>
          <a:prstGeom prst="rect">
            <a:avLst/>
          </a:prstGeom>
          <a:noFill/>
          <a:ln>
            <a:noFill/>
          </a:ln>
        </p:spPr>
      </p:sp>
      <p:sp>
        <p:nvSpPr>
          <p:cNvPr id="77" name="Google Shape;77;p35"/>
          <p:cNvSpPr txBox="1"/>
          <p:nvPr>
            <p:ph idx="1" type="body"/>
          </p:nvPr>
        </p:nvSpPr>
        <p:spPr>
          <a:xfrm>
            <a:off x="2389406" y="5367338"/>
            <a:ext cx="7314248"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8" name="Google Shape;78;p35"/>
          <p:cNvSpPr txBox="1"/>
          <p:nvPr>
            <p:ph idx="10" type="dt"/>
          </p:nvPr>
        </p:nvSpPr>
        <p:spPr>
          <a:xfrm>
            <a:off x="609520" y="6356351"/>
            <a:ext cx="28444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5"/>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1" name="Shape 81"/>
        <p:cNvGrpSpPr/>
        <p:nvPr/>
      </p:nvGrpSpPr>
      <p:grpSpPr>
        <a:xfrm>
          <a:off x="0" y="0"/>
          <a:ext cx="0" cy="0"/>
          <a:chOff x="0" y="0"/>
          <a:chExt cx="0" cy="0"/>
        </a:xfrm>
      </p:grpSpPr>
      <p:sp>
        <p:nvSpPr>
          <p:cNvPr id="82" name="Google Shape;82;p36"/>
          <p:cNvSpPr txBox="1"/>
          <p:nvPr>
            <p:ph type="title"/>
          </p:nvPr>
        </p:nvSpPr>
        <p:spPr>
          <a:xfrm>
            <a:off x="609521" y="274638"/>
            <a:ext cx="10971372"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6"/>
          <p:cNvSpPr txBox="1"/>
          <p:nvPr>
            <p:ph idx="1" type="body"/>
          </p:nvPr>
        </p:nvSpPr>
        <p:spPr>
          <a:xfrm rot="5400000">
            <a:off x="3832225" y="-1622504"/>
            <a:ext cx="4525963" cy="1097137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4" name="Google Shape;84;p36"/>
          <p:cNvSpPr txBox="1"/>
          <p:nvPr>
            <p:ph idx="10" type="dt"/>
          </p:nvPr>
        </p:nvSpPr>
        <p:spPr>
          <a:xfrm>
            <a:off x="609520" y="6356351"/>
            <a:ext cx="28444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6"/>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6"/>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7" name="Shape 87"/>
        <p:cNvGrpSpPr/>
        <p:nvPr/>
      </p:nvGrpSpPr>
      <p:grpSpPr>
        <a:xfrm>
          <a:off x="0" y="0"/>
          <a:ext cx="0" cy="0"/>
          <a:chOff x="0" y="0"/>
          <a:chExt cx="0" cy="0"/>
        </a:xfrm>
      </p:grpSpPr>
      <p:sp>
        <p:nvSpPr>
          <p:cNvPr id="88" name="Google Shape;88;p37"/>
          <p:cNvSpPr txBox="1"/>
          <p:nvPr>
            <p:ph type="title"/>
          </p:nvPr>
        </p:nvSpPr>
        <p:spPr>
          <a:xfrm rot="5400000">
            <a:off x="7283708" y="1828980"/>
            <a:ext cx="5851525" cy="274284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7"/>
          <p:cNvSpPr txBox="1"/>
          <p:nvPr>
            <p:ph idx="1" type="body"/>
          </p:nvPr>
        </p:nvSpPr>
        <p:spPr>
          <a:xfrm rot="5400000">
            <a:off x="1696436" y="-812276"/>
            <a:ext cx="5851525" cy="802535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0" name="Google Shape;90;p37"/>
          <p:cNvSpPr txBox="1"/>
          <p:nvPr>
            <p:ph idx="10" type="dt"/>
          </p:nvPr>
        </p:nvSpPr>
        <p:spPr>
          <a:xfrm>
            <a:off x="609520" y="6356351"/>
            <a:ext cx="28444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7"/>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7"/>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 name="Shape 20"/>
        <p:cNvGrpSpPr/>
        <p:nvPr/>
      </p:nvGrpSpPr>
      <p:grpSpPr>
        <a:xfrm>
          <a:off x="0" y="0"/>
          <a:ext cx="0" cy="0"/>
          <a:chOff x="0" y="0"/>
          <a:chExt cx="0" cy="0"/>
        </a:xfrm>
      </p:grpSpPr>
      <p:sp>
        <p:nvSpPr>
          <p:cNvPr id="21" name="Google Shape;21;p26"/>
          <p:cNvSpPr txBox="1"/>
          <p:nvPr>
            <p:ph idx="10" type="dt"/>
          </p:nvPr>
        </p:nvSpPr>
        <p:spPr>
          <a:xfrm>
            <a:off x="609520" y="6356351"/>
            <a:ext cx="28444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6"/>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24" name="Shape 24"/>
        <p:cNvGrpSpPr/>
        <p:nvPr/>
      </p:nvGrpSpPr>
      <p:grpSpPr>
        <a:xfrm>
          <a:off x="0" y="0"/>
          <a:ext cx="0" cy="0"/>
          <a:chOff x="0" y="0"/>
          <a:chExt cx="0" cy="0"/>
        </a:xfrm>
      </p:grpSpPr>
      <p:sp>
        <p:nvSpPr>
          <p:cNvPr id="25" name="Google Shape;25;p27"/>
          <p:cNvSpPr/>
          <p:nvPr>
            <p:ph idx="2" type="pic"/>
          </p:nvPr>
        </p:nvSpPr>
        <p:spPr>
          <a:xfrm>
            <a:off x="4742833" y="0"/>
            <a:ext cx="3657124" cy="6858000"/>
          </a:xfrm>
          <a:prstGeom prst="rect">
            <a:avLst/>
          </a:prstGeom>
          <a:noFill/>
          <a:ln>
            <a:noFill/>
          </a:ln>
        </p:spPr>
      </p:sp>
      <p:sp>
        <p:nvSpPr>
          <p:cNvPr id="26" name="Google Shape;26;p27"/>
          <p:cNvSpPr/>
          <p:nvPr>
            <p:ph idx="3" type="pic"/>
          </p:nvPr>
        </p:nvSpPr>
        <p:spPr>
          <a:xfrm>
            <a:off x="8533289" y="1485900"/>
            <a:ext cx="3657124" cy="5372100"/>
          </a:xfrm>
          <a:prstGeom prst="rect">
            <a:avLst/>
          </a:prstGeom>
          <a:noFill/>
          <a:ln>
            <a:noFill/>
          </a:ln>
        </p:spPr>
      </p:sp>
      <p:sp>
        <p:nvSpPr>
          <p:cNvPr id="27" name="Google Shape;27;p27"/>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sp>
        <p:nvSpPr>
          <p:cNvPr id="29" name="Google Shape;29;p28"/>
          <p:cNvSpPr txBox="1"/>
          <p:nvPr>
            <p:ph type="ctrTitle"/>
          </p:nvPr>
        </p:nvSpPr>
        <p:spPr>
          <a:xfrm>
            <a:off x="914281" y="2130426"/>
            <a:ext cx="10361851"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p:nvPr>
            <p:ph idx="1" type="subTitle"/>
          </p:nvPr>
        </p:nvSpPr>
        <p:spPr>
          <a:xfrm>
            <a:off x="1828562" y="3886200"/>
            <a:ext cx="8533289"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31" name="Google Shape;31;p28"/>
          <p:cNvSpPr txBox="1"/>
          <p:nvPr>
            <p:ph idx="10" type="dt"/>
          </p:nvPr>
        </p:nvSpPr>
        <p:spPr>
          <a:xfrm>
            <a:off x="609520" y="6356351"/>
            <a:ext cx="28444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8"/>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8"/>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29"/>
          <p:cNvSpPr txBox="1"/>
          <p:nvPr>
            <p:ph type="title"/>
          </p:nvPr>
        </p:nvSpPr>
        <p:spPr>
          <a:xfrm>
            <a:off x="609521" y="274638"/>
            <a:ext cx="10971372"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9"/>
          <p:cNvSpPr txBox="1"/>
          <p:nvPr>
            <p:ph idx="1" type="body"/>
          </p:nvPr>
        </p:nvSpPr>
        <p:spPr>
          <a:xfrm>
            <a:off x="609521" y="1600201"/>
            <a:ext cx="10971372"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7" name="Google Shape;37;p29"/>
          <p:cNvSpPr txBox="1"/>
          <p:nvPr>
            <p:ph idx="10" type="dt"/>
          </p:nvPr>
        </p:nvSpPr>
        <p:spPr>
          <a:xfrm>
            <a:off x="609520" y="6356351"/>
            <a:ext cx="28444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9"/>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9"/>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30"/>
          <p:cNvSpPr txBox="1"/>
          <p:nvPr>
            <p:ph type="title"/>
          </p:nvPr>
        </p:nvSpPr>
        <p:spPr>
          <a:xfrm>
            <a:off x="962959" y="4406901"/>
            <a:ext cx="10361851"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Arial"/>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0"/>
          <p:cNvSpPr txBox="1"/>
          <p:nvPr>
            <p:ph idx="1" type="body"/>
          </p:nvPr>
        </p:nvSpPr>
        <p:spPr>
          <a:xfrm>
            <a:off x="962959" y="2906713"/>
            <a:ext cx="10361851"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43" name="Google Shape;43;p30"/>
          <p:cNvSpPr txBox="1"/>
          <p:nvPr>
            <p:ph idx="10" type="dt"/>
          </p:nvPr>
        </p:nvSpPr>
        <p:spPr>
          <a:xfrm>
            <a:off x="609520" y="6356351"/>
            <a:ext cx="28444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0"/>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0"/>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sp>
        <p:nvSpPr>
          <p:cNvPr id="47" name="Google Shape;47;p31"/>
          <p:cNvSpPr txBox="1"/>
          <p:nvPr>
            <p:ph type="title"/>
          </p:nvPr>
        </p:nvSpPr>
        <p:spPr>
          <a:xfrm>
            <a:off x="609521" y="274638"/>
            <a:ext cx="10971372"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1"/>
          <p:cNvSpPr txBox="1"/>
          <p:nvPr>
            <p:ph idx="1" type="body"/>
          </p:nvPr>
        </p:nvSpPr>
        <p:spPr>
          <a:xfrm>
            <a:off x="609521" y="1600201"/>
            <a:ext cx="5384099"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9" name="Google Shape;49;p31"/>
          <p:cNvSpPr txBox="1"/>
          <p:nvPr>
            <p:ph idx="2" type="body"/>
          </p:nvPr>
        </p:nvSpPr>
        <p:spPr>
          <a:xfrm>
            <a:off x="6196793" y="1600201"/>
            <a:ext cx="5384099"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0" name="Google Shape;50;p31"/>
          <p:cNvSpPr txBox="1"/>
          <p:nvPr>
            <p:ph idx="10" type="dt"/>
          </p:nvPr>
        </p:nvSpPr>
        <p:spPr>
          <a:xfrm>
            <a:off x="609520" y="6356351"/>
            <a:ext cx="28444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1"/>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32"/>
          <p:cNvSpPr txBox="1"/>
          <p:nvPr>
            <p:ph type="title"/>
          </p:nvPr>
        </p:nvSpPr>
        <p:spPr>
          <a:xfrm>
            <a:off x="609521" y="274638"/>
            <a:ext cx="10971372"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2"/>
          <p:cNvSpPr txBox="1"/>
          <p:nvPr>
            <p:ph idx="1" type="body"/>
          </p:nvPr>
        </p:nvSpPr>
        <p:spPr>
          <a:xfrm>
            <a:off x="609521" y="1535113"/>
            <a:ext cx="5386216"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6" name="Google Shape;56;p32"/>
          <p:cNvSpPr txBox="1"/>
          <p:nvPr>
            <p:ph idx="2" type="body"/>
          </p:nvPr>
        </p:nvSpPr>
        <p:spPr>
          <a:xfrm>
            <a:off x="609521" y="2174875"/>
            <a:ext cx="5386216"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7" name="Google Shape;57;p32"/>
          <p:cNvSpPr txBox="1"/>
          <p:nvPr>
            <p:ph idx="3" type="body"/>
          </p:nvPr>
        </p:nvSpPr>
        <p:spPr>
          <a:xfrm>
            <a:off x="6192561" y="1535113"/>
            <a:ext cx="5388332"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8" name="Google Shape;58;p32"/>
          <p:cNvSpPr txBox="1"/>
          <p:nvPr>
            <p:ph idx="4" type="body"/>
          </p:nvPr>
        </p:nvSpPr>
        <p:spPr>
          <a:xfrm>
            <a:off x="6192561" y="2174875"/>
            <a:ext cx="5388332"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9" name="Google Shape;59;p32"/>
          <p:cNvSpPr txBox="1"/>
          <p:nvPr>
            <p:ph idx="10" type="dt"/>
          </p:nvPr>
        </p:nvSpPr>
        <p:spPr>
          <a:xfrm>
            <a:off x="609520" y="6356351"/>
            <a:ext cx="28444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2"/>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2"/>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33"/>
          <p:cNvSpPr txBox="1"/>
          <p:nvPr>
            <p:ph type="title"/>
          </p:nvPr>
        </p:nvSpPr>
        <p:spPr>
          <a:xfrm>
            <a:off x="609521" y="274638"/>
            <a:ext cx="10971372"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3"/>
          <p:cNvSpPr txBox="1"/>
          <p:nvPr>
            <p:ph idx="10" type="dt"/>
          </p:nvPr>
        </p:nvSpPr>
        <p:spPr>
          <a:xfrm>
            <a:off x="609520" y="6356351"/>
            <a:ext cx="28444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3"/>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3"/>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609521" y="274638"/>
            <a:ext cx="10971372"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Julius Sans One"/>
              <a:buNone/>
              <a:defRPr b="0" i="0" sz="4400" u="none" cap="none" strike="noStrike">
                <a:solidFill>
                  <a:schemeClr val="dk1"/>
                </a:solidFill>
                <a:latin typeface="Julius Sans One"/>
                <a:ea typeface="Julius Sans One"/>
                <a:cs typeface="Julius Sans One"/>
                <a:sym typeface="Julius Sans On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4"/>
          <p:cNvSpPr txBox="1"/>
          <p:nvPr>
            <p:ph idx="1" type="body"/>
          </p:nvPr>
        </p:nvSpPr>
        <p:spPr>
          <a:xfrm>
            <a:off x="609521" y="1600201"/>
            <a:ext cx="10971372"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Julius Sans One"/>
              <a:buChar char="•"/>
              <a:defRPr b="0" i="0" sz="3200" u="none" cap="none" strike="noStrike">
                <a:solidFill>
                  <a:schemeClr val="dk1"/>
                </a:solidFill>
                <a:latin typeface="Julius Sans One"/>
                <a:ea typeface="Julius Sans One"/>
                <a:cs typeface="Julius Sans One"/>
                <a:sym typeface="Julius Sans One"/>
              </a:defRPr>
            </a:lvl1pPr>
            <a:lvl2pPr indent="-406400" lvl="1" marL="914400" marR="0" rtl="0" algn="l">
              <a:lnSpc>
                <a:spcPct val="100000"/>
              </a:lnSpc>
              <a:spcBef>
                <a:spcPts val="560"/>
              </a:spcBef>
              <a:spcAft>
                <a:spcPts val="0"/>
              </a:spcAft>
              <a:buClr>
                <a:schemeClr val="dk1"/>
              </a:buClr>
              <a:buSzPts val="2800"/>
              <a:buFont typeface="Archivo Narrow"/>
              <a:buChar char="–"/>
              <a:defRPr b="0" i="0" sz="2800" u="none" cap="none" strike="noStrike">
                <a:solidFill>
                  <a:schemeClr val="dk1"/>
                </a:solidFill>
                <a:latin typeface="Archivo Narrow"/>
                <a:ea typeface="Archivo Narrow"/>
                <a:cs typeface="Archivo Narrow"/>
                <a:sym typeface="Archivo Narrow"/>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24"/>
          <p:cNvSpPr txBox="1"/>
          <p:nvPr>
            <p:ph idx="10" type="dt"/>
          </p:nvPr>
        </p:nvSpPr>
        <p:spPr>
          <a:xfrm>
            <a:off x="609520" y="6356351"/>
            <a:ext cx="284443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4"/>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4"/>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Logo, icon&#10;&#10;Description automatically generated" id="15" name="Google Shape;15;p24"/>
          <p:cNvPicPr preferRelativeResize="0"/>
          <p:nvPr/>
        </p:nvPicPr>
        <p:blipFill rotWithShape="1">
          <a:blip r:embed="rId1">
            <a:alphaModFix/>
          </a:blip>
          <a:srcRect b="0" l="0" r="0" t="0"/>
          <a:stretch/>
        </p:blipFill>
        <p:spPr>
          <a:xfrm>
            <a:off x="9291496" y="244633"/>
            <a:ext cx="1577467" cy="510884"/>
          </a:xfrm>
          <a:prstGeom prst="rect">
            <a:avLst/>
          </a:prstGeom>
          <a:noFill/>
          <a:ln>
            <a:noFill/>
          </a:ln>
        </p:spPr>
      </p:pic>
      <p:pic>
        <p:nvPicPr>
          <p:cNvPr id="16" name="Google Shape;16;p24"/>
          <p:cNvPicPr preferRelativeResize="0"/>
          <p:nvPr/>
        </p:nvPicPr>
        <p:blipFill rotWithShape="1">
          <a:blip r:embed="rId2">
            <a:alphaModFix/>
          </a:blip>
          <a:srcRect b="0" l="0" r="3739" t="0"/>
          <a:stretch/>
        </p:blipFill>
        <p:spPr>
          <a:xfrm>
            <a:off x="11020926" y="438985"/>
            <a:ext cx="917709" cy="44348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21.jpg"/><Relationship Id="rId5" Type="http://schemas.openxmlformats.org/officeDocument/2006/relationships/image" Target="../media/image23.png"/><Relationship Id="rId6" Type="http://schemas.openxmlformats.org/officeDocument/2006/relationships/image" Target="../media/image26.jpg"/><Relationship Id="rId7" Type="http://schemas.openxmlformats.org/officeDocument/2006/relationships/hyperlink" Target="https://www.pinterest.com/pin/40138338551351609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hyperlink" Target="https://www.tarumahiman.in/2020/06/urban-heat-island.html" TargetMode="External"/><Relationship Id="rId6" Type="http://schemas.openxmlformats.org/officeDocument/2006/relationships/hyperlink" Target="https://www.architecturaldigest.com/gallery/retaining-wall-ideas" TargetMode="External"/><Relationship Id="rId7" Type="http://schemas.openxmlformats.org/officeDocument/2006/relationships/hyperlink" Target="https://www.indiamart.com/proddetail/grass-paver-blocks-23045298955.html?mTd=1" TargetMode="External"/><Relationship Id="rId8"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0.jpg"/><Relationship Id="rId4" Type="http://schemas.openxmlformats.org/officeDocument/2006/relationships/hyperlink" Target="https://paversdesignertilesindia.wordpress.com/2023/04/20/the-benefits-of-grass-pavers-how-they-can-enhance-your-propert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www.greenbusinesscentre.com/greenbuildingtour.php" TargetMode="Externa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thehindu.com/life-and-style/homes-and-gardens/indias-residential-hospitality-projects-that-champion-trees-on-site/article67476344.ece" TargetMode="External"/><Relationship Id="rId4" Type="http://schemas.openxmlformats.org/officeDocument/2006/relationships/image" Target="../media/image3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31.png"/><Relationship Id="rId5" Type="http://schemas.openxmlformats.org/officeDocument/2006/relationships/image" Target="../media/image6.png"/><Relationship Id="rId6"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32.jpg"/><Relationship Id="rId5" Type="http://schemas.openxmlformats.org/officeDocument/2006/relationships/image" Target="../media/image9.jpg"/><Relationship Id="rId6" Type="http://schemas.openxmlformats.org/officeDocument/2006/relationships/hyperlink" Target="https://www.knoxvilletreedoctor.com/services/tree-preservation/" TargetMode="External"/><Relationship Id="rId7" Type="http://schemas.openxmlformats.org/officeDocument/2006/relationships/hyperlink" Target="https://online.maryville.edu/blog/soil-conservation/" TargetMode="External"/><Relationship Id="rId8" Type="http://schemas.openxmlformats.org/officeDocument/2006/relationships/hyperlink" Target="https://www.firstcry.com/intelli/articles/types-of-water-bodies-for-preschoolers-and-kid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behance.net/gallery/11242185/Universal-Design-Infographic-" TargetMode="Externa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11" Type="http://schemas.openxmlformats.org/officeDocument/2006/relationships/hyperlink" Target="https://www.angi.com/articles/universal-design-boosts-bathroom-accessibility.htm" TargetMode="External"/><Relationship Id="rId10" Type="http://schemas.openxmlformats.org/officeDocument/2006/relationships/hyperlink" Target="https://fun-play.co.uk/installation-of-disabled-car-parking-spaces-in-schools/" TargetMode="External"/><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mohua.gov.in/upload/uploadfiles/files/MBBL.pdf" TargetMode="External"/><Relationship Id="rId4" Type="http://schemas.openxmlformats.org/officeDocument/2006/relationships/image" Target="../media/image12.jpg"/><Relationship Id="rId9" Type="http://schemas.openxmlformats.org/officeDocument/2006/relationships/hyperlink" Target="https://www.shutterstock.com/image-photo/accessible-elevator-sign-disabled-persons-lift-2003545475" TargetMode="External"/><Relationship Id="rId5" Type="http://schemas.openxmlformats.org/officeDocument/2006/relationships/image" Target="../media/image10.jpg"/><Relationship Id="rId6" Type="http://schemas.openxmlformats.org/officeDocument/2006/relationships/image" Target="../media/image8.jpg"/><Relationship Id="rId7" Type="http://schemas.openxmlformats.org/officeDocument/2006/relationships/image" Target="../media/image15.png"/><Relationship Id="rId8" Type="http://schemas.openxmlformats.org/officeDocument/2006/relationships/hyperlink" Target="https://www.istockphoto.com/photos/wheelchair-ramp" TargetMode="External"/></Relationships>
</file>

<file path=ppt/slides/_rels/slide8.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hyperlink" Target="https://www.istockphoto.com/photos/planting-trees-india" TargetMode="External"/><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17.jpg"/><Relationship Id="rId9" Type="http://schemas.openxmlformats.org/officeDocument/2006/relationships/hyperlink" Target="https://artipelagoteacher.blogspot.com/2013/04/beautiful-banyan-trees.html" TargetMode="External"/><Relationship Id="rId5" Type="http://schemas.openxmlformats.org/officeDocument/2006/relationships/image" Target="../media/image20.jpg"/><Relationship Id="rId6" Type="http://schemas.openxmlformats.org/officeDocument/2006/relationships/hyperlink" Target="https://mohua.gov.in/upload/uploadfiles/files/MBBL.pdf" TargetMode="External"/><Relationship Id="rId7" Type="http://schemas.openxmlformats.org/officeDocument/2006/relationships/hyperlink" Target="https://www.architecturaldigest.com/gallery/retaining-wall-ideas" TargetMode="External"/><Relationship Id="rId8" Type="http://schemas.openxmlformats.org/officeDocument/2006/relationships/hyperlink" Target="https://www.ozbreed.com.au/designing-a-manicured-garde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designpataki.com/guardians-natural-design-landscape-architects-must-know/" TargetMode="Externa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
          <p:cNvPicPr preferRelativeResize="0"/>
          <p:nvPr/>
        </p:nvPicPr>
        <p:blipFill rotWithShape="1">
          <a:blip r:embed="rId3">
            <a:alphaModFix/>
          </a:blip>
          <a:srcRect b="0" l="0" r="7841" t="0"/>
          <a:stretch/>
        </p:blipFill>
        <p:spPr>
          <a:xfrm>
            <a:off x="1" y="-26017"/>
            <a:ext cx="12190412" cy="6883400"/>
          </a:xfrm>
          <a:prstGeom prst="rect">
            <a:avLst/>
          </a:prstGeom>
          <a:solidFill>
            <a:srgbClr val="DFD9D7"/>
          </a:solidFill>
          <a:ln>
            <a:noFill/>
          </a:ln>
        </p:spPr>
      </p:pic>
      <p:sp>
        <p:nvSpPr>
          <p:cNvPr id="98" name="Google Shape;98;p1"/>
          <p:cNvSpPr/>
          <p:nvPr/>
        </p:nvSpPr>
        <p:spPr>
          <a:xfrm>
            <a:off x="494025" y="1580425"/>
            <a:ext cx="11072400" cy="36705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00"/>
              <a:buFont typeface="Arial"/>
              <a:buNone/>
            </a:pPr>
            <a:r>
              <a:t/>
            </a:r>
            <a:endParaRPr b="0" i="0" sz="200" u="none" cap="none" strike="noStrike">
              <a:solidFill>
                <a:schemeClr val="dk1"/>
              </a:solidFill>
              <a:latin typeface="Arial"/>
              <a:ea typeface="Arial"/>
              <a:cs typeface="Arial"/>
              <a:sym typeface="Arial"/>
            </a:endParaRPr>
          </a:p>
        </p:txBody>
      </p:sp>
      <p:sp>
        <p:nvSpPr>
          <p:cNvPr id="99" name="Google Shape;99;p1"/>
          <p:cNvSpPr txBox="1"/>
          <p:nvPr/>
        </p:nvSpPr>
        <p:spPr>
          <a:xfrm>
            <a:off x="727240" y="1774450"/>
            <a:ext cx="3779100" cy="5541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3000" u="none" cap="none" strike="noStrike">
                <a:solidFill>
                  <a:srgbClr val="0E1B47"/>
                </a:solidFill>
                <a:latin typeface="Julius Sans One"/>
                <a:ea typeface="Julius Sans One"/>
                <a:cs typeface="Julius Sans One"/>
                <a:sym typeface="Julius Sans One"/>
              </a:rPr>
              <a:t>ENS 2024</a:t>
            </a:r>
            <a:endParaRPr b="0" i="0" sz="3000" u="none" cap="none" strike="noStrike">
              <a:solidFill>
                <a:srgbClr val="0E1B47"/>
              </a:solidFill>
              <a:latin typeface="Julius Sans One"/>
              <a:ea typeface="Julius Sans One"/>
              <a:cs typeface="Julius Sans One"/>
              <a:sym typeface="Julius Sans One"/>
            </a:endParaRPr>
          </a:p>
        </p:txBody>
      </p:sp>
      <p:sp>
        <p:nvSpPr>
          <p:cNvPr id="100" name="Google Shape;100;p1"/>
          <p:cNvSpPr txBox="1"/>
          <p:nvPr/>
        </p:nvSpPr>
        <p:spPr>
          <a:xfrm>
            <a:off x="1023757" y="2476800"/>
            <a:ext cx="5901000" cy="13236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000" u="none" cap="none" strike="noStrike">
                <a:solidFill>
                  <a:schemeClr val="lt1"/>
                </a:solidFill>
                <a:latin typeface="Julius Sans One"/>
                <a:ea typeface="Julius Sans One"/>
                <a:cs typeface="Julius Sans One"/>
                <a:sym typeface="Julius Sans One"/>
              </a:rPr>
              <a:t>SUSTAINABLE </a:t>
            </a:r>
            <a:r>
              <a:rPr b="1" lang="en-US" sz="4000">
                <a:solidFill>
                  <a:schemeClr val="lt1"/>
                </a:solidFill>
                <a:latin typeface="Julius Sans One"/>
                <a:ea typeface="Julius Sans One"/>
                <a:cs typeface="Julius Sans One"/>
                <a:sym typeface="Julius Sans One"/>
              </a:rPr>
              <a:t>SITE MANAGEMENT</a:t>
            </a:r>
            <a:endParaRPr b="0" i="0" sz="4000" u="none" cap="none" strike="noStrike">
              <a:solidFill>
                <a:srgbClr val="000000"/>
              </a:solidFill>
              <a:latin typeface="Julius Sans One"/>
              <a:ea typeface="Julius Sans One"/>
              <a:cs typeface="Julius Sans One"/>
              <a:sym typeface="Julius Sans One"/>
            </a:endParaRPr>
          </a:p>
        </p:txBody>
      </p:sp>
      <p:cxnSp>
        <p:nvCxnSpPr>
          <p:cNvPr id="101" name="Google Shape;101;p1"/>
          <p:cNvCxnSpPr/>
          <p:nvPr/>
        </p:nvCxnSpPr>
        <p:spPr>
          <a:xfrm>
            <a:off x="1084830" y="3948685"/>
            <a:ext cx="827100" cy="0"/>
          </a:xfrm>
          <a:prstGeom prst="straightConnector1">
            <a:avLst/>
          </a:prstGeom>
          <a:noFill/>
          <a:ln cap="flat" cmpd="sng" w="38100">
            <a:solidFill>
              <a:srgbClr val="F2777C"/>
            </a:solidFill>
            <a:prstDash val="solid"/>
            <a:miter lim="8000"/>
            <a:headEnd len="sm" w="sm" type="none"/>
            <a:tailEnd len="sm" w="sm" type="none"/>
          </a:ln>
        </p:spPr>
      </p:cxnSp>
      <p:cxnSp>
        <p:nvCxnSpPr>
          <p:cNvPr id="102" name="Google Shape;102;p1"/>
          <p:cNvCxnSpPr/>
          <p:nvPr/>
        </p:nvCxnSpPr>
        <p:spPr>
          <a:xfrm>
            <a:off x="2046860" y="3948685"/>
            <a:ext cx="4022400" cy="26400"/>
          </a:xfrm>
          <a:prstGeom prst="straightConnector1">
            <a:avLst/>
          </a:prstGeom>
          <a:noFill/>
          <a:ln cap="flat" cmpd="sng" w="38100">
            <a:solidFill>
              <a:srgbClr val="E6DEDC"/>
            </a:solidFill>
            <a:prstDash val="solid"/>
            <a:miter lim="8000"/>
            <a:headEnd len="sm" w="sm" type="none"/>
            <a:tailEnd len="sm" w="sm" type="none"/>
          </a:ln>
        </p:spPr>
      </p:cxnSp>
      <p:sp>
        <p:nvSpPr>
          <p:cNvPr id="103" name="Google Shape;103;p1"/>
          <p:cNvSpPr txBox="1"/>
          <p:nvPr/>
        </p:nvSpPr>
        <p:spPr>
          <a:xfrm>
            <a:off x="1023753" y="4149143"/>
            <a:ext cx="2393100" cy="307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chivo Narrow"/>
                <a:ea typeface="Archivo Narrow"/>
                <a:cs typeface="Archivo Narrow"/>
                <a:sym typeface="Archivo Narrow"/>
              </a:rPr>
              <a:t>Prepared by : LCES</a:t>
            </a:r>
            <a:endParaRPr b="0" i="0" sz="1400" u="none" cap="none" strike="noStrike">
              <a:solidFill>
                <a:srgbClr val="000000"/>
              </a:solidFill>
              <a:latin typeface="Archivo Narrow"/>
              <a:ea typeface="Archivo Narrow"/>
              <a:cs typeface="Archivo Narrow"/>
              <a:sym typeface="Archivo Narrow"/>
            </a:endParaRPr>
          </a:p>
        </p:txBody>
      </p:sp>
      <p:sp>
        <p:nvSpPr>
          <p:cNvPr id="104" name="Google Shape;104;p1"/>
          <p:cNvSpPr txBox="1"/>
          <p:nvPr/>
        </p:nvSpPr>
        <p:spPr>
          <a:xfrm>
            <a:off x="1023754" y="4435017"/>
            <a:ext cx="2063700" cy="307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chivo Narrow"/>
                <a:ea typeface="Archivo Narrow"/>
                <a:cs typeface="Archivo Narrow"/>
                <a:sym typeface="Archivo Narrow"/>
              </a:rPr>
              <a:t>Created </a:t>
            </a:r>
            <a:r>
              <a:rPr lang="en-US">
                <a:solidFill>
                  <a:schemeClr val="lt1"/>
                </a:solidFill>
                <a:latin typeface="Archivo Narrow"/>
                <a:ea typeface="Archivo Narrow"/>
                <a:cs typeface="Archivo Narrow"/>
                <a:sym typeface="Archivo Narrow"/>
              </a:rPr>
              <a:t>Jan</a:t>
            </a:r>
            <a:r>
              <a:rPr b="0" i="0" lang="en-US" sz="1400" u="none" cap="none" strike="noStrike">
                <a:solidFill>
                  <a:schemeClr val="lt1"/>
                </a:solidFill>
                <a:latin typeface="Archivo Narrow"/>
                <a:ea typeface="Archivo Narrow"/>
                <a:cs typeface="Archivo Narrow"/>
                <a:sym typeface="Archivo Narrow"/>
              </a:rPr>
              <a:t> 202</a:t>
            </a:r>
            <a:r>
              <a:rPr lang="en-US">
                <a:solidFill>
                  <a:schemeClr val="lt1"/>
                </a:solidFill>
                <a:latin typeface="Archivo Narrow"/>
                <a:ea typeface="Archivo Narrow"/>
                <a:cs typeface="Archivo Narrow"/>
                <a:sym typeface="Archivo Narrow"/>
              </a:rPr>
              <a:t>5</a:t>
            </a:r>
            <a:endParaRPr b="0" i="0" sz="1400" u="none" cap="none" strike="noStrike">
              <a:solidFill>
                <a:schemeClr val="lt1"/>
              </a:solidFill>
              <a:latin typeface="Archivo Narrow"/>
              <a:ea typeface="Archivo Narrow"/>
              <a:cs typeface="Archivo Narrow"/>
              <a:sym typeface="Archivo Narrow"/>
            </a:endParaRPr>
          </a:p>
        </p:txBody>
      </p:sp>
      <p:pic>
        <p:nvPicPr>
          <p:cNvPr descr="Logo, icon&#10;&#10;Description automatically generated" id="105" name="Google Shape;105;p1"/>
          <p:cNvPicPr preferRelativeResize="0"/>
          <p:nvPr/>
        </p:nvPicPr>
        <p:blipFill rotWithShape="1">
          <a:blip r:embed="rId4">
            <a:alphaModFix/>
          </a:blip>
          <a:srcRect b="0" l="0" r="0" t="0"/>
          <a:stretch/>
        </p:blipFill>
        <p:spPr>
          <a:xfrm>
            <a:off x="9243370" y="61749"/>
            <a:ext cx="1577467" cy="510884"/>
          </a:xfrm>
          <a:prstGeom prst="rect">
            <a:avLst/>
          </a:prstGeom>
          <a:noFill/>
          <a:ln>
            <a:noFill/>
          </a:ln>
        </p:spPr>
      </p:pic>
      <p:pic>
        <p:nvPicPr>
          <p:cNvPr id="106" name="Google Shape;106;p1"/>
          <p:cNvPicPr preferRelativeResize="0"/>
          <p:nvPr/>
        </p:nvPicPr>
        <p:blipFill rotWithShape="1">
          <a:blip r:embed="rId5">
            <a:alphaModFix/>
          </a:blip>
          <a:srcRect b="0" l="0" r="3739" t="0"/>
          <a:stretch/>
        </p:blipFill>
        <p:spPr>
          <a:xfrm>
            <a:off x="10956758" y="256101"/>
            <a:ext cx="917709" cy="443484"/>
          </a:xfrm>
          <a:prstGeom prst="rect">
            <a:avLst/>
          </a:prstGeom>
          <a:noFill/>
          <a:ln>
            <a:noFill/>
          </a:ln>
        </p:spPr>
      </p:pic>
      <p:pic>
        <p:nvPicPr>
          <p:cNvPr id="107" name="Google Shape;107;p1"/>
          <p:cNvPicPr preferRelativeResize="0"/>
          <p:nvPr/>
        </p:nvPicPr>
        <p:blipFill rotWithShape="1">
          <a:blip r:embed="rId6">
            <a:alphaModFix/>
          </a:blip>
          <a:srcRect b="0" l="0" r="0" t="0"/>
          <a:stretch/>
        </p:blipFill>
        <p:spPr>
          <a:xfrm>
            <a:off x="6506174" y="1070396"/>
            <a:ext cx="4022500" cy="52133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32154ec6c48_1_69"/>
          <p:cNvSpPr/>
          <p:nvPr/>
        </p:nvSpPr>
        <p:spPr>
          <a:xfrm>
            <a:off x="16125" y="3326800"/>
            <a:ext cx="12190500" cy="3531300"/>
          </a:xfrm>
          <a:prstGeom prst="rect">
            <a:avLst/>
          </a:prstGeom>
          <a:solidFill>
            <a:srgbClr val="F2777C">
              <a:alpha val="698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Julius Sans One"/>
              <a:ea typeface="Julius Sans One"/>
              <a:cs typeface="Julius Sans One"/>
              <a:sym typeface="Julius Sans One"/>
            </a:endParaRPr>
          </a:p>
        </p:txBody>
      </p:sp>
      <p:sp>
        <p:nvSpPr>
          <p:cNvPr id="267" name="Google Shape;267;g32154ec6c48_1_69"/>
          <p:cNvSpPr txBox="1"/>
          <p:nvPr/>
        </p:nvSpPr>
        <p:spPr>
          <a:xfrm>
            <a:off x="541255" y="892437"/>
            <a:ext cx="7945200" cy="5232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None/>
            </a:pPr>
            <a:r>
              <a:rPr lang="en-US" sz="2800">
                <a:solidFill>
                  <a:srgbClr val="3B3838"/>
                </a:solidFill>
                <a:latin typeface="Archivo Narrow"/>
                <a:ea typeface="Archivo Narrow"/>
                <a:cs typeface="Archivo Narrow"/>
                <a:sym typeface="Archivo Narrow"/>
              </a:rPr>
              <a:t>Mitigating Urban Heat Island</a:t>
            </a:r>
            <a:endParaRPr b="0" i="0" sz="1400" u="none" cap="none" strike="noStrike">
              <a:solidFill>
                <a:srgbClr val="000000"/>
              </a:solidFill>
              <a:latin typeface="Arial"/>
              <a:ea typeface="Arial"/>
              <a:cs typeface="Arial"/>
              <a:sym typeface="Arial"/>
            </a:endParaRPr>
          </a:p>
        </p:txBody>
      </p:sp>
      <p:sp>
        <p:nvSpPr>
          <p:cNvPr id="268" name="Google Shape;268;g32154ec6c48_1_69"/>
          <p:cNvSpPr txBox="1"/>
          <p:nvPr/>
        </p:nvSpPr>
        <p:spPr>
          <a:xfrm>
            <a:off x="541250" y="1663213"/>
            <a:ext cx="6154200" cy="14160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lang="en-US" sz="1800">
                <a:solidFill>
                  <a:srgbClr val="3B3838"/>
                </a:solidFill>
                <a:latin typeface="Source Sans Pro"/>
                <a:ea typeface="Source Sans Pro"/>
                <a:cs typeface="Source Sans Pro"/>
                <a:sym typeface="Source Sans Pro"/>
              </a:rPr>
              <a:t>What is Urban Heat Island Effect?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lang="en-US" sz="1700">
                <a:solidFill>
                  <a:srgbClr val="3B3838"/>
                </a:solidFill>
                <a:latin typeface="Source Sans Pro"/>
                <a:ea typeface="Source Sans Pro"/>
                <a:cs typeface="Source Sans Pro"/>
                <a:sym typeface="Source Sans Pro"/>
              </a:rPr>
              <a:t>A phenomenon where urban areas experience </a:t>
            </a:r>
            <a:r>
              <a:rPr lang="en-US" sz="1700">
                <a:solidFill>
                  <a:srgbClr val="3B3838"/>
                </a:solidFill>
                <a:latin typeface="Archivo Narrow Medium"/>
                <a:ea typeface="Archivo Narrow Medium"/>
                <a:cs typeface="Archivo Narrow Medium"/>
                <a:sym typeface="Archivo Narrow Medium"/>
              </a:rPr>
              <a:t>significantly higher temperatures</a:t>
            </a:r>
            <a:r>
              <a:rPr lang="en-US" sz="1700">
                <a:solidFill>
                  <a:srgbClr val="3B3838"/>
                </a:solidFill>
                <a:latin typeface="Source Sans Pro"/>
                <a:ea typeface="Source Sans Pro"/>
                <a:cs typeface="Source Sans Pro"/>
                <a:sym typeface="Source Sans Pro"/>
              </a:rPr>
              <a:t> compared to their surrounding rural areas. </a:t>
            </a:r>
            <a:endParaRPr sz="1700">
              <a:solidFill>
                <a:srgbClr val="3B3838"/>
              </a:solidFill>
              <a:latin typeface="Source Sans Pro"/>
              <a:ea typeface="Source Sans Pro"/>
              <a:cs typeface="Source Sans Pro"/>
              <a:sym typeface="Source Sans Pro"/>
            </a:endParaRPr>
          </a:p>
          <a:p>
            <a:pPr indent="0" lvl="0" marL="0" marR="0" rtl="0" algn="just">
              <a:lnSpc>
                <a:spcPct val="100000"/>
              </a:lnSpc>
              <a:spcBef>
                <a:spcPts val="0"/>
              </a:spcBef>
              <a:spcAft>
                <a:spcPts val="0"/>
              </a:spcAft>
              <a:buClr>
                <a:srgbClr val="000000"/>
              </a:buClr>
              <a:buSzPts val="1400"/>
              <a:buFont typeface="Arial"/>
              <a:buNone/>
            </a:pPr>
            <a:r>
              <a:rPr lang="en-US" sz="1700">
                <a:solidFill>
                  <a:srgbClr val="3B3838"/>
                </a:solidFill>
                <a:latin typeface="Source Sans Pro"/>
                <a:ea typeface="Source Sans Pro"/>
                <a:cs typeface="Source Sans Pro"/>
                <a:sym typeface="Source Sans Pro"/>
              </a:rPr>
              <a:t>This gap in temperature is mainly due to </a:t>
            </a:r>
            <a:r>
              <a:rPr lang="en-US" sz="1700">
                <a:solidFill>
                  <a:srgbClr val="3B3838"/>
                </a:solidFill>
                <a:latin typeface="Archivo Narrow Medium"/>
                <a:ea typeface="Archivo Narrow Medium"/>
                <a:cs typeface="Archivo Narrow Medium"/>
                <a:sym typeface="Archivo Narrow Medium"/>
              </a:rPr>
              <a:t>human actions and the distinct features of man-made surroundings</a:t>
            </a:r>
            <a:r>
              <a:rPr lang="en-US" sz="1700">
                <a:solidFill>
                  <a:srgbClr val="3B3838"/>
                </a:solidFill>
                <a:latin typeface="Source Sans Pro"/>
                <a:ea typeface="Source Sans Pro"/>
                <a:cs typeface="Source Sans Pro"/>
                <a:sym typeface="Source Sans Pro"/>
              </a:rPr>
              <a:t>.</a:t>
            </a:r>
            <a:endParaRPr sz="1700">
              <a:solidFill>
                <a:srgbClr val="3B3838"/>
              </a:solidFill>
              <a:latin typeface="Source Sans Pro"/>
              <a:ea typeface="Source Sans Pro"/>
              <a:cs typeface="Source Sans Pro"/>
              <a:sym typeface="Source Sans Pro"/>
            </a:endParaRPr>
          </a:p>
        </p:txBody>
      </p:sp>
      <p:pic>
        <p:nvPicPr>
          <p:cNvPr id="269" name="Google Shape;269;g32154ec6c48_1_69"/>
          <p:cNvPicPr preferRelativeResize="0"/>
          <p:nvPr/>
        </p:nvPicPr>
        <p:blipFill rotWithShape="1">
          <a:blip r:embed="rId3">
            <a:alphaModFix/>
          </a:blip>
          <a:srcRect b="0" l="0" r="0" t="0"/>
          <a:stretch/>
        </p:blipFill>
        <p:spPr>
          <a:xfrm>
            <a:off x="6745464" y="1239523"/>
            <a:ext cx="5068223" cy="1734804"/>
          </a:xfrm>
          <a:prstGeom prst="rect">
            <a:avLst/>
          </a:prstGeom>
          <a:noFill/>
          <a:ln>
            <a:noFill/>
          </a:ln>
        </p:spPr>
      </p:pic>
      <p:sp>
        <p:nvSpPr>
          <p:cNvPr id="270" name="Google Shape;270;g32154ec6c48_1_69"/>
          <p:cNvSpPr txBox="1"/>
          <p:nvPr/>
        </p:nvSpPr>
        <p:spPr>
          <a:xfrm>
            <a:off x="920150" y="5652392"/>
            <a:ext cx="2621100" cy="1077300"/>
          </a:xfrm>
          <a:prstGeom prst="rect">
            <a:avLst/>
          </a:prstGeom>
          <a:noFill/>
          <a:ln>
            <a:noFill/>
          </a:ln>
        </p:spPr>
        <p:txBody>
          <a:bodyPr anchorCtr="0" anchor="t" bIns="45700" lIns="45700" spcFirstLastPara="1" rIns="45700" wrap="square" tIns="45700">
            <a:spAutoFit/>
          </a:bodyPr>
          <a:lstStyle/>
          <a:p>
            <a:pPr indent="-184150" lvl="0" marL="171450" marR="0" rtl="0" algn="just">
              <a:lnSpc>
                <a:spcPct val="100000"/>
              </a:lnSpc>
              <a:spcBef>
                <a:spcPts val="0"/>
              </a:spcBef>
              <a:spcAft>
                <a:spcPts val="0"/>
              </a:spcAft>
              <a:buClr>
                <a:schemeClr val="lt1"/>
              </a:buClr>
              <a:buSzPts val="1600"/>
              <a:buFont typeface="Source Sans Pro"/>
              <a:buChar char="⮚"/>
            </a:pPr>
            <a:r>
              <a:rPr i="0" lang="en-US" sz="1600" u="none" cap="none" strike="noStrike">
                <a:solidFill>
                  <a:schemeClr val="lt1"/>
                </a:solidFill>
                <a:latin typeface="Source Sans Pro"/>
                <a:ea typeface="Source Sans Pro"/>
                <a:cs typeface="Source Sans Pro"/>
                <a:sym typeface="Source Sans Pro"/>
              </a:rPr>
              <a:t>Lack of vegetation- fewer trees, parks, and green spaces, which absorb and store less heat.</a:t>
            </a:r>
            <a:endParaRPr i="0" sz="1600" u="none" cap="none" strike="noStrike">
              <a:solidFill>
                <a:schemeClr val="lt1"/>
              </a:solidFill>
              <a:latin typeface="Source Sans Pro"/>
              <a:ea typeface="Source Sans Pro"/>
              <a:cs typeface="Source Sans Pro"/>
              <a:sym typeface="Source Sans Pro"/>
            </a:endParaRPr>
          </a:p>
        </p:txBody>
      </p:sp>
      <p:sp>
        <p:nvSpPr>
          <p:cNvPr id="271" name="Google Shape;271;g32154ec6c48_1_69"/>
          <p:cNvSpPr txBox="1"/>
          <p:nvPr/>
        </p:nvSpPr>
        <p:spPr>
          <a:xfrm>
            <a:off x="4453949" y="5652400"/>
            <a:ext cx="2917800" cy="1077300"/>
          </a:xfrm>
          <a:prstGeom prst="rect">
            <a:avLst/>
          </a:prstGeom>
          <a:noFill/>
          <a:ln>
            <a:noFill/>
          </a:ln>
        </p:spPr>
        <p:txBody>
          <a:bodyPr anchorCtr="0" anchor="t" bIns="45700" lIns="45700" spcFirstLastPara="1" rIns="45700" wrap="square" tIns="45700">
            <a:spAutoFit/>
          </a:bodyPr>
          <a:lstStyle/>
          <a:p>
            <a:pPr indent="-184150" lvl="0" marL="171450" marR="0" rtl="0" algn="just">
              <a:lnSpc>
                <a:spcPct val="100000"/>
              </a:lnSpc>
              <a:spcBef>
                <a:spcPts val="0"/>
              </a:spcBef>
              <a:spcAft>
                <a:spcPts val="0"/>
              </a:spcAft>
              <a:buClr>
                <a:schemeClr val="lt1"/>
              </a:buClr>
              <a:buSzPts val="1600"/>
              <a:buFont typeface="Source Sans Pro"/>
              <a:buChar char="⮚"/>
            </a:pPr>
            <a:r>
              <a:rPr i="0" lang="en-US" sz="1600" u="none" cap="none" strike="noStrike">
                <a:solidFill>
                  <a:schemeClr val="lt1"/>
                </a:solidFill>
                <a:latin typeface="Source Sans Pro"/>
                <a:ea typeface="Source Sans Pro"/>
                <a:cs typeface="Source Sans Pro"/>
                <a:sym typeface="Source Sans Pro"/>
              </a:rPr>
              <a:t>Materials &amp; surfaces- Paved surfaces, buildings, and other infrastructure in cities absorb and retain more heat.</a:t>
            </a:r>
            <a:endParaRPr i="0" sz="1600" u="none" cap="none" strike="noStrike">
              <a:solidFill>
                <a:schemeClr val="lt1"/>
              </a:solidFill>
              <a:latin typeface="Source Sans Pro"/>
              <a:ea typeface="Source Sans Pro"/>
              <a:cs typeface="Source Sans Pro"/>
              <a:sym typeface="Source Sans Pro"/>
            </a:endParaRPr>
          </a:p>
        </p:txBody>
      </p:sp>
      <p:sp>
        <p:nvSpPr>
          <p:cNvPr id="272" name="Google Shape;272;g32154ec6c48_1_69"/>
          <p:cNvSpPr txBox="1"/>
          <p:nvPr/>
        </p:nvSpPr>
        <p:spPr>
          <a:xfrm>
            <a:off x="7987754" y="5652400"/>
            <a:ext cx="3458400" cy="1077300"/>
          </a:xfrm>
          <a:prstGeom prst="rect">
            <a:avLst/>
          </a:prstGeom>
          <a:noFill/>
          <a:ln>
            <a:noFill/>
          </a:ln>
        </p:spPr>
        <p:txBody>
          <a:bodyPr anchorCtr="0" anchor="t" bIns="45700" lIns="45700" spcFirstLastPara="1" rIns="45700" wrap="square" tIns="45700">
            <a:spAutoFit/>
          </a:bodyPr>
          <a:lstStyle/>
          <a:p>
            <a:pPr indent="-184150" lvl="0" marL="171450" marR="0" rtl="0" algn="just">
              <a:lnSpc>
                <a:spcPct val="100000"/>
              </a:lnSpc>
              <a:spcBef>
                <a:spcPts val="0"/>
              </a:spcBef>
              <a:spcAft>
                <a:spcPts val="0"/>
              </a:spcAft>
              <a:buClr>
                <a:schemeClr val="lt1"/>
              </a:buClr>
              <a:buSzPts val="1600"/>
              <a:buFont typeface="Source Sans Pro"/>
              <a:buChar char="⮚"/>
            </a:pPr>
            <a:r>
              <a:rPr i="0" lang="en-US" sz="1600" u="none" cap="none" strike="noStrike">
                <a:solidFill>
                  <a:schemeClr val="lt1"/>
                </a:solidFill>
                <a:latin typeface="Source Sans Pro"/>
                <a:ea typeface="Source Sans Pro"/>
                <a:cs typeface="Source Sans Pro"/>
                <a:sym typeface="Source Sans Pro"/>
              </a:rPr>
              <a:t>Human activities- transportation, industrial processes, and air conditioning release excess heat into the urban environment.</a:t>
            </a:r>
            <a:endParaRPr i="0" sz="1600" u="none" cap="none" strike="noStrike">
              <a:solidFill>
                <a:schemeClr val="lt1"/>
              </a:solidFill>
              <a:latin typeface="Source Sans Pro"/>
              <a:ea typeface="Source Sans Pro"/>
              <a:cs typeface="Source Sans Pro"/>
              <a:sym typeface="Source Sans Pro"/>
            </a:endParaRPr>
          </a:p>
        </p:txBody>
      </p:sp>
      <p:pic>
        <p:nvPicPr>
          <p:cNvPr descr="What Challenges Do Urban Forests Face? - Cities4Forests" id="273" name="Google Shape;273;g32154ec6c48_1_69"/>
          <p:cNvPicPr preferRelativeResize="0"/>
          <p:nvPr/>
        </p:nvPicPr>
        <p:blipFill rotWithShape="1">
          <a:blip r:embed="rId4">
            <a:alphaModFix/>
          </a:blip>
          <a:srcRect b="10128" l="0" r="0" t="0"/>
          <a:stretch/>
        </p:blipFill>
        <p:spPr>
          <a:xfrm>
            <a:off x="1124200" y="3783350"/>
            <a:ext cx="2213004" cy="1734801"/>
          </a:xfrm>
          <a:prstGeom prst="rect">
            <a:avLst/>
          </a:prstGeom>
          <a:noFill/>
          <a:ln>
            <a:noFill/>
          </a:ln>
        </p:spPr>
      </p:pic>
      <p:pic>
        <p:nvPicPr>
          <p:cNvPr descr="Typical heat transfer in an urban area with standard pavement, modified from (Sketchfab, 2020)." id="274" name="Google Shape;274;g32154ec6c48_1_69"/>
          <p:cNvPicPr preferRelativeResize="0"/>
          <p:nvPr/>
        </p:nvPicPr>
        <p:blipFill rotWithShape="1">
          <a:blip r:embed="rId5">
            <a:alphaModFix/>
          </a:blip>
          <a:srcRect b="0" l="0" r="0" t="0"/>
          <a:stretch/>
        </p:blipFill>
        <p:spPr>
          <a:xfrm>
            <a:off x="4715676" y="3786008"/>
            <a:ext cx="2392310" cy="1729484"/>
          </a:xfrm>
          <a:prstGeom prst="rect">
            <a:avLst/>
          </a:prstGeom>
          <a:noFill/>
          <a:ln>
            <a:noFill/>
          </a:ln>
        </p:spPr>
      </p:pic>
      <p:pic>
        <p:nvPicPr>
          <p:cNvPr descr="What is Industrial Waste Heat Recovery? | Climeon" id="275" name="Google Shape;275;g32154ec6c48_1_69"/>
          <p:cNvPicPr preferRelativeResize="0"/>
          <p:nvPr/>
        </p:nvPicPr>
        <p:blipFill rotWithShape="1">
          <a:blip r:embed="rId6">
            <a:alphaModFix/>
          </a:blip>
          <a:srcRect b="0" l="14665" r="7531" t="9148"/>
          <a:stretch/>
        </p:blipFill>
        <p:spPr>
          <a:xfrm>
            <a:off x="8655950" y="3789975"/>
            <a:ext cx="2392300" cy="1721549"/>
          </a:xfrm>
          <a:prstGeom prst="rect">
            <a:avLst/>
          </a:prstGeom>
          <a:noFill/>
          <a:ln>
            <a:noFill/>
          </a:ln>
        </p:spPr>
      </p:pic>
      <p:sp>
        <p:nvSpPr>
          <p:cNvPr id="276" name="Google Shape;276;g32154ec6c48_1_69"/>
          <p:cNvSpPr txBox="1"/>
          <p:nvPr/>
        </p:nvSpPr>
        <p:spPr>
          <a:xfrm>
            <a:off x="541241" y="307420"/>
            <a:ext cx="6075000" cy="585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64B6B8"/>
                </a:solidFill>
                <a:latin typeface="Julius Sans One"/>
                <a:ea typeface="Julius Sans One"/>
                <a:cs typeface="Julius Sans One"/>
                <a:sym typeface="Julius Sans One"/>
              </a:rPr>
              <a:t>Mandatory requirement</a:t>
            </a:r>
            <a:endParaRPr b="0" i="0" sz="3200" u="none" cap="none" strike="noStrike">
              <a:solidFill>
                <a:srgbClr val="64B6B8"/>
              </a:solidFill>
              <a:latin typeface="Julius Sans One"/>
              <a:ea typeface="Julius Sans One"/>
              <a:cs typeface="Julius Sans One"/>
              <a:sym typeface="Julius Sans One"/>
            </a:endParaRPr>
          </a:p>
        </p:txBody>
      </p:sp>
      <p:sp>
        <p:nvSpPr>
          <p:cNvPr id="277" name="Google Shape;277;g32154ec6c48_1_69"/>
          <p:cNvSpPr txBox="1"/>
          <p:nvPr/>
        </p:nvSpPr>
        <p:spPr>
          <a:xfrm>
            <a:off x="6745475" y="2974325"/>
            <a:ext cx="300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900">
                <a:solidFill>
                  <a:srgbClr val="595959"/>
                </a:solidFill>
                <a:latin typeface="Source Sans Pro"/>
                <a:ea typeface="Source Sans Pro"/>
                <a:cs typeface="Source Sans Pro"/>
                <a:sym typeface="Source Sans Pro"/>
              </a:rPr>
              <a:t>Image source: Pinterest,</a:t>
            </a:r>
            <a:r>
              <a:rPr i="1" lang="en-US" sz="900" u="sng">
                <a:solidFill>
                  <a:schemeClr val="hlink"/>
                </a:solidFill>
                <a:latin typeface="Source Sans Pro"/>
                <a:ea typeface="Source Sans Pro"/>
                <a:cs typeface="Source Sans Pro"/>
                <a:sym typeface="Source Sans Pro"/>
                <a:hlinkClick r:id="rId7"/>
              </a:rPr>
              <a:t> Link</a:t>
            </a:r>
            <a:endParaRPr i="1" sz="900">
              <a:solidFill>
                <a:srgbClr val="595959"/>
              </a:solidFill>
              <a:latin typeface="Source Sans Pro"/>
              <a:ea typeface="Source Sans Pro"/>
              <a:cs typeface="Source Sans Pro"/>
              <a:sym typeface="Source Sans Pro"/>
            </a:endParaRPr>
          </a:p>
        </p:txBody>
      </p:sp>
      <p:sp>
        <p:nvSpPr>
          <p:cNvPr id="278" name="Google Shape;278;g32154ec6c48_1_69"/>
          <p:cNvSpPr txBox="1"/>
          <p:nvPr/>
        </p:nvSpPr>
        <p:spPr>
          <a:xfrm>
            <a:off x="541250" y="3303163"/>
            <a:ext cx="3000000" cy="461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US" sz="1800">
                <a:solidFill>
                  <a:schemeClr val="lt1"/>
                </a:solidFill>
                <a:latin typeface="Source Sans Pro"/>
                <a:ea typeface="Source Sans Pro"/>
                <a:cs typeface="Source Sans Pro"/>
                <a:sym typeface="Source Sans Pro"/>
              </a:rPr>
              <a:t>Causes of</a:t>
            </a:r>
            <a:r>
              <a:rPr lang="en-US" sz="1800">
                <a:solidFill>
                  <a:schemeClr val="lt1"/>
                </a:solidFill>
                <a:latin typeface="Source Sans Pro"/>
                <a:ea typeface="Source Sans Pro"/>
                <a:cs typeface="Source Sans Pro"/>
                <a:sym typeface="Source Sans Pro"/>
              </a:rPr>
              <a:t> Urban Heat Island </a:t>
            </a:r>
            <a:endParaRPr sz="1800">
              <a:solidFill>
                <a:schemeClr val="lt1"/>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1"/>
          <p:cNvSpPr/>
          <p:nvPr/>
        </p:nvSpPr>
        <p:spPr>
          <a:xfrm>
            <a:off x="0" y="1637400"/>
            <a:ext cx="4350300" cy="4848300"/>
          </a:xfrm>
          <a:prstGeom prst="rect">
            <a:avLst/>
          </a:prstGeom>
          <a:solidFill>
            <a:srgbClr val="F2777C">
              <a:alpha val="698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Julius Sans One"/>
              <a:ea typeface="Julius Sans One"/>
              <a:cs typeface="Julius Sans One"/>
              <a:sym typeface="Julius Sans One"/>
            </a:endParaRPr>
          </a:p>
        </p:txBody>
      </p:sp>
      <p:sp>
        <p:nvSpPr>
          <p:cNvPr id="284" name="Google Shape;284;p11"/>
          <p:cNvSpPr txBox="1"/>
          <p:nvPr/>
        </p:nvSpPr>
        <p:spPr>
          <a:xfrm>
            <a:off x="4838050" y="4034525"/>
            <a:ext cx="2994000" cy="1446900"/>
          </a:xfrm>
          <a:prstGeom prst="rect">
            <a:avLst/>
          </a:prstGeom>
          <a:noFill/>
          <a:ln>
            <a:noFill/>
          </a:ln>
        </p:spPr>
        <p:txBody>
          <a:bodyPr anchorCtr="0" anchor="t" bIns="45700" lIns="45700" spcFirstLastPara="1" rIns="45700" wrap="square" tIns="45700">
            <a:spAutoFit/>
          </a:bodyPr>
          <a:lstStyle/>
          <a:p>
            <a:pPr indent="-184150" lvl="0" marL="171450" marR="0" rtl="0" algn="just">
              <a:lnSpc>
                <a:spcPct val="150000"/>
              </a:lnSpc>
              <a:spcBef>
                <a:spcPts val="0"/>
              </a:spcBef>
              <a:spcAft>
                <a:spcPts val="0"/>
              </a:spcAft>
              <a:buClr>
                <a:srgbClr val="000000"/>
              </a:buClr>
              <a:buSzPts val="1600"/>
              <a:buFont typeface="Source Sans Pro"/>
              <a:buChar char="✔"/>
            </a:pPr>
            <a:r>
              <a:rPr i="0" lang="en-US" sz="1600" u="none" cap="none" strike="noStrike">
                <a:solidFill>
                  <a:srgbClr val="3B3838"/>
                </a:solidFill>
                <a:latin typeface="Source Sans Pro"/>
                <a:ea typeface="Source Sans Pro"/>
                <a:cs typeface="Source Sans Pro"/>
                <a:sym typeface="Source Sans Pro"/>
              </a:rPr>
              <a:t>Limiting the net paved area</a:t>
            </a:r>
            <a:r>
              <a:rPr i="0" lang="en-US" sz="1600" u="none" cap="none" strike="noStrike">
                <a:solidFill>
                  <a:srgbClr val="3B3838"/>
                </a:solidFill>
                <a:latin typeface="Source Sans Pro"/>
                <a:ea typeface="Source Sans Pro"/>
                <a:cs typeface="Source Sans Pro"/>
                <a:sym typeface="Source Sans Pro"/>
              </a:rPr>
              <a:t> of the site under parking, roads, paths, or any other use so as not to</a:t>
            </a:r>
            <a:r>
              <a:rPr lang="en-US" sz="1600">
                <a:solidFill>
                  <a:srgbClr val="3B3838"/>
                </a:solidFill>
                <a:latin typeface="Source Sans Pro"/>
                <a:ea typeface="Source Sans Pro"/>
                <a:cs typeface="Source Sans Pro"/>
                <a:sym typeface="Source Sans Pro"/>
              </a:rPr>
              <a:t> exceed 25% of the site area.</a:t>
            </a:r>
            <a:endParaRPr i="0" sz="1600" u="none" cap="none" strike="noStrike">
              <a:solidFill>
                <a:srgbClr val="000000"/>
              </a:solidFill>
              <a:latin typeface="Source Sans Pro"/>
              <a:ea typeface="Source Sans Pro"/>
              <a:cs typeface="Source Sans Pro"/>
              <a:sym typeface="Source Sans Pro"/>
            </a:endParaRPr>
          </a:p>
        </p:txBody>
      </p:sp>
      <p:sp>
        <p:nvSpPr>
          <p:cNvPr id="285" name="Google Shape;285;p11"/>
          <p:cNvSpPr txBox="1"/>
          <p:nvPr/>
        </p:nvSpPr>
        <p:spPr>
          <a:xfrm>
            <a:off x="8597525" y="4034525"/>
            <a:ext cx="2882700" cy="1446900"/>
          </a:xfrm>
          <a:prstGeom prst="rect">
            <a:avLst/>
          </a:prstGeom>
          <a:noFill/>
          <a:ln>
            <a:noFill/>
          </a:ln>
        </p:spPr>
        <p:txBody>
          <a:bodyPr anchorCtr="0" anchor="t" bIns="45700" lIns="45700" spcFirstLastPara="1" rIns="45700" wrap="square" tIns="45700">
            <a:spAutoFit/>
          </a:bodyPr>
          <a:lstStyle/>
          <a:p>
            <a:pPr indent="-184150" lvl="0" marL="171450" marR="0" rtl="0" algn="just">
              <a:lnSpc>
                <a:spcPct val="150000"/>
              </a:lnSpc>
              <a:spcBef>
                <a:spcPts val="0"/>
              </a:spcBef>
              <a:spcAft>
                <a:spcPts val="0"/>
              </a:spcAft>
              <a:buClr>
                <a:srgbClr val="000000"/>
              </a:buClr>
              <a:buSzPts val="1600"/>
              <a:buFont typeface="Source Sans Pro"/>
              <a:buChar char="✔"/>
            </a:pPr>
            <a:r>
              <a:rPr i="0" lang="en-US" sz="1600" u="none" cap="none" strike="noStrike">
                <a:solidFill>
                  <a:srgbClr val="3B3838"/>
                </a:solidFill>
                <a:latin typeface="Source Sans Pro"/>
                <a:ea typeface="Source Sans Pro"/>
                <a:cs typeface="Source Sans Pro"/>
                <a:sym typeface="Source Sans Pro"/>
              </a:rPr>
              <a:t>More than </a:t>
            </a:r>
            <a:r>
              <a:rPr lang="en-US" sz="1600">
                <a:solidFill>
                  <a:srgbClr val="3B3838"/>
                </a:solidFill>
                <a:latin typeface="Source Sans Pro"/>
                <a:ea typeface="Source Sans Pro"/>
                <a:cs typeface="Source Sans Pro"/>
                <a:sym typeface="Source Sans Pro"/>
              </a:rPr>
              <a:t>50% of the total paved area shall have pervious</a:t>
            </a:r>
            <a:r>
              <a:rPr i="0" lang="en-US" sz="1600" u="none" cap="none" strike="noStrike">
                <a:solidFill>
                  <a:srgbClr val="3B3838"/>
                </a:solidFill>
                <a:latin typeface="Source Sans Pro"/>
                <a:ea typeface="Source Sans Pro"/>
                <a:cs typeface="Source Sans Pro"/>
                <a:sym typeface="Source Sans Pro"/>
              </a:rPr>
              <a:t> paving/grass pavers/open grid pavements.</a:t>
            </a:r>
            <a:endParaRPr i="0" sz="1600" u="none" cap="none" strike="noStrike">
              <a:solidFill>
                <a:srgbClr val="3B3838"/>
              </a:solidFill>
              <a:latin typeface="Source Sans Pro"/>
              <a:ea typeface="Source Sans Pro"/>
              <a:cs typeface="Source Sans Pro"/>
              <a:sym typeface="Source Sans Pro"/>
            </a:endParaRPr>
          </a:p>
        </p:txBody>
      </p:sp>
      <p:pic>
        <p:nvPicPr>
          <p:cNvPr descr="Grass Between Pavement Design Stock Photos and Pictures - 2,290 Images |  Shutterstock" id="286" name="Google Shape;286;p11"/>
          <p:cNvPicPr preferRelativeResize="0"/>
          <p:nvPr/>
        </p:nvPicPr>
        <p:blipFill rotWithShape="1">
          <a:blip r:embed="rId3">
            <a:alphaModFix/>
          </a:blip>
          <a:srcRect b="6995" l="0" r="0" t="0"/>
          <a:stretch/>
        </p:blipFill>
        <p:spPr>
          <a:xfrm>
            <a:off x="4838050" y="1687425"/>
            <a:ext cx="2993875" cy="1999100"/>
          </a:xfrm>
          <a:prstGeom prst="rect">
            <a:avLst/>
          </a:prstGeom>
          <a:noFill/>
          <a:ln>
            <a:noFill/>
          </a:ln>
        </p:spPr>
      </p:pic>
      <p:pic>
        <p:nvPicPr>
          <p:cNvPr descr="Cement Outdoor Grass Paver Blocks, For Pavement, Thickness: 40mm - 80mm at  Rs 60/square feet in Hosur" id="287" name="Google Shape;287;p11"/>
          <p:cNvPicPr preferRelativeResize="0"/>
          <p:nvPr/>
        </p:nvPicPr>
        <p:blipFill rotWithShape="1">
          <a:blip r:embed="rId4">
            <a:alphaModFix/>
          </a:blip>
          <a:srcRect b="0" l="0" r="0" t="0"/>
          <a:stretch/>
        </p:blipFill>
        <p:spPr>
          <a:xfrm>
            <a:off x="8597564" y="1647300"/>
            <a:ext cx="2882624" cy="2079350"/>
          </a:xfrm>
          <a:prstGeom prst="rect">
            <a:avLst/>
          </a:prstGeom>
          <a:noFill/>
          <a:ln>
            <a:noFill/>
          </a:ln>
        </p:spPr>
      </p:pic>
      <p:sp>
        <p:nvSpPr>
          <p:cNvPr id="288" name="Google Shape;288;p11"/>
          <p:cNvSpPr txBox="1"/>
          <p:nvPr/>
        </p:nvSpPr>
        <p:spPr>
          <a:xfrm>
            <a:off x="541241" y="322520"/>
            <a:ext cx="6075000" cy="585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64B6B8"/>
                </a:solidFill>
                <a:latin typeface="Julius Sans One"/>
                <a:ea typeface="Julius Sans One"/>
                <a:cs typeface="Julius Sans One"/>
                <a:sym typeface="Julius Sans One"/>
              </a:rPr>
              <a:t>Mandatory requirement</a:t>
            </a:r>
            <a:endParaRPr b="0" i="0" sz="3200" u="none" cap="none" strike="noStrike">
              <a:solidFill>
                <a:srgbClr val="64B6B8"/>
              </a:solidFill>
              <a:latin typeface="Julius Sans One"/>
              <a:ea typeface="Julius Sans One"/>
              <a:cs typeface="Julius Sans One"/>
              <a:sym typeface="Julius Sans One"/>
            </a:endParaRPr>
          </a:p>
        </p:txBody>
      </p:sp>
      <p:sp>
        <p:nvSpPr>
          <p:cNvPr id="289" name="Google Shape;289;p11"/>
          <p:cNvSpPr txBox="1"/>
          <p:nvPr/>
        </p:nvSpPr>
        <p:spPr>
          <a:xfrm>
            <a:off x="541255" y="892437"/>
            <a:ext cx="7945200" cy="5232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None/>
            </a:pPr>
            <a:r>
              <a:rPr lang="en-US" sz="2800">
                <a:solidFill>
                  <a:srgbClr val="3B3838"/>
                </a:solidFill>
                <a:latin typeface="Archivo Narrow"/>
                <a:ea typeface="Archivo Narrow"/>
                <a:cs typeface="Archivo Narrow"/>
                <a:sym typeface="Archivo Narrow"/>
              </a:rPr>
              <a:t>Mitigating Urban Heat Island</a:t>
            </a:r>
            <a:endParaRPr b="0" i="0" sz="1400" u="none" cap="none" strike="noStrike">
              <a:solidFill>
                <a:srgbClr val="000000"/>
              </a:solidFill>
              <a:latin typeface="Arial"/>
              <a:ea typeface="Arial"/>
              <a:cs typeface="Arial"/>
              <a:sym typeface="Arial"/>
            </a:endParaRPr>
          </a:p>
        </p:txBody>
      </p:sp>
      <p:sp>
        <p:nvSpPr>
          <p:cNvPr id="290" name="Google Shape;290;p11"/>
          <p:cNvSpPr txBox="1"/>
          <p:nvPr/>
        </p:nvSpPr>
        <p:spPr>
          <a:xfrm>
            <a:off x="1072575" y="4946150"/>
            <a:ext cx="29940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US" sz="900">
                <a:solidFill>
                  <a:srgbClr val="595959"/>
                </a:solidFill>
                <a:latin typeface="Source Sans Pro"/>
                <a:ea typeface="Source Sans Pro"/>
                <a:cs typeface="Source Sans Pro"/>
                <a:sym typeface="Source Sans Pro"/>
              </a:rPr>
              <a:t>Image source: S.Avinash,</a:t>
            </a:r>
            <a:r>
              <a:rPr i="1" lang="en-US" sz="900" u="sng">
                <a:solidFill>
                  <a:schemeClr val="hlink"/>
                </a:solidFill>
                <a:latin typeface="Source Sans Pro"/>
                <a:ea typeface="Source Sans Pro"/>
                <a:cs typeface="Source Sans Pro"/>
                <a:sym typeface="Source Sans Pro"/>
                <a:hlinkClick r:id="rId5"/>
              </a:rPr>
              <a:t> Link</a:t>
            </a:r>
            <a:endParaRPr i="1" sz="900">
              <a:solidFill>
                <a:srgbClr val="595959"/>
              </a:solidFill>
              <a:latin typeface="Source Sans Pro"/>
              <a:ea typeface="Source Sans Pro"/>
              <a:cs typeface="Source Sans Pro"/>
              <a:sym typeface="Source Sans Pro"/>
            </a:endParaRPr>
          </a:p>
        </p:txBody>
      </p:sp>
      <p:sp>
        <p:nvSpPr>
          <p:cNvPr id="291" name="Google Shape;291;p11"/>
          <p:cNvSpPr txBox="1"/>
          <p:nvPr/>
        </p:nvSpPr>
        <p:spPr>
          <a:xfrm>
            <a:off x="8626075" y="6242675"/>
            <a:ext cx="2882700" cy="369300"/>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[From Left to Right]</a:t>
            </a:r>
            <a:endParaRPr i="1" sz="900">
              <a:solidFill>
                <a:srgbClr val="595959"/>
              </a:solidFill>
              <a:latin typeface="Source Sans Pro"/>
              <a:ea typeface="Source Sans Pro"/>
              <a:cs typeface="Source Sans Pro"/>
              <a:sym typeface="Source Sans Pro"/>
            </a:endParaRPr>
          </a:p>
          <a:p>
            <a:pPr indent="-285750" lvl="0" marL="457200" marR="0" rtl="0" algn="r">
              <a:lnSpc>
                <a:spcPct val="100000"/>
              </a:lnSpc>
              <a:spcBef>
                <a:spcPts val="0"/>
              </a:spcBef>
              <a:spcAft>
                <a:spcPts val="0"/>
              </a:spcAft>
              <a:buSzPts val="900"/>
              <a:buFont typeface="Source Sans Pro"/>
              <a:buAutoNum type="arabicPeriod"/>
            </a:pPr>
            <a:r>
              <a:rPr i="1" lang="en-US" sz="900">
                <a:solidFill>
                  <a:srgbClr val="595959"/>
                </a:solidFill>
                <a:latin typeface="Source Sans Pro"/>
                <a:ea typeface="Source Sans Pro"/>
                <a:cs typeface="Source Sans Pro"/>
                <a:sym typeface="Source Sans Pro"/>
              </a:rPr>
              <a:t>Architecturaldigest, </a:t>
            </a:r>
            <a:r>
              <a:rPr i="1" lang="en-US" sz="900" u="sng">
                <a:solidFill>
                  <a:schemeClr val="hlink"/>
                </a:solidFill>
                <a:latin typeface="Source Sans Pro"/>
                <a:ea typeface="Source Sans Pro"/>
                <a:cs typeface="Source Sans Pro"/>
                <a:sym typeface="Source Sans Pro"/>
                <a:hlinkClick r:id="rId6"/>
              </a:rPr>
              <a:t>Link</a:t>
            </a:r>
            <a:r>
              <a:rPr i="1" lang="en-US" sz="900">
                <a:solidFill>
                  <a:srgbClr val="595959"/>
                </a:solidFill>
                <a:latin typeface="Source Sans Pro"/>
                <a:ea typeface="Source Sans Pro"/>
                <a:cs typeface="Source Sans Pro"/>
                <a:sym typeface="Source Sans Pro"/>
              </a:rPr>
              <a:t>, 2.Indiamart, </a:t>
            </a:r>
            <a:r>
              <a:rPr i="1" lang="en-US" sz="900" u="sng">
                <a:solidFill>
                  <a:schemeClr val="hlink"/>
                </a:solidFill>
                <a:latin typeface="Source Sans Pro"/>
                <a:ea typeface="Source Sans Pro"/>
                <a:cs typeface="Source Sans Pro"/>
                <a:sym typeface="Source Sans Pro"/>
                <a:hlinkClick r:id="rId7"/>
              </a:rPr>
              <a:t>Link</a:t>
            </a:r>
            <a:r>
              <a:rPr i="1" lang="en-US" sz="900">
                <a:solidFill>
                  <a:srgbClr val="595959"/>
                </a:solidFill>
                <a:latin typeface="Source Sans Pro"/>
                <a:ea typeface="Source Sans Pro"/>
                <a:cs typeface="Source Sans Pro"/>
                <a:sym typeface="Source Sans Pro"/>
              </a:rPr>
              <a:t>, </a:t>
            </a:r>
            <a:endParaRPr i="1" sz="900">
              <a:solidFill>
                <a:srgbClr val="595959"/>
              </a:solidFill>
              <a:latin typeface="Source Sans Pro"/>
              <a:ea typeface="Source Sans Pro"/>
              <a:cs typeface="Source Sans Pro"/>
              <a:sym typeface="Source Sans Pro"/>
            </a:endParaRPr>
          </a:p>
        </p:txBody>
      </p:sp>
      <p:pic>
        <p:nvPicPr>
          <p:cNvPr id="292" name="Google Shape;292;p11"/>
          <p:cNvPicPr preferRelativeResize="0"/>
          <p:nvPr/>
        </p:nvPicPr>
        <p:blipFill>
          <a:blip r:embed="rId8">
            <a:alphaModFix/>
          </a:blip>
          <a:stretch>
            <a:fillRect/>
          </a:stretch>
        </p:blipFill>
        <p:spPr>
          <a:xfrm>
            <a:off x="213350" y="2775338"/>
            <a:ext cx="3859226" cy="21708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descr="grass pavers" id="297" name="Google Shape;297;p12"/>
          <p:cNvPicPr preferRelativeResize="0"/>
          <p:nvPr/>
        </p:nvPicPr>
        <p:blipFill rotWithShape="1">
          <a:blip r:embed="rId3">
            <a:alphaModFix/>
          </a:blip>
          <a:srcRect b="14416" l="23194" r="25642" t="0"/>
          <a:stretch/>
        </p:blipFill>
        <p:spPr>
          <a:xfrm>
            <a:off x="79600" y="2058114"/>
            <a:ext cx="3244576" cy="3757362"/>
          </a:xfrm>
          <a:prstGeom prst="rect">
            <a:avLst/>
          </a:prstGeom>
          <a:noFill/>
          <a:ln>
            <a:noFill/>
          </a:ln>
        </p:spPr>
      </p:pic>
      <p:sp>
        <p:nvSpPr>
          <p:cNvPr id="298" name="Google Shape;298;p12"/>
          <p:cNvSpPr txBox="1"/>
          <p:nvPr/>
        </p:nvSpPr>
        <p:spPr>
          <a:xfrm>
            <a:off x="3443850" y="1562100"/>
            <a:ext cx="5584800" cy="8004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4B6B8"/>
                </a:solidFill>
                <a:latin typeface="Julius Sans One"/>
                <a:ea typeface="Julius Sans One"/>
                <a:cs typeface="Julius Sans One"/>
                <a:sym typeface="Julius Sans One"/>
              </a:rPr>
              <a:t>Incremental provisions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Julius Sans One"/>
              <a:ea typeface="Julius Sans One"/>
              <a:cs typeface="Julius Sans One"/>
              <a:sym typeface="Julius Sans One"/>
            </a:endParaRPr>
          </a:p>
        </p:txBody>
      </p:sp>
      <p:sp>
        <p:nvSpPr>
          <p:cNvPr id="299" name="Google Shape;299;p12"/>
          <p:cNvSpPr/>
          <p:nvPr/>
        </p:nvSpPr>
        <p:spPr>
          <a:xfrm>
            <a:off x="-36" y="1047600"/>
            <a:ext cx="12190500" cy="514500"/>
          </a:xfrm>
          <a:prstGeom prst="rect">
            <a:avLst/>
          </a:prstGeom>
          <a:solidFill>
            <a:srgbClr val="64B6B8">
              <a:alpha val="60000"/>
            </a:srgb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300" name="Google Shape;300;p12"/>
          <p:cNvGraphicFramePr/>
          <p:nvPr/>
        </p:nvGraphicFramePr>
        <p:xfrm>
          <a:off x="3530991" y="2206060"/>
          <a:ext cx="3000000" cy="3000000"/>
        </p:xfrm>
        <a:graphic>
          <a:graphicData uri="http://schemas.openxmlformats.org/drawingml/2006/table">
            <a:tbl>
              <a:tblPr>
                <a:noFill/>
                <a:tableStyleId>{9F67DD36-3A9F-421C-94CC-2827CA3A5DF0}</a:tableStyleId>
              </a:tblPr>
              <a:tblGrid>
                <a:gridCol w="970525"/>
                <a:gridCol w="4374975"/>
                <a:gridCol w="2888400"/>
              </a:tblGrid>
              <a:tr h="425800">
                <a:tc gridSpan="3">
                  <a:txBody>
                    <a:bodyPr/>
                    <a:lstStyle/>
                    <a:p>
                      <a:pPr indent="0" lvl="0" marL="0" marR="0" rtl="0" algn="ctr">
                        <a:lnSpc>
                          <a:spcPct val="100000"/>
                        </a:lnSpc>
                        <a:spcBef>
                          <a:spcPts val="0"/>
                        </a:spcBef>
                        <a:spcAft>
                          <a:spcPts val="0"/>
                        </a:spcAft>
                        <a:buClr>
                          <a:srgbClr val="000000"/>
                        </a:buClr>
                        <a:buSzPts val="1400"/>
                        <a:buFont typeface="Arial"/>
                        <a:buNone/>
                      </a:pPr>
                      <a:r>
                        <a:rPr lang="en-US" sz="1800" u="none" cap="none" strike="noStrike">
                          <a:latin typeface="Archivo Narrow"/>
                          <a:ea typeface="Archivo Narrow"/>
                          <a:cs typeface="Archivo Narrow"/>
                          <a:sym typeface="Archivo Narrow"/>
                        </a:rPr>
                        <a:t>MITIGATION OF URBAN HEAT ISLAND </a:t>
                      </a:r>
                      <a:endParaRPr i="0" sz="1800" u="none" cap="none" strike="noStrike">
                        <a:solidFill>
                          <a:srgbClr val="000000"/>
                        </a:solidFill>
                        <a:latin typeface="Archivo Narrow"/>
                        <a:ea typeface="Archivo Narrow"/>
                        <a:cs typeface="Archivo Narrow"/>
                        <a:sym typeface="Archivo Narrow"/>
                      </a:endParaRPr>
                    </a:p>
                  </a:txBody>
                  <a:tcPr marT="9525" marB="0" marR="9525" marL="9525" anchor="ctr"/>
                </a:tc>
                <a:tc hMerge="1"/>
                <a:tc hMerge="1"/>
              </a:tr>
              <a:tr h="363325">
                <a:tc gridSpan="3">
                  <a:txBody>
                    <a:bodyPr/>
                    <a:lstStyle/>
                    <a:p>
                      <a:pPr indent="0" lvl="0" marL="0" marR="0" rtl="0" algn="ctr">
                        <a:lnSpc>
                          <a:spcPct val="100000"/>
                        </a:lnSpc>
                        <a:spcBef>
                          <a:spcPts val="0"/>
                        </a:spcBef>
                        <a:spcAft>
                          <a:spcPts val="0"/>
                        </a:spcAft>
                        <a:buClr>
                          <a:srgbClr val="000000"/>
                        </a:buClr>
                        <a:buSzPts val="1400"/>
                        <a:buFont typeface="Arial"/>
                        <a:buNone/>
                      </a:pPr>
                      <a:r>
                        <a:rPr lang="en-US" sz="1800" u="none" cap="none" strike="noStrike">
                          <a:latin typeface="Archivo Narrow"/>
                          <a:ea typeface="Archivo Narrow"/>
                          <a:cs typeface="Archivo Narrow"/>
                          <a:sym typeface="Archivo Narrow"/>
                        </a:rPr>
                        <a:t>Points for reducing paved area on site</a:t>
                      </a:r>
                      <a:endParaRPr i="0" sz="1800" u="none" cap="none" strike="noStrike">
                        <a:solidFill>
                          <a:srgbClr val="000000"/>
                        </a:solidFill>
                        <a:latin typeface="Archivo Narrow"/>
                        <a:ea typeface="Archivo Narrow"/>
                        <a:cs typeface="Archivo Narrow"/>
                        <a:sym typeface="Archivo Narrow"/>
                      </a:endParaRPr>
                    </a:p>
                  </a:txBody>
                  <a:tcPr marT="9525" marB="0" marR="9525" marL="9525" anchor="ctr"/>
                </a:tc>
                <a:tc hMerge="1"/>
                <a:tc hMerge="1"/>
              </a:tr>
              <a:tr h="6403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Source Sans Pro"/>
                          <a:ea typeface="Source Sans Pro"/>
                          <a:cs typeface="Source Sans Pro"/>
                          <a:sym typeface="Source Sans Pro"/>
                        </a:rPr>
                        <a:t>S.No.</a:t>
                      </a:r>
                      <a:endParaRPr i="0" sz="1400" u="none" cap="none" strike="noStrike">
                        <a:solidFill>
                          <a:srgbClr val="000000"/>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Source Sans Pro"/>
                          <a:ea typeface="Source Sans Pro"/>
                          <a:cs typeface="Source Sans Pro"/>
                          <a:sym typeface="Source Sans Pro"/>
                        </a:rPr>
                        <a:t>Maximum net paved area on site </a:t>
                      </a:r>
                      <a:endParaRPr i="0" sz="1400" u="none" cap="none" strike="noStrike">
                        <a:solidFill>
                          <a:srgbClr val="000000"/>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Source Sans Pro"/>
                          <a:ea typeface="Source Sans Pro"/>
                          <a:cs typeface="Source Sans Pro"/>
                          <a:sym typeface="Source Sans Pro"/>
                        </a:rPr>
                        <a:t>Incremental Point </a:t>
                      </a:r>
                      <a:endParaRPr i="0" sz="1400" u="none" cap="none" strike="noStrike">
                        <a:solidFill>
                          <a:srgbClr val="000000"/>
                        </a:solidFill>
                        <a:latin typeface="Source Sans Pro"/>
                        <a:ea typeface="Source Sans Pro"/>
                        <a:cs typeface="Source Sans Pro"/>
                        <a:sym typeface="Source Sans Pro"/>
                      </a:endParaRPr>
                    </a:p>
                  </a:txBody>
                  <a:tcPr marT="9525" marB="0" marR="9525" marL="9525" anchor="ctr"/>
                </a:tc>
              </a:tr>
              <a:tr h="36332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Source Sans Pro"/>
                          <a:ea typeface="Source Sans Pro"/>
                          <a:cs typeface="Source Sans Pro"/>
                          <a:sym typeface="Source Sans Pro"/>
                        </a:rPr>
                        <a:t>1</a:t>
                      </a:r>
                      <a:endParaRPr i="0" sz="1400" u="none" cap="none" strike="noStrike">
                        <a:solidFill>
                          <a:srgbClr val="000000"/>
                        </a:solidFill>
                        <a:latin typeface="Source Sans Pro"/>
                        <a:ea typeface="Source Sans Pro"/>
                        <a:cs typeface="Source Sans Pro"/>
                        <a:sym typeface="Source Sans Pro"/>
                      </a:endParaRPr>
                    </a:p>
                  </a:txBody>
                  <a:tcPr marT="9525" marB="0" marR="9525" marL="952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Source Sans Pro"/>
                          <a:ea typeface="Source Sans Pro"/>
                          <a:cs typeface="Source Sans Pro"/>
                          <a:sym typeface="Source Sans Pro"/>
                        </a:rPr>
                        <a:t>Up to 20% of the site area </a:t>
                      </a:r>
                      <a:endParaRPr i="0" sz="1400" u="none" cap="none" strike="noStrike">
                        <a:solidFill>
                          <a:srgbClr val="000000"/>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Source Sans Pro"/>
                          <a:ea typeface="Source Sans Pro"/>
                          <a:cs typeface="Source Sans Pro"/>
                          <a:sym typeface="Source Sans Pro"/>
                        </a:rPr>
                        <a:t>4</a:t>
                      </a:r>
                      <a:endParaRPr i="0" sz="1400" u="none" cap="none" strike="noStrike">
                        <a:solidFill>
                          <a:srgbClr val="000000"/>
                        </a:solidFill>
                        <a:latin typeface="Source Sans Pro"/>
                        <a:ea typeface="Source Sans Pro"/>
                        <a:cs typeface="Source Sans Pro"/>
                        <a:sym typeface="Source Sans Pro"/>
                      </a:endParaRPr>
                    </a:p>
                  </a:txBody>
                  <a:tcPr marT="9525" marB="0" marR="9525" marL="9525" anchor="ctr"/>
                </a:tc>
              </a:tr>
              <a:tr h="36332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Source Sans Pro"/>
                          <a:ea typeface="Source Sans Pro"/>
                          <a:cs typeface="Source Sans Pro"/>
                          <a:sym typeface="Source Sans Pro"/>
                        </a:rPr>
                        <a:t>2</a:t>
                      </a:r>
                      <a:endParaRPr i="0" sz="1400" u="none" cap="none" strike="noStrike">
                        <a:solidFill>
                          <a:srgbClr val="000000"/>
                        </a:solidFill>
                        <a:latin typeface="Source Sans Pro"/>
                        <a:ea typeface="Source Sans Pro"/>
                        <a:cs typeface="Source Sans Pro"/>
                        <a:sym typeface="Source Sans Pro"/>
                      </a:endParaRPr>
                    </a:p>
                  </a:txBody>
                  <a:tcPr marT="9525" marB="0" marR="9525" marL="952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Source Sans Pro"/>
                          <a:ea typeface="Source Sans Pro"/>
                          <a:cs typeface="Source Sans Pro"/>
                          <a:sym typeface="Source Sans Pro"/>
                        </a:rPr>
                        <a:t>Up to 15% of the site area </a:t>
                      </a:r>
                      <a:endParaRPr i="0" sz="1400" u="none" cap="none" strike="noStrike">
                        <a:solidFill>
                          <a:srgbClr val="000000"/>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Source Sans Pro"/>
                          <a:ea typeface="Source Sans Pro"/>
                          <a:cs typeface="Source Sans Pro"/>
                          <a:sym typeface="Source Sans Pro"/>
                        </a:rPr>
                        <a:t>6</a:t>
                      </a:r>
                      <a:endParaRPr i="0" sz="1400" u="none" cap="none" strike="noStrike">
                        <a:solidFill>
                          <a:srgbClr val="000000"/>
                        </a:solidFill>
                        <a:latin typeface="Source Sans Pro"/>
                        <a:ea typeface="Source Sans Pro"/>
                        <a:cs typeface="Source Sans Pro"/>
                        <a:sym typeface="Source Sans Pro"/>
                      </a:endParaRPr>
                    </a:p>
                  </a:txBody>
                  <a:tcPr marT="9525" marB="0" marR="9525" marL="9525" anchor="ctr"/>
                </a:tc>
              </a:tr>
              <a:tr h="363325">
                <a:tc gridSpan="3">
                  <a:txBody>
                    <a:bodyPr/>
                    <a:lstStyle/>
                    <a:p>
                      <a:pPr indent="0" lvl="0" marL="0" marR="0" rtl="0" algn="ctr">
                        <a:lnSpc>
                          <a:spcPct val="100000"/>
                        </a:lnSpc>
                        <a:spcBef>
                          <a:spcPts val="0"/>
                        </a:spcBef>
                        <a:spcAft>
                          <a:spcPts val="0"/>
                        </a:spcAft>
                        <a:buClr>
                          <a:srgbClr val="000000"/>
                        </a:buClr>
                        <a:buSzPts val="1400"/>
                        <a:buFont typeface="Arial"/>
                        <a:buNone/>
                      </a:pPr>
                      <a:r>
                        <a:rPr lang="en-US" sz="1800" u="none" cap="none" strike="noStrike">
                          <a:latin typeface="Archivo Narrow"/>
                          <a:ea typeface="Archivo Narrow"/>
                          <a:cs typeface="Archivo Narrow"/>
                          <a:sym typeface="Archivo Narrow"/>
                        </a:rPr>
                        <a:t>Points for increasing pervious paving </a:t>
                      </a:r>
                      <a:endParaRPr i="0" sz="1800" u="none" cap="none" strike="noStrike">
                        <a:solidFill>
                          <a:srgbClr val="000000"/>
                        </a:solidFill>
                        <a:latin typeface="Archivo Narrow"/>
                        <a:ea typeface="Archivo Narrow"/>
                        <a:cs typeface="Archivo Narrow"/>
                        <a:sym typeface="Archivo Narrow"/>
                      </a:endParaRPr>
                    </a:p>
                  </a:txBody>
                  <a:tcPr marT="9525" marB="0" marR="9525" marL="9525" anchor="ctr"/>
                </a:tc>
                <a:tc hMerge="1"/>
                <a:tc hMerge="1"/>
              </a:tr>
              <a:tr h="36332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Source Sans Pro"/>
                          <a:ea typeface="Source Sans Pro"/>
                          <a:cs typeface="Source Sans Pro"/>
                          <a:sym typeface="Source Sans Pro"/>
                        </a:rPr>
                        <a:t>S.No.</a:t>
                      </a:r>
                      <a:endParaRPr i="0" sz="1400" u="none" cap="none" strike="noStrike">
                        <a:solidFill>
                          <a:srgbClr val="000000"/>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Source Sans Pro"/>
                          <a:ea typeface="Source Sans Pro"/>
                          <a:cs typeface="Source Sans Pro"/>
                          <a:sym typeface="Source Sans Pro"/>
                        </a:rPr>
                        <a:t>Minimum Pervious Paving </a:t>
                      </a:r>
                      <a:endParaRPr i="0" sz="1400" u="none" cap="none" strike="noStrike">
                        <a:solidFill>
                          <a:srgbClr val="000000"/>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Source Sans Pro"/>
                          <a:ea typeface="Source Sans Pro"/>
                          <a:cs typeface="Source Sans Pro"/>
                          <a:sym typeface="Source Sans Pro"/>
                        </a:rPr>
                        <a:t>Incremental Point </a:t>
                      </a:r>
                      <a:endParaRPr i="0" sz="1400" u="none" cap="none" strike="noStrike">
                        <a:solidFill>
                          <a:srgbClr val="000000"/>
                        </a:solidFill>
                        <a:latin typeface="Source Sans Pro"/>
                        <a:ea typeface="Source Sans Pro"/>
                        <a:cs typeface="Source Sans Pro"/>
                        <a:sym typeface="Source Sans Pro"/>
                      </a:endParaRPr>
                    </a:p>
                  </a:txBody>
                  <a:tcPr marT="9525" marB="0" marR="9525" marL="9525" anchor="ctr"/>
                </a:tc>
              </a:tr>
              <a:tr h="36332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Source Sans Pro"/>
                          <a:ea typeface="Source Sans Pro"/>
                          <a:cs typeface="Source Sans Pro"/>
                          <a:sym typeface="Source Sans Pro"/>
                        </a:rPr>
                        <a:t>1</a:t>
                      </a:r>
                      <a:endParaRPr i="0" sz="1400" u="none" cap="none" strike="noStrike">
                        <a:solidFill>
                          <a:srgbClr val="000000"/>
                        </a:solidFill>
                        <a:latin typeface="Source Sans Pro"/>
                        <a:ea typeface="Source Sans Pro"/>
                        <a:cs typeface="Source Sans Pro"/>
                        <a:sym typeface="Source Sans Pro"/>
                      </a:endParaRPr>
                    </a:p>
                  </a:txBody>
                  <a:tcPr marT="9525" marB="0" marR="9525" marL="952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Source Sans Pro"/>
                          <a:ea typeface="Source Sans Pro"/>
                          <a:cs typeface="Source Sans Pro"/>
                          <a:sym typeface="Source Sans Pro"/>
                        </a:rPr>
                        <a:t>60% of the total paved area</a:t>
                      </a:r>
                      <a:endParaRPr i="0" sz="1400" u="none" cap="none" strike="noStrike">
                        <a:solidFill>
                          <a:srgbClr val="000000"/>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Source Sans Pro"/>
                          <a:ea typeface="Source Sans Pro"/>
                          <a:cs typeface="Source Sans Pro"/>
                          <a:sym typeface="Source Sans Pro"/>
                        </a:rPr>
                        <a:t>5</a:t>
                      </a:r>
                      <a:endParaRPr i="0" sz="1400" u="none" cap="none" strike="noStrike">
                        <a:solidFill>
                          <a:srgbClr val="000000"/>
                        </a:solidFill>
                        <a:latin typeface="Source Sans Pro"/>
                        <a:ea typeface="Source Sans Pro"/>
                        <a:cs typeface="Source Sans Pro"/>
                        <a:sym typeface="Source Sans Pro"/>
                      </a:endParaRPr>
                    </a:p>
                  </a:txBody>
                  <a:tcPr marT="9525" marB="0" marR="9525" marL="9525" anchor="ctr"/>
                </a:tc>
              </a:tr>
              <a:tr h="36332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Source Sans Pro"/>
                          <a:ea typeface="Source Sans Pro"/>
                          <a:cs typeface="Source Sans Pro"/>
                          <a:sym typeface="Source Sans Pro"/>
                        </a:rPr>
                        <a:t>2</a:t>
                      </a:r>
                      <a:endParaRPr i="0" sz="1400" u="none" cap="none" strike="noStrike">
                        <a:solidFill>
                          <a:srgbClr val="000000"/>
                        </a:solidFill>
                        <a:latin typeface="Source Sans Pro"/>
                        <a:ea typeface="Source Sans Pro"/>
                        <a:cs typeface="Source Sans Pro"/>
                        <a:sym typeface="Source Sans Pro"/>
                      </a:endParaRPr>
                    </a:p>
                  </a:txBody>
                  <a:tcPr marT="9525" marB="0" marR="9525" marL="952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Source Sans Pro"/>
                          <a:ea typeface="Source Sans Pro"/>
                          <a:cs typeface="Source Sans Pro"/>
                          <a:sym typeface="Source Sans Pro"/>
                        </a:rPr>
                        <a:t>70% of the total paved area</a:t>
                      </a:r>
                      <a:endParaRPr i="0" sz="1400" u="none" cap="none" strike="noStrike">
                        <a:solidFill>
                          <a:srgbClr val="000000"/>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Source Sans Pro"/>
                          <a:ea typeface="Source Sans Pro"/>
                          <a:cs typeface="Source Sans Pro"/>
                          <a:sym typeface="Source Sans Pro"/>
                        </a:rPr>
                        <a:t>8</a:t>
                      </a:r>
                      <a:endParaRPr i="0" sz="1400" u="none" cap="none" strike="noStrike">
                        <a:solidFill>
                          <a:srgbClr val="000000"/>
                        </a:solidFill>
                        <a:latin typeface="Source Sans Pro"/>
                        <a:ea typeface="Source Sans Pro"/>
                        <a:cs typeface="Source Sans Pro"/>
                        <a:sym typeface="Source Sans Pro"/>
                      </a:endParaRPr>
                    </a:p>
                  </a:txBody>
                  <a:tcPr marT="9525" marB="0" marR="9525" marL="9525" anchor="ctr"/>
                </a:tc>
              </a:tr>
            </a:tbl>
          </a:graphicData>
        </a:graphic>
      </p:graphicFrame>
      <p:sp>
        <p:nvSpPr>
          <p:cNvPr id="301" name="Google Shape;301;p12"/>
          <p:cNvSpPr/>
          <p:nvPr/>
        </p:nvSpPr>
        <p:spPr>
          <a:xfrm>
            <a:off x="-24" y="6171075"/>
            <a:ext cx="12190500" cy="514500"/>
          </a:xfrm>
          <a:prstGeom prst="rect">
            <a:avLst/>
          </a:prstGeom>
          <a:solidFill>
            <a:srgbClr val="64B6B8">
              <a:alpha val="60000"/>
            </a:srgb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2" name="Google Shape;302;p12"/>
          <p:cNvSpPr txBox="1"/>
          <p:nvPr/>
        </p:nvSpPr>
        <p:spPr>
          <a:xfrm>
            <a:off x="443850" y="5815425"/>
            <a:ext cx="30000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US" sz="900">
                <a:solidFill>
                  <a:srgbClr val="595959"/>
                </a:solidFill>
                <a:latin typeface="Source Sans Pro"/>
                <a:ea typeface="Source Sans Pro"/>
                <a:cs typeface="Source Sans Pro"/>
                <a:sym typeface="Source Sans Pro"/>
              </a:rPr>
              <a:t>Image source: Wordpress,</a:t>
            </a:r>
            <a:r>
              <a:rPr i="1" lang="en-US" sz="900" u="sng">
                <a:solidFill>
                  <a:schemeClr val="hlink"/>
                </a:solidFill>
                <a:latin typeface="Source Sans Pro"/>
                <a:ea typeface="Source Sans Pro"/>
                <a:cs typeface="Source Sans Pro"/>
                <a:sym typeface="Source Sans Pro"/>
                <a:hlinkClick r:id="rId4"/>
              </a:rPr>
              <a:t> Link</a:t>
            </a:r>
            <a:endParaRPr i="1" sz="900">
              <a:solidFill>
                <a:srgbClr val="595959"/>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3"/>
          <p:cNvSpPr/>
          <p:nvPr/>
        </p:nvSpPr>
        <p:spPr>
          <a:xfrm flipH="1">
            <a:off x="2736776" y="4135665"/>
            <a:ext cx="2370896" cy="1390651"/>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8" name="Google Shape;308;p13"/>
          <p:cNvSpPr/>
          <p:nvPr/>
        </p:nvSpPr>
        <p:spPr>
          <a:xfrm flipH="1">
            <a:off x="0" y="822780"/>
            <a:ext cx="2370896" cy="1390651"/>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9" name="Google Shape;309;p13"/>
          <p:cNvSpPr txBox="1"/>
          <p:nvPr/>
        </p:nvSpPr>
        <p:spPr>
          <a:xfrm>
            <a:off x="5712750" y="1238246"/>
            <a:ext cx="2663700" cy="5850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64B6B8"/>
                </a:solidFill>
                <a:latin typeface="Julius Sans One"/>
                <a:ea typeface="Julius Sans One"/>
                <a:cs typeface="Julius Sans One"/>
                <a:sym typeface="Julius Sans One"/>
              </a:rPr>
              <a:t>summary</a:t>
            </a:r>
            <a:endParaRPr b="0" i="0" sz="1400" u="none" cap="none" strike="noStrike">
              <a:solidFill>
                <a:srgbClr val="000000"/>
              </a:solidFill>
              <a:latin typeface="Julius Sans One"/>
              <a:ea typeface="Julius Sans One"/>
              <a:cs typeface="Julius Sans One"/>
              <a:sym typeface="Julius Sans One"/>
            </a:endParaRPr>
          </a:p>
        </p:txBody>
      </p:sp>
      <p:sp>
        <p:nvSpPr>
          <p:cNvPr id="310" name="Google Shape;310;p13"/>
          <p:cNvSpPr txBox="1"/>
          <p:nvPr/>
        </p:nvSpPr>
        <p:spPr>
          <a:xfrm>
            <a:off x="6066258" y="1982088"/>
            <a:ext cx="5121300" cy="35787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i="0" lang="en-US" sz="1700" u="none" cap="none" strike="noStrike">
                <a:solidFill>
                  <a:schemeClr val="dk1"/>
                </a:solidFill>
                <a:latin typeface="Source Sans Pro"/>
                <a:ea typeface="Source Sans Pro"/>
                <a:cs typeface="Source Sans Pro"/>
                <a:sym typeface="Source Sans Pro"/>
              </a:rPr>
              <a:t>Sustainable site management involves practices that minimize environmental impact, conserve resources, and promote ecological balance during the construction and operation of a site. </a:t>
            </a:r>
            <a:endParaRPr i="0" sz="1700" u="none" cap="none" strike="noStrike">
              <a:solidFill>
                <a:srgbClr val="000000"/>
              </a:solidFill>
              <a:latin typeface="Source Sans Pro"/>
              <a:ea typeface="Source Sans Pro"/>
              <a:cs typeface="Source Sans Pro"/>
              <a:sym typeface="Source Sans Pro"/>
            </a:endParaRPr>
          </a:p>
          <a:p>
            <a:pPr indent="0" lvl="0" marL="0" marR="0" rtl="0" algn="just">
              <a:lnSpc>
                <a:spcPct val="150000"/>
              </a:lnSpc>
              <a:spcBef>
                <a:spcPts val="0"/>
              </a:spcBef>
              <a:spcAft>
                <a:spcPts val="0"/>
              </a:spcAft>
              <a:buClr>
                <a:srgbClr val="000000"/>
              </a:buClr>
              <a:buSzPts val="1400"/>
              <a:buFont typeface="Arial"/>
              <a:buNone/>
            </a:pPr>
            <a:r>
              <a:rPr i="0" lang="en-US" sz="1700" u="none" cap="none" strike="noStrike">
                <a:solidFill>
                  <a:schemeClr val="dk1"/>
                </a:solidFill>
                <a:latin typeface="Source Sans Pro"/>
                <a:ea typeface="Source Sans Pro"/>
                <a:cs typeface="Source Sans Pro"/>
                <a:sym typeface="Source Sans Pro"/>
              </a:rPr>
              <a:t>Below are key strategies for its compliance:</a:t>
            </a:r>
            <a:endParaRPr i="0" sz="1700" u="none" cap="none" strike="noStrike">
              <a:solidFill>
                <a:srgbClr val="000000"/>
              </a:solidFill>
              <a:latin typeface="Source Sans Pro"/>
              <a:ea typeface="Source Sans Pro"/>
              <a:cs typeface="Source Sans Pro"/>
              <a:sym typeface="Source Sans Pro"/>
            </a:endParaRPr>
          </a:p>
          <a:p>
            <a:pPr indent="-311150" lvl="0" marL="285750" marR="0" rtl="0" algn="just">
              <a:lnSpc>
                <a:spcPct val="150000"/>
              </a:lnSpc>
              <a:spcBef>
                <a:spcPts val="0"/>
              </a:spcBef>
              <a:spcAft>
                <a:spcPts val="0"/>
              </a:spcAft>
              <a:buClr>
                <a:srgbClr val="000000"/>
              </a:buClr>
              <a:buSzPts val="1800"/>
              <a:buFont typeface="Archivo Narrow"/>
              <a:buChar char="✔"/>
            </a:pPr>
            <a:r>
              <a:rPr i="0" lang="en-US" sz="1800" u="none" cap="none" strike="noStrike">
                <a:solidFill>
                  <a:schemeClr val="dk1"/>
                </a:solidFill>
                <a:latin typeface="Archivo Narrow"/>
                <a:ea typeface="Archivo Narrow"/>
                <a:cs typeface="Archivo Narrow"/>
                <a:sym typeface="Archivo Narrow"/>
              </a:rPr>
              <a:t>Site Preservation (Mandatory)</a:t>
            </a:r>
            <a:endParaRPr i="0" sz="1800" u="none" cap="none" strike="noStrike">
              <a:solidFill>
                <a:srgbClr val="000000"/>
              </a:solidFill>
              <a:latin typeface="Archivo Narrow"/>
              <a:ea typeface="Archivo Narrow"/>
              <a:cs typeface="Archivo Narrow"/>
              <a:sym typeface="Archivo Narrow"/>
            </a:endParaRPr>
          </a:p>
          <a:p>
            <a:pPr indent="-311150" lvl="0" marL="285750" marR="0" rtl="0" algn="just">
              <a:lnSpc>
                <a:spcPct val="150000"/>
              </a:lnSpc>
              <a:spcBef>
                <a:spcPts val="0"/>
              </a:spcBef>
              <a:spcAft>
                <a:spcPts val="0"/>
              </a:spcAft>
              <a:buClr>
                <a:srgbClr val="000000"/>
              </a:buClr>
              <a:buSzPts val="1800"/>
              <a:buFont typeface="Archivo Narrow"/>
              <a:buChar char="✔"/>
            </a:pPr>
            <a:r>
              <a:rPr i="0" lang="en-US" sz="1800" u="none" cap="none" strike="noStrike">
                <a:solidFill>
                  <a:schemeClr val="dk1"/>
                </a:solidFill>
                <a:latin typeface="Archivo Narrow"/>
                <a:ea typeface="Archivo Narrow"/>
                <a:cs typeface="Archivo Narrow"/>
                <a:sym typeface="Archivo Narrow"/>
              </a:rPr>
              <a:t>Universal Accessibility (Mandatory)</a:t>
            </a:r>
            <a:endParaRPr i="0" sz="1800" u="none" cap="none" strike="noStrike">
              <a:solidFill>
                <a:srgbClr val="000000"/>
              </a:solidFill>
              <a:latin typeface="Archivo Narrow"/>
              <a:ea typeface="Archivo Narrow"/>
              <a:cs typeface="Archivo Narrow"/>
              <a:sym typeface="Archivo Narrow"/>
            </a:endParaRPr>
          </a:p>
          <a:p>
            <a:pPr indent="-311150" lvl="0" marL="285750" marR="0" rtl="0" algn="just">
              <a:lnSpc>
                <a:spcPct val="150000"/>
              </a:lnSpc>
              <a:spcBef>
                <a:spcPts val="0"/>
              </a:spcBef>
              <a:spcAft>
                <a:spcPts val="0"/>
              </a:spcAft>
              <a:buClr>
                <a:srgbClr val="000000"/>
              </a:buClr>
              <a:buSzPts val="1800"/>
              <a:buFont typeface="Archivo Narrow"/>
              <a:buChar char="✔"/>
            </a:pPr>
            <a:r>
              <a:rPr i="0" lang="en-US" sz="1800" u="none" cap="none" strike="noStrike">
                <a:solidFill>
                  <a:schemeClr val="dk1"/>
                </a:solidFill>
                <a:latin typeface="Archivo Narrow"/>
                <a:ea typeface="Archivo Narrow"/>
                <a:cs typeface="Archivo Narrow"/>
                <a:sym typeface="Archivo Narrow"/>
              </a:rPr>
              <a:t>Landscaping (Mandatory + Incremental)</a:t>
            </a:r>
            <a:endParaRPr i="0" sz="1800" u="none" cap="none" strike="noStrike">
              <a:solidFill>
                <a:srgbClr val="000000"/>
              </a:solidFill>
              <a:latin typeface="Archivo Narrow"/>
              <a:ea typeface="Archivo Narrow"/>
              <a:cs typeface="Archivo Narrow"/>
              <a:sym typeface="Archivo Narrow"/>
            </a:endParaRPr>
          </a:p>
          <a:p>
            <a:pPr indent="-311150" lvl="0" marL="285750" marR="0" rtl="0" algn="just">
              <a:lnSpc>
                <a:spcPct val="150000"/>
              </a:lnSpc>
              <a:spcBef>
                <a:spcPts val="0"/>
              </a:spcBef>
              <a:spcAft>
                <a:spcPts val="0"/>
              </a:spcAft>
              <a:buClr>
                <a:srgbClr val="000000"/>
              </a:buClr>
              <a:buSzPts val="1800"/>
              <a:buFont typeface="Archivo Narrow"/>
              <a:buChar char="✔"/>
            </a:pPr>
            <a:r>
              <a:rPr i="0" lang="en-US" sz="1800" u="none" cap="none" strike="noStrike">
                <a:solidFill>
                  <a:schemeClr val="dk1"/>
                </a:solidFill>
                <a:latin typeface="Archivo Narrow"/>
                <a:ea typeface="Archivo Narrow"/>
                <a:cs typeface="Archivo Narrow"/>
                <a:sym typeface="Archivo Narrow"/>
              </a:rPr>
              <a:t>Mitigating Urban Heat Island  (Mandatory + Incremental)</a:t>
            </a:r>
            <a:endParaRPr i="0" sz="1800" u="none" cap="none" strike="noStrike">
              <a:solidFill>
                <a:srgbClr val="000000"/>
              </a:solidFill>
              <a:latin typeface="Archivo Narrow"/>
              <a:ea typeface="Archivo Narrow"/>
              <a:cs typeface="Archivo Narrow"/>
              <a:sym typeface="Archivo Narrow"/>
            </a:endParaRPr>
          </a:p>
        </p:txBody>
      </p:sp>
      <p:sp>
        <p:nvSpPr>
          <p:cNvPr id="311" name="Google Shape;311;p13"/>
          <p:cNvSpPr txBox="1"/>
          <p:nvPr/>
        </p:nvSpPr>
        <p:spPr>
          <a:xfrm>
            <a:off x="703075" y="4592550"/>
            <a:ext cx="20337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US" sz="900">
                <a:solidFill>
                  <a:srgbClr val="595959"/>
                </a:solidFill>
                <a:latin typeface="Source Sans Pro"/>
                <a:ea typeface="Source Sans Pro"/>
                <a:cs typeface="Source Sans Pro"/>
                <a:sym typeface="Source Sans Pro"/>
              </a:rPr>
              <a:t>Image source: CII GBC,</a:t>
            </a:r>
            <a:r>
              <a:rPr i="1" lang="en-US" sz="900" u="sng">
                <a:solidFill>
                  <a:schemeClr val="hlink"/>
                </a:solidFill>
                <a:latin typeface="Source Sans Pro"/>
                <a:ea typeface="Source Sans Pro"/>
                <a:cs typeface="Source Sans Pro"/>
                <a:sym typeface="Source Sans Pro"/>
                <a:hlinkClick r:id="rId3"/>
              </a:rPr>
              <a:t> Link</a:t>
            </a:r>
            <a:endParaRPr i="1" sz="900">
              <a:solidFill>
                <a:srgbClr val="595959"/>
              </a:solidFill>
              <a:latin typeface="Source Sans Pro"/>
              <a:ea typeface="Source Sans Pro"/>
              <a:cs typeface="Source Sans Pro"/>
              <a:sym typeface="Source Sans Pro"/>
            </a:endParaRPr>
          </a:p>
        </p:txBody>
      </p:sp>
      <p:pic>
        <p:nvPicPr>
          <p:cNvPr id="312" name="Google Shape;312;p13"/>
          <p:cNvPicPr preferRelativeResize="0"/>
          <p:nvPr/>
        </p:nvPicPr>
        <p:blipFill>
          <a:blip r:embed="rId4">
            <a:alphaModFix/>
          </a:blip>
          <a:stretch>
            <a:fillRect/>
          </a:stretch>
        </p:blipFill>
        <p:spPr>
          <a:xfrm>
            <a:off x="484450" y="1823250"/>
            <a:ext cx="4145875" cy="2769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4"/>
          <p:cNvSpPr/>
          <p:nvPr/>
        </p:nvSpPr>
        <p:spPr>
          <a:xfrm flipH="1">
            <a:off x="-2" y="0"/>
            <a:ext cx="1466662" cy="68580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8" name="Google Shape;318;p14"/>
          <p:cNvSpPr txBox="1"/>
          <p:nvPr/>
        </p:nvSpPr>
        <p:spPr>
          <a:xfrm>
            <a:off x="1466650" y="365900"/>
            <a:ext cx="7357200" cy="1015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000" u="none" cap="none" strike="noStrike">
                <a:solidFill>
                  <a:srgbClr val="64B6B8"/>
                </a:solidFill>
                <a:latin typeface="Julius Sans One"/>
                <a:ea typeface="Julius Sans One"/>
                <a:cs typeface="Julius Sans One"/>
                <a:sym typeface="Julius Sans One"/>
              </a:rPr>
              <a:t>List of required compliance documents</a:t>
            </a:r>
            <a:endParaRPr b="0" i="0" sz="3000" u="none" cap="none" strike="noStrike">
              <a:solidFill>
                <a:srgbClr val="000000"/>
              </a:solidFill>
              <a:latin typeface="Arial"/>
              <a:ea typeface="Arial"/>
              <a:cs typeface="Arial"/>
              <a:sym typeface="Arial"/>
            </a:endParaRPr>
          </a:p>
        </p:txBody>
      </p:sp>
      <p:sp>
        <p:nvSpPr>
          <p:cNvPr id="319" name="Google Shape;319;p14"/>
          <p:cNvSpPr/>
          <p:nvPr/>
        </p:nvSpPr>
        <p:spPr>
          <a:xfrm>
            <a:off x="2345826" y="1625600"/>
            <a:ext cx="8641500" cy="609600"/>
          </a:xfrm>
          <a:prstGeom prst="roundRect">
            <a:avLst>
              <a:gd fmla="val 16667" name="adj"/>
            </a:avLst>
          </a:prstGeom>
          <a:solidFill>
            <a:schemeClr val="lt1"/>
          </a:solidFill>
          <a:ln cap="flat" cmpd="sng" w="19050">
            <a:solidFill>
              <a:srgbClr val="0E1B4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chemeClr val="dk1"/>
                </a:solidFill>
                <a:latin typeface="Source Sans Pro"/>
                <a:ea typeface="Source Sans Pro"/>
                <a:cs typeface="Source Sans Pro"/>
                <a:sym typeface="Source Sans Pro"/>
              </a:rPr>
              <a:t>Site Plan highlighted trees (existing mature trees, preserved trees, transplanted, removed), along with highlighting top soil excavation and top soil storage and preservation area with volume. 	</a:t>
            </a:r>
            <a:endParaRPr i="0" sz="1400" u="none" cap="none" strike="noStrike">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600"/>
              <a:buFont typeface="Arial"/>
              <a:buNone/>
            </a:pPr>
            <a:r>
              <a:t/>
            </a:r>
            <a:endParaRPr i="0" sz="1600" u="none" cap="none" strike="noStrike">
              <a:solidFill>
                <a:schemeClr val="dk1"/>
              </a:solidFill>
              <a:latin typeface="Source Sans Pro"/>
              <a:ea typeface="Source Sans Pro"/>
              <a:cs typeface="Source Sans Pro"/>
              <a:sym typeface="Source Sans Pro"/>
            </a:endParaRPr>
          </a:p>
        </p:txBody>
      </p:sp>
      <p:sp>
        <p:nvSpPr>
          <p:cNvPr id="320" name="Google Shape;320;p14"/>
          <p:cNvSpPr/>
          <p:nvPr/>
        </p:nvSpPr>
        <p:spPr>
          <a:xfrm>
            <a:off x="2360226" y="2329550"/>
            <a:ext cx="8627100" cy="609600"/>
          </a:xfrm>
          <a:prstGeom prst="roundRect">
            <a:avLst>
              <a:gd fmla="val 16667" name="adj"/>
            </a:avLst>
          </a:prstGeom>
          <a:solidFill>
            <a:schemeClr val="lt1"/>
          </a:solidFill>
          <a:ln cap="flat" cmpd="sng" w="19050">
            <a:solidFill>
              <a:srgbClr val="0E1B4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Source Sans Pro"/>
                <a:ea typeface="Source Sans Pro"/>
                <a:cs typeface="Source Sans Pro"/>
                <a:sym typeface="Source Sans Pro"/>
              </a:rPr>
              <a:t>Fertility report of soil from a certified lab. 	</a:t>
            </a:r>
            <a:endParaRPr sz="1600">
              <a:solidFill>
                <a:schemeClr val="dk1"/>
              </a:solidFill>
              <a:latin typeface="Source Sans Pro"/>
              <a:ea typeface="Source Sans Pro"/>
              <a:cs typeface="Source Sans Pro"/>
              <a:sym typeface="Source Sans Pro"/>
            </a:endParaRPr>
          </a:p>
        </p:txBody>
      </p:sp>
      <p:sp>
        <p:nvSpPr>
          <p:cNvPr id="321" name="Google Shape;321;p14"/>
          <p:cNvSpPr/>
          <p:nvPr/>
        </p:nvSpPr>
        <p:spPr>
          <a:xfrm>
            <a:off x="2360226" y="3048000"/>
            <a:ext cx="8627100" cy="609600"/>
          </a:xfrm>
          <a:prstGeom prst="roundRect">
            <a:avLst>
              <a:gd fmla="val 16667" name="adj"/>
            </a:avLst>
          </a:prstGeom>
          <a:solidFill>
            <a:schemeClr val="lt1"/>
          </a:solidFill>
          <a:ln cap="flat" cmpd="sng" w="19050">
            <a:solidFill>
              <a:srgbClr val="0E1B4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Source Sans Pro"/>
                <a:ea typeface="Source Sans Pro"/>
                <a:cs typeface="Source Sans Pro"/>
                <a:sym typeface="Source Sans Pro"/>
              </a:rPr>
              <a:t>Survey-plan highlighted existing features of the site like existing water bodies, power or communication lines, sewerage lines. 	</a:t>
            </a:r>
            <a:endParaRPr sz="1600">
              <a:solidFill>
                <a:schemeClr val="dk1"/>
              </a:solidFill>
              <a:latin typeface="Source Sans Pro"/>
              <a:ea typeface="Source Sans Pro"/>
              <a:cs typeface="Source Sans Pro"/>
              <a:sym typeface="Source Sans Pro"/>
            </a:endParaRPr>
          </a:p>
        </p:txBody>
      </p:sp>
      <p:sp>
        <p:nvSpPr>
          <p:cNvPr id="322" name="Google Shape;322;p14"/>
          <p:cNvSpPr/>
          <p:nvPr/>
        </p:nvSpPr>
        <p:spPr>
          <a:xfrm>
            <a:off x="2360176" y="3764475"/>
            <a:ext cx="8627100" cy="851100"/>
          </a:xfrm>
          <a:prstGeom prst="roundRect">
            <a:avLst>
              <a:gd fmla="val 16667" name="adj"/>
            </a:avLst>
          </a:prstGeom>
          <a:solidFill>
            <a:schemeClr val="lt1"/>
          </a:solidFill>
          <a:ln cap="flat" cmpd="sng" w="19050">
            <a:solidFill>
              <a:srgbClr val="0E1B4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Source Sans Pro"/>
                <a:ea typeface="Source Sans Pro"/>
                <a:cs typeface="Source Sans Pro"/>
                <a:sym typeface="Source Sans Pro"/>
              </a:rPr>
              <a:t>Accessibility Plan highlighted measures (ramps with handrails on entrances and grade change, tactile guiding system, easily accessible play areas etc.) to ensure universal accessibility including features for differently abled, children and elderly. 	</a:t>
            </a:r>
            <a:endParaRPr sz="1600">
              <a:solidFill>
                <a:schemeClr val="dk1"/>
              </a:solidFill>
              <a:latin typeface="Source Sans Pro"/>
              <a:ea typeface="Source Sans Pro"/>
              <a:cs typeface="Source Sans Pro"/>
              <a:sym typeface="Source Sans Pro"/>
            </a:endParaRPr>
          </a:p>
        </p:txBody>
      </p:sp>
      <p:sp>
        <p:nvSpPr>
          <p:cNvPr id="323" name="Google Shape;323;p14"/>
          <p:cNvSpPr/>
          <p:nvPr/>
        </p:nvSpPr>
        <p:spPr>
          <a:xfrm>
            <a:off x="2345726" y="4722425"/>
            <a:ext cx="8641500" cy="1417200"/>
          </a:xfrm>
          <a:prstGeom prst="roundRect">
            <a:avLst>
              <a:gd fmla="val 16667" name="adj"/>
            </a:avLst>
          </a:prstGeom>
          <a:solidFill>
            <a:schemeClr val="lt1"/>
          </a:solidFill>
          <a:ln cap="flat" cmpd="sng" w="19050">
            <a:solidFill>
              <a:srgbClr val="0E1B4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i="0" lang="en-US" sz="1600" u="none" cap="none" strike="noStrike">
                <a:solidFill>
                  <a:schemeClr val="dk1"/>
                </a:solidFill>
                <a:latin typeface="Source Sans Pro"/>
                <a:ea typeface="Source Sans Pro"/>
                <a:cs typeface="Source Sans Pro"/>
                <a:sym typeface="Source Sans Pro"/>
              </a:rPr>
              <a:t>Landscape Plan highlighted the following: </a:t>
            </a:r>
            <a:endParaRPr i="0" sz="1400" u="none" cap="none" strike="noStrike">
              <a:solidFill>
                <a:schemeClr val="dk1"/>
              </a:solidFill>
              <a:latin typeface="Source Sans Pro"/>
              <a:ea typeface="Source Sans Pro"/>
              <a:cs typeface="Source Sans Pro"/>
              <a:sym typeface="Source Sans Pro"/>
            </a:endParaRPr>
          </a:p>
          <a:p>
            <a:pPr indent="-285750" lvl="0" marL="285750" marR="0" rtl="0" algn="l">
              <a:lnSpc>
                <a:spcPct val="100000"/>
              </a:lnSpc>
              <a:spcBef>
                <a:spcPts val="0"/>
              </a:spcBef>
              <a:spcAft>
                <a:spcPts val="0"/>
              </a:spcAft>
              <a:buClr>
                <a:schemeClr val="dk1"/>
              </a:buClr>
              <a:buSzPts val="1600"/>
              <a:buFont typeface="Source Sans Pro"/>
              <a:buChar char="✔"/>
            </a:pPr>
            <a:r>
              <a:rPr i="0" lang="en-US" sz="1600" u="none" cap="none" strike="noStrike">
                <a:solidFill>
                  <a:schemeClr val="dk1"/>
                </a:solidFill>
                <a:latin typeface="Source Sans Pro"/>
                <a:ea typeface="Source Sans Pro"/>
                <a:cs typeface="Source Sans Pro"/>
                <a:sym typeface="Source Sans Pro"/>
              </a:rPr>
              <a:t>Plant/tree schedule for all vegetated species being planted along with measures taken to preserve local biodiversity and ecology; </a:t>
            </a:r>
            <a:endParaRPr i="0" sz="1400" u="none" cap="none" strike="noStrike">
              <a:solidFill>
                <a:schemeClr val="dk1"/>
              </a:solidFill>
              <a:latin typeface="Source Sans Pro"/>
              <a:ea typeface="Source Sans Pro"/>
              <a:cs typeface="Source Sans Pro"/>
              <a:sym typeface="Source Sans Pro"/>
            </a:endParaRPr>
          </a:p>
          <a:p>
            <a:pPr indent="-285750" lvl="0" marL="285750" marR="0" rtl="0" algn="l">
              <a:lnSpc>
                <a:spcPct val="100000"/>
              </a:lnSpc>
              <a:spcBef>
                <a:spcPts val="0"/>
              </a:spcBef>
              <a:spcAft>
                <a:spcPts val="0"/>
              </a:spcAft>
              <a:buClr>
                <a:schemeClr val="dk1"/>
              </a:buClr>
              <a:buSzPts val="1600"/>
              <a:buFont typeface="Source Sans Pro"/>
              <a:buChar char="✔"/>
            </a:pPr>
            <a:r>
              <a:rPr i="0" lang="en-US" sz="1600" u="none" cap="none" strike="noStrike">
                <a:solidFill>
                  <a:schemeClr val="dk1"/>
                </a:solidFill>
                <a:latin typeface="Source Sans Pro"/>
                <a:ea typeface="Source Sans Pro"/>
                <a:cs typeface="Source Sans Pro"/>
                <a:sym typeface="Source Sans Pro"/>
              </a:rPr>
              <a:t>All type of finishes used on site with legend </a:t>
            </a:r>
            <a:endParaRPr i="0" sz="1400" u="none" cap="none" strike="noStrike">
              <a:solidFill>
                <a:schemeClr val="dk1"/>
              </a:solidFill>
              <a:latin typeface="Source Sans Pro"/>
              <a:ea typeface="Source Sans Pro"/>
              <a:cs typeface="Source Sans Pro"/>
              <a:sym typeface="Source Sans Pro"/>
            </a:endParaRPr>
          </a:p>
          <a:p>
            <a:pPr indent="-285750" lvl="0" marL="285750" marR="0" rtl="0" algn="l">
              <a:lnSpc>
                <a:spcPct val="100000"/>
              </a:lnSpc>
              <a:spcBef>
                <a:spcPts val="0"/>
              </a:spcBef>
              <a:spcAft>
                <a:spcPts val="0"/>
              </a:spcAft>
              <a:buClr>
                <a:schemeClr val="dk1"/>
              </a:buClr>
              <a:buSzPts val="1600"/>
              <a:buFont typeface="Source Sans Pro"/>
              <a:buChar char="✔"/>
            </a:pPr>
            <a:r>
              <a:rPr i="0" lang="en-US" sz="1600" u="none" cap="none" strike="noStrike">
                <a:solidFill>
                  <a:schemeClr val="dk1"/>
                </a:solidFill>
                <a:latin typeface="Source Sans Pro"/>
                <a:ea typeface="Source Sans Pro"/>
                <a:cs typeface="Source Sans Pro"/>
                <a:sym typeface="Source Sans Pro"/>
              </a:rPr>
              <a:t>Waterbodies/ water features, Vegetated areas, paved areas, building footprint. </a:t>
            </a:r>
            <a:endParaRPr i="0" sz="1400" u="none" cap="none" strike="noStrike">
              <a:solidFill>
                <a:schemeClr val="dk1"/>
              </a:solidFill>
              <a:latin typeface="Source Sans Pro"/>
              <a:ea typeface="Source Sans Pro"/>
              <a:cs typeface="Source Sans Pro"/>
              <a:sym typeface="Source Sans Pro"/>
            </a:endParaRPr>
          </a:p>
        </p:txBody>
      </p:sp>
      <p:cxnSp>
        <p:nvCxnSpPr>
          <p:cNvPr id="324" name="Google Shape;324;p14"/>
          <p:cNvCxnSpPr/>
          <p:nvPr/>
        </p:nvCxnSpPr>
        <p:spPr>
          <a:xfrm>
            <a:off x="1885275" y="1543725"/>
            <a:ext cx="0" cy="4620000"/>
          </a:xfrm>
          <a:prstGeom prst="straightConnector1">
            <a:avLst/>
          </a:prstGeom>
          <a:noFill/>
          <a:ln cap="flat" cmpd="sng" w="19050">
            <a:solidFill>
              <a:srgbClr val="0E1B47"/>
            </a:solidFill>
            <a:prstDash val="solid"/>
            <a:round/>
            <a:headEnd len="med" w="med" type="none"/>
            <a:tailEnd len="med" w="med" type="none"/>
          </a:ln>
        </p:spPr>
      </p:cxnSp>
      <p:cxnSp>
        <p:nvCxnSpPr>
          <p:cNvPr id="325" name="Google Shape;325;p14"/>
          <p:cNvCxnSpPr/>
          <p:nvPr/>
        </p:nvCxnSpPr>
        <p:spPr>
          <a:xfrm>
            <a:off x="1875666" y="2634350"/>
            <a:ext cx="484500" cy="0"/>
          </a:xfrm>
          <a:prstGeom prst="straightConnector1">
            <a:avLst/>
          </a:prstGeom>
          <a:noFill/>
          <a:ln cap="flat" cmpd="sng" w="19050">
            <a:solidFill>
              <a:srgbClr val="0E1B47"/>
            </a:solidFill>
            <a:prstDash val="solid"/>
            <a:round/>
            <a:headEnd len="med" w="med" type="none"/>
            <a:tailEnd len="med" w="med" type="oval"/>
          </a:ln>
        </p:spPr>
      </p:cxnSp>
      <p:cxnSp>
        <p:nvCxnSpPr>
          <p:cNvPr id="326" name="Google Shape;326;p14"/>
          <p:cNvCxnSpPr/>
          <p:nvPr/>
        </p:nvCxnSpPr>
        <p:spPr>
          <a:xfrm>
            <a:off x="1861225" y="1930400"/>
            <a:ext cx="484500" cy="0"/>
          </a:xfrm>
          <a:prstGeom prst="straightConnector1">
            <a:avLst/>
          </a:prstGeom>
          <a:noFill/>
          <a:ln cap="flat" cmpd="sng" w="19050">
            <a:solidFill>
              <a:srgbClr val="0E1B47"/>
            </a:solidFill>
            <a:prstDash val="solid"/>
            <a:round/>
            <a:headEnd len="med" w="med" type="none"/>
            <a:tailEnd len="med" w="med" type="oval"/>
          </a:ln>
        </p:spPr>
      </p:cxnSp>
      <p:cxnSp>
        <p:nvCxnSpPr>
          <p:cNvPr id="327" name="Google Shape;327;p14"/>
          <p:cNvCxnSpPr/>
          <p:nvPr/>
        </p:nvCxnSpPr>
        <p:spPr>
          <a:xfrm>
            <a:off x="1861233" y="3352800"/>
            <a:ext cx="484500" cy="0"/>
          </a:xfrm>
          <a:prstGeom prst="straightConnector1">
            <a:avLst/>
          </a:prstGeom>
          <a:noFill/>
          <a:ln cap="flat" cmpd="sng" w="19050">
            <a:solidFill>
              <a:srgbClr val="0E1B47"/>
            </a:solidFill>
            <a:prstDash val="solid"/>
            <a:round/>
            <a:headEnd len="med" w="med" type="none"/>
            <a:tailEnd len="med" w="med" type="oval"/>
          </a:ln>
        </p:spPr>
      </p:cxnSp>
      <p:cxnSp>
        <p:nvCxnSpPr>
          <p:cNvPr id="328" name="Google Shape;328;p14"/>
          <p:cNvCxnSpPr/>
          <p:nvPr/>
        </p:nvCxnSpPr>
        <p:spPr>
          <a:xfrm>
            <a:off x="1861225" y="4190013"/>
            <a:ext cx="484500" cy="0"/>
          </a:xfrm>
          <a:prstGeom prst="straightConnector1">
            <a:avLst/>
          </a:prstGeom>
          <a:noFill/>
          <a:ln cap="flat" cmpd="sng" w="19050">
            <a:solidFill>
              <a:srgbClr val="0E1B47"/>
            </a:solidFill>
            <a:prstDash val="solid"/>
            <a:round/>
            <a:headEnd len="med" w="med" type="none"/>
            <a:tailEnd len="med" w="med" type="oval"/>
          </a:ln>
        </p:spPr>
      </p:cxnSp>
      <p:cxnSp>
        <p:nvCxnSpPr>
          <p:cNvPr id="329" name="Google Shape;329;p14"/>
          <p:cNvCxnSpPr/>
          <p:nvPr/>
        </p:nvCxnSpPr>
        <p:spPr>
          <a:xfrm>
            <a:off x="1861233" y="5430975"/>
            <a:ext cx="484500" cy="0"/>
          </a:xfrm>
          <a:prstGeom prst="straightConnector1">
            <a:avLst/>
          </a:prstGeom>
          <a:noFill/>
          <a:ln cap="flat" cmpd="sng" w="19050">
            <a:solidFill>
              <a:srgbClr val="0E1B47"/>
            </a:solidFill>
            <a:prstDash val="solid"/>
            <a:round/>
            <a:headEnd len="med" w="med" type="none"/>
            <a:tailEnd len="med" w="med" type="oval"/>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5"/>
          <p:cNvSpPr/>
          <p:nvPr/>
        </p:nvSpPr>
        <p:spPr>
          <a:xfrm>
            <a:off x="2800" y="3091000"/>
            <a:ext cx="12190500" cy="1065900"/>
          </a:xfrm>
          <a:prstGeom prst="rect">
            <a:avLst/>
          </a:prstGeom>
          <a:solidFill>
            <a:srgbClr val="E6DED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Julius Sans One"/>
              <a:ea typeface="Julius Sans One"/>
              <a:cs typeface="Julius Sans One"/>
              <a:sym typeface="Julius Sans One"/>
            </a:endParaRPr>
          </a:p>
        </p:txBody>
      </p:sp>
      <p:sp>
        <p:nvSpPr>
          <p:cNvPr id="335" name="Google Shape;335;p15"/>
          <p:cNvSpPr/>
          <p:nvPr/>
        </p:nvSpPr>
        <p:spPr>
          <a:xfrm flipH="1" rot="8100000">
            <a:off x="2238252" y="1204533"/>
            <a:ext cx="4695755" cy="4745181"/>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6" name="Google Shape;336;p15"/>
          <p:cNvSpPr txBox="1"/>
          <p:nvPr/>
        </p:nvSpPr>
        <p:spPr>
          <a:xfrm>
            <a:off x="1908750" y="3044175"/>
            <a:ext cx="5455500" cy="106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200">
                <a:solidFill>
                  <a:schemeClr val="lt1"/>
                </a:solidFill>
                <a:latin typeface="Julius Sans One"/>
                <a:ea typeface="Julius Sans One"/>
                <a:cs typeface="Julius Sans One"/>
                <a:sym typeface="Julius Sans One"/>
              </a:rPr>
              <a:t>It’s time for a quick knowledge check!</a:t>
            </a:r>
            <a:endParaRPr b="1" sz="3200">
              <a:solidFill>
                <a:schemeClr val="lt1"/>
              </a:solidFill>
              <a:latin typeface="Julius Sans One"/>
              <a:ea typeface="Julius Sans One"/>
              <a:cs typeface="Julius Sans One"/>
              <a:sym typeface="Julius Sans On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6"/>
          <p:cNvSpPr/>
          <p:nvPr/>
        </p:nvSpPr>
        <p:spPr>
          <a:xfrm flipH="1" rot="5400000">
            <a:off x="3444525" y="-2204850"/>
            <a:ext cx="5301300" cy="12190500"/>
          </a:xfrm>
          <a:prstGeom prst="rect">
            <a:avLst/>
          </a:prstGeom>
          <a:solidFill>
            <a:srgbClr val="E6DED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a:latin typeface="Julius Sans One"/>
              <a:ea typeface="Julius Sans One"/>
              <a:cs typeface="Julius Sans One"/>
              <a:sym typeface="Julius Sans One"/>
            </a:endParaRPr>
          </a:p>
        </p:txBody>
      </p:sp>
      <p:sp>
        <p:nvSpPr>
          <p:cNvPr id="342" name="Google Shape;342;p16"/>
          <p:cNvSpPr txBox="1"/>
          <p:nvPr/>
        </p:nvSpPr>
        <p:spPr>
          <a:xfrm>
            <a:off x="3447940" y="624866"/>
            <a:ext cx="5126100" cy="5850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Julius Sans One"/>
                <a:ea typeface="Julius Sans One"/>
                <a:cs typeface="Julius Sans One"/>
                <a:sym typeface="Julius Sans One"/>
              </a:rPr>
              <a:t>SCAN ME for the quiz!</a:t>
            </a:r>
            <a:endParaRPr b="0" i="0" sz="1400" u="none" cap="none" strike="noStrike">
              <a:solidFill>
                <a:schemeClr val="dk1"/>
              </a:solidFill>
              <a:latin typeface="Julius Sans One"/>
              <a:ea typeface="Julius Sans One"/>
              <a:cs typeface="Julius Sans One"/>
              <a:sym typeface="Julius Sans One"/>
            </a:endParaRPr>
          </a:p>
        </p:txBody>
      </p:sp>
      <p:pic>
        <p:nvPicPr>
          <p:cNvPr id="343" name="Google Shape;343;p16"/>
          <p:cNvPicPr preferRelativeResize="0"/>
          <p:nvPr/>
        </p:nvPicPr>
        <p:blipFill>
          <a:blip r:embed="rId3">
            <a:alphaModFix/>
          </a:blip>
          <a:stretch>
            <a:fillRect/>
          </a:stretch>
        </p:blipFill>
        <p:spPr>
          <a:xfrm>
            <a:off x="3607775" y="1342488"/>
            <a:ext cx="4974776" cy="49747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7"/>
          <p:cNvSpPr/>
          <p:nvPr/>
        </p:nvSpPr>
        <p:spPr>
          <a:xfrm>
            <a:off x="0" y="3102575"/>
            <a:ext cx="12190500" cy="2344500"/>
          </a:xfrm>
          <a:prstGeom prst="rect">
            <a:avLst/>
          </a:prstGeom>
          <a:solidFill>
            <a:srgbClr val="E6DE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Julius Sans One"/>
              <a:ea typeface="Julius Sans One"/>
              <a:cs typeface="Julius Sans One"/>
              <a:sym typeface="Julius Sans One"/>
            </a:endParaRPr>
          </a:p>
        </p:txBody>
      </p:sp>
      <p:sp>
        <p:nvSpPr>
          <p:cNvPr id="349" name="Google Shape;349;p17"/>
          <p:cNvSpPr txBox="1"/>
          <p:nvPr/>
        </p:nvSpPr>
        <p:spPr>
          <a:xfrm>
            <a:off x="7751298" y="244633"/>
            <a:ext cx="4439115"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350" name="Google Shape;350;p17"/>
          <p:cNvSpPr txBox="1"/>
          <p:nvPr/>
        </p:nvSpPr>
        <p:spPr>
          <a:xfrm>
            <a:off x="1878953" y="3513489"/>
            <a:ext cx="31371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1)  THREE</a:t>
            </a:r>
            <a:endParaRPr i="0" sz="2200" u="none" cap="none" strike="noStrike">
              <a:solidFill>
                <a:srgbClr val="0E1B47"/>
              </a:solidFill>
              <a:latin typeface="Archivo Narrow"/>
              <a:ea typeface="Archivo Narrow"/>
              <a:cs typeface="Archivo Narrow"/>
              <a:sym typeface="Archivo Narrow"/>
            </a:endParaRPr>
          </a:p>
        </p:txBody>
      </p:sp>
      <p:sp>
        <p:nvSpPr>
          <p:cNvPr id="351" name="Google Shape;351;p17"/>
          <p:cNvSpPr txBox="1"/>
          <p:nvPr/>
        </p:nvSpPr>
        <p:spPr>
          <a:xfrm>
            <a:off x="858124" y="1273325"/>
            <a:ext cx="10658700" cy="1077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Julius Sans One"/>
                <a:ea typeface="Julius Sans One"/>
                <a:cs typeface="Julius Sans One"/>
                <a:sym typeface="Julius Sans One"/>
              </a:rPr>
              <a:t>1. How many Mandatory requirements are there in Sustainable site module?</a:t>
            </a:r>
            <a:endParaRPr b="0" i="0" sz="1400" u="none" cap="none" strike="noStrike">
              <a:solidFill>
                <a:schemeClr val="dk1"/>
              </a:solidFill>
              <a:latin typeface="Julius Sans One"/>
              <a:ea typeface="Julius Sans One"/>
              <a:cs typeface="Julius Sans One"/>
              <a:sym typeface="Julius Sans One"/>
            </a:endParaRPr>
          </a:p>
        </p:txBody>
      </p:sp>
      <p:sp>
        <p:nvSpPr>
          <p:cNvPr id="352" name="Google Shape;352;p17"/>
          <p:cNvSpPr txBox="1"/>
          <p:nvPr/>
        </p:nvSpPr>
        <p:spPr>
          <a:xfrm>
            <a:off x="6161584" y="3513489"/>
            <a:ext cx="29532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2)  TWO</a:t>
            </a:r>
            <a:endParaRPr i="0" sz="2200" u="none" cap="none" strike="noStrike">
              <a:solidFill>
                <a:srgbClr val="0E1B47"/>
              </a:solidFill>
              <a:latin typeface="Archivo Narrow"/>
              <a:ea typeface="Archivo Narrow"/>
              <a:cs typeface="Archivo Narrow"/>
              <a:sym typeface="Archivo Narrow"/>
            </a:endParaRPr>
          </a:p>
        </p:txBody>
      </p:sp>
      <p:sp>
        <p:nvSpPr>
          <p:cNvPr id="353" name="Google Shape;353;p17"/>
          <p:cNvSpPr txBox="1"/>
          <p:nvPr/>
        </p:nvSpPr>
        <p:spPr>
          <a:xfrm>
            <a:off x="1947203" y="4445776"/>
            <a:ext cx="31371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3)  FOUR</a:t>
            </a:r>
            <a:endParaRPr i="0" sz="2200" u="none" cap="none" strike="noStrike">
              <a:solidFill>
                <a:srgbClr val="0E1B47"/>
              </a:solidFill>
              <a:latin typeface="Archivo Narrow"/>
              <a:ea typeface="Archivo Narrow"/>
              <a:cs typeface="Archivo Narrow"/>
              <a:sym typeface="Archivo Narrow"/>
            </a:endParaRPr>
          </a:p>
        </p:txBody>
      </p:sp>
      <p:sp>
        <p:nvSpPr>
          <p:cNvPr id="354" name="Google Shape;354;p17"/>
          <p:cNvSpPr txBox="1"/>
          <p:nvPr/>
        </p:nvSpPr>
        <p:spPr>
          <a:xfrm>
            <a:off x="6161569" y="4445775"/>
            <a:ext cx="47841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4)  NO MANDATORY REQUIREMENT</a:t>
            </a:r>
            <a:endParaRPr i="0" sz="2200" u="none" cap="none" strike="noStrike">
              <a:solidFill>
                <a:srgbClr val="0E1B47"/>
              </a:solidFill>
              <a:latin typeface="Archivo Narrow"/>
              <a:ea typeface="Archivo Narrow"/>
              <a:cs typeface="Archivo Narrow"/>
              <a:sym typeface="Archivo Narrow"/>
            </a:endParaRPr>
          </a:p>
        </p:txBody>
      </p:sp>
      <p:pic>
        <p:nvPicPr>
          <p:cNvPr descr="Logo, icon&#10;&#10;Description automatically generated" id="355" name="Google Shape;355;p17"/>
          <p:cNvPicPr preferRelativeResize="0"/>
          <p:nvPr/>
        </p:nvPicPr>
        <p:blipFill rotWithShape="1">
          <a:blip r:embed="rId3">
            <a:alphaModFix/>
          </a:blip>
          <a:srcRect b="0" l="0" r="0" t="0"/>
          <a:stretch/>
        </p:blipFill>
        <p:spPr>
          <a:xfrm>
            <a:off x="9291496" y="244633"/>
            <a:ext cx="1577467" cy="510884"/>
          </a:xfrm>
          <a:prstGeom prst="rect">
            <a:avLst/>
          </a:prstGeom>
          <a:noFill/>
          <a:ln>
            <a:noFill/>
          </a:ln>
        </p:spPr>
      </p:pic>
      <p:pic>
        <p:nvPicPr>
          <p:cNvPr id="356" name="Google Shape;356;p17"/>
          <p:cNvPicPr preferRelativeResize="0"/>
          <p:nvPr/>
        </p:nvPicPr>
        <p:blipFill rotWithShape="1">
          <a:blip r:embed="rId4">
            <a:alphaModFix/>
          </a:blip>
          <a:srcRect b="0" l="0" r="3739" t="0"/>
          <a:stretch/>
        </p:blipFill>
        <p:spPr>
          <a:xfrm>
            <a:off x="11020926" y="438985"/>
            <a:ext cx="917709" cy="44348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8"/>
          <p:cNvSpPr/>
          <p:nvPr/>
        </p:nvSpPr>
        <p:spPr>
          <a:xfrm>
            <a:off x="0" y="3102575"/>
            <a:ext cx="12190500" cy="2344500"/>
          </a:xfrm>
          <a:prstGeom prst="rect">
            <a:avLst/>
          </a:prstGeom>
          <a:solidFill>
            <a:srgbClr val="E6DED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Julius Sans One"/>
              <a:ea typeface="Julius Sans One"/>
              <a:cs typeface="Julius Sans One"/>
              <a:sym typeface="Julius Sans One"/>
            </a:endParaRPr>
          </a:p>
        </p:txBody>
      </p:sp>
      <p:sp>
        <p:nvSpPr>
          <p:cNvPr id="362" name="Google Shape;362;p18"/>
          <p:cNvSpPr txBox="1"/>
          <p:nvPr/>
        </p:nvSpPr>
        <p:spPr>
          <a:xfrm>
            <a:off x="7751298" y="244633"/>
            <a:ext cx="4439115"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363" name="Google Shape;363;p18"/>
          <p:cNvSpPr txBox="1"/>
          <p:nvPr/>
        </p:nvSpPr>
        <p:spPr>
          <a:xfrm>
            <a:off x="858125" y="1455650"/>
            <a:ext cx="10644900" cy="585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Julius Sans One"/>
                <a:ea typeface="Julius Sans One"/>
                <a:cs typeface="Julius Sans One"/>
                <a:sym typeface="Julius Sans One"/>
              </a:rPr>
              <a:t>2. How much depth of </a:t>
            </a:r>
            <a:r>
              <a:rPr b="1" i="0" lang="en-US" sz="3200" u="none" cap="none" strike="noStrike">
                <a:solidFill>
                  <a:schemeClr val="dk1"/>
                </a:solidFill>
                <a:latin typeface="Julius Sans One"/>
                <a:ea typeface="Julius Sans One"/>
                <a:cs typeface="Julius Sans One"/>
                <a:sym typeface="Julius Sans One"/>
              </a:rPr>
              <a:t>top soil</a:t>
            </a:r>
            <a:r>
              <a:rPr b="1" i="0" lang="en-US" sz="3200" u="none" cap="none" strike="noStrike">
                <a:solidFill>
                  <a:schemeClr val="dk1"/>
                </a:solidFill>
                <a:latin typeface="Julius Sans One"/>
                <a:ea typeface="Julius Sans One"/>
                <a:cs typeface="Julius Sans One"/>
                <a:sym typeface="Julius Sans One"/>
              </a:rPr>
              <a:t> to be preserved? </a:t>
            </a:r>
            <a:endParaRPr b="0" i="0" sz="1400" u="none" cap="none" strike="noStrike">
              <a:solidFill>
                <a:schemeClr val="dk1"/>
              </a:solidFill>
              <a:latin typeface="Julius Sans One"/>
              <a:ea typeface="Julius Sans One"/>
              <a:cs typeface="Julius Sans One"/>
              <a:sym typeface="Julius Sans One"/>
            </a:endParaRPr>
          </a:p>
        </p:txBody>
      </p:sp>
      <p:sp>
        <p:nvSpPr>
          <p:cNvPr id="364" name="Google Shape;364;p18"/>
          <p:cNvSpPr txBox="1"/>
          <p:nvPr/>
        </p:nvSpPr>
        <p:spPr>
          <a:xfrm>
            <a:off x="1840150" y="3546825"/>
            <a:ext cx="31371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lang="en-US" sz="2200">
                <a:solidFill>
                  <a:srgbClr val="0E1B47"/>
                </a:solidFill>
                <a:latin typeface="Archivo Narrow"/>
                <a:ea typeface="Archivo Narrow"/>
                <a:cs typeface="Archivo Narrow"/>
                <a:sym typeface="Archivo Narrow"/>
              </a:rPr>
              <a:t>1) 50-100 mm</a:t>
            </a:r>
            <a:endParaRPr sz="2200">
              <a:solidFill>
                <a:srgbClr val="0E1B47"/>
              </a:solidFill>
              <a:latin typeface="Archivo Narrow"/>
              <a:ea typeface="Archivo Narrow"/>
              <a:cs typeface="Archivo Narrow"/>
              <a:sym typeface="Archivo Narrow"/>
            </a:endParaRPr>
          </a:p>
        </p:txBody>
      </p:sp>
      <p:sp>
        <p:nvSpPr>
          <p:cNvPr id="365" name="Google Shape;365;p18"/>
          <p:cNvSpPr txBox="1"/>
          <p:nvPr/>
        </p:nvSpPr>
        <p:spPr>
          <a:xfrm>
            <a:off x="7041375" y="3479424"/>
            <a:ext cx="29532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lang="en-US" sz="2200">
                <a:solidFill>
                  <a:srgbClr val="0E1B47"/>
                </a:solidFill>
                <a:latin typeface="Archivo Narrow"/>
                <a:ea typeface="Archivo Narrow"/>
                <a:cs typeface="Archivo Narrow"/>
                <a:sym typeface="Archivo Narrow"/>
              </a:rPr>
              <a:t>2) 50-200 mm</a:t>
            </a:r>
            <a:endParaRPr sz="2200">
              <a:solidFill>
                <a:srgbClr val="0E1B47"/>
              </a:solidFill>
              <a:latin typeface="Archivo Narrow"/>
              <a:ea typeface="Archivo Narrow"/>
              <a:cs typeface="Archivo Narrow"/>
              <a:sym typeface="Archivo Narrow"/>
            </a:endParaRPr>
          </a:p>
        </p:txBody>
      </p:sp>
      <p:sp>
        <p:nvSpPr>
          <p:cNvPr id="366" name="Google Shape;366;p18"/>
          <p:cNvSpPr txBox="1"/>
          <p:nvPr/>
        </p:nvSpPr>
        <p:spPr>
          <a:xfrm>
            <a:off x="1840150" y="4548374"/>
            <a:ext cx="31371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lang="en-US" sz="2200">
                <a:solidFill>
                  <a:srgbClr val="0E1B47"/>
                </a:solidFill>
                <a:latin typeface="Archivo Narrow"/>
                <a:ea typeface="Archivo Narrow"/>
                <a:cs typeface="Archivo Narrow"/>
                <a:sym typeface="Archivo Narrow"/>
              </a:rPr>
              <a:t>3) </a:t>
            </a:r>
            <a:r>
              <a:rPr lang="en-US" sz="2200">
                <a:solidFill>
                  <a:srgbClr val="0E1B47"/>
                </a:solidFill>
                <a:latin typeface="Archivo Narrow"/>
                <a:ea typeface="Archivo Narrow"/>
                <a:cs typeface="Archivo Narrow"/>
                <a:sym typeface="Archivo Narrow"/>
              </a:rPr>
              <a:t>150-200 mm</a:t>
            </a:r>
            <a:endParaRPr sz="2200">
              <a:solidFill>
                <a:srgbClr val="0E1B47"/>
              </a:solidFill>
              <a:latin typeface="Archivo Narrow"/>
              <a:ea typeface="Archivo Narrow"/>
              <a:cs typeface="Archivo Narrow"/>
              <a:sym typeface="Archivo Narrow"/>
            </a:endParaRPr>
          </a:p>
        </p:txBody>
      </p:sp>
      <p:sp>
        <p:nvSpPr>
          <p:cNvPr id="367" name="Google Shape;367;p18"/>
          <p:cNvSpPr txBox="1"/>
          <p:nvPr/>
        </p:nvSpPr>
        <p:spPr>
          <a:xfrm>
            <a:off x="7041375" y="4548372"/>
            <a:ext cx="29532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lang="en-US" sz="2200">
                <a:solidFill>
                  <a:srgbClr val="0E1B47"/>
                </a:solidFill>
                <a:latin typeface="Archivo Narrow"/>
                <a:ea typeface="Archivo Narrow"/>
                <a:cs typeface="Archivo Narrow"/>
                <a:sym typeface="Archivo Narrow"/>
              </a:rPr>
              <a:t>4) 200-300 mm</a:t>
            </a:r>
            <a:endParaRPr sz="2200">
              <a:solidFill>
                <a:srgbClr val="0E1B47"/>
              </a:solidFill>
              <a:latin typeface="Archivo Narrow"/>
              <a:ea typeface="Archivo Narrow"/>
              <a:cs typeface="Archivo Narrow"/>
              <a:sym typeface="Archivo Narrow"/>
            </a:endParaRPr>
          </a:p>
        </p:txBody>
      </p:sp>
      <p:pic>
        <p:nvPicPr>
          <p:cNvPr descr="Logo, icon&#10;&#10;Description automatically generated" id="368" name="Google Shape;368;p18"/>
          <p:cNvPicPr preferRelativeResize="0"/>
          <p:nvPr/>
        </p:nvPicPr>
        <p:blipFill rotWithShape="1">
          <a:blip r:embed="rId3">
            <a:alphaModFix/>
          </a:blip>
          <a:srcRect b="0" l="0" r="0" t="0"/>
          <a:stretch/>
        </p:blipFill>
        <p:spPr>
          <a:xfrm>
            <a:off x="9291496" y="244633"/>
            <a:ext cx="1577467" cy="510884"/>
          </a:xfrm>
          <a:prstGeom prst="rect">
            <a:avLst/>
          </a:prstGeom>
          <a:noFill/>
          <a:ln>
            <a:noFill/>
          </a:ln>
        </p:spPr>
      </p:pic>
      <p:pic>
        <p:nvPicPr>
          <p:cNvPr id="369" name="Google Shape;369;p18"/>
          <p:cNvPicPr preferRelativeResize="0"/>
          <p:nvPr/>
        </p:nvPicPr>
        <p:blipFill rotWithShape="1">
          <a:blip r:embed="rId4">
            <a:alphaModFix/>
          </a:blip>
          <a:srcRect b="0" l="0" r="3739" t="0"/>
          <a:stretch/>
        </p:blipFill>
        <p:spPr>
          <a:xfrm>
            <a:off x="11020926" y="438985"/>
            <a:ext cx="917709" cy="44348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19"/>
          <p:cNvSpPr/>
          <p:nvPr/>
        </p:nvSpPr>
        <p:spPr>
          <a:xfrm>
            <a:off x="0" y="3102575"/>
            <a:ext cx="12190500" cy="2344500"/>
          </a:xfrm>
          <a:prstGeom prst="rect">
            <a:avLst/>
          </a:prstGeom>
          <a:solidFill>
            <a:srgbClr val="E6DED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Julius Sans One"/>
              <a:ea typeface="Julius Sans One"/>
              <a:cs typeface="Julius Sans One"/>
              <a:sym typeface="Julius Sans One"/>
            </a:endParaRPr>
          </a:p>
        </p:txBody>
      </p:sp>
      <p:sp>
        <p:nvSpPr>
          <p:cNvPr id="375" name="Google Shape;375;p19"/>
          <p:cNvSpPr txBox="1"/>
          <p:nvPr/>
        </p:nvSpPr>
        <p:spPr>
          <a:xfrm>
            <a:off x="844042" y="3297415"/>
            <a:ext cx="6428100" cy="19548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1) Chapter 8 of the National Building code.</a:t>
            </a:r>
            <a:endParaRPr i="0" sz="1400" u="none" cap="none" strike="noStrike">
              <a:solidFill>
                <a:srgbClr val="0E1B47"/>
              </a:solidFill>
              <a:latin typeface="Archivo Narrow"/>
              <a:ea typeface="Archivo Narrow"/>
              <a:cs typeface="Archivo Narrow"/>
              <a:sym typeface="Archivo Narrow"/>
            </a:endParaRPr>
          </a:p>
          <a:p>
            <a:pPr indent="0" lvl="0" marL="0" marR="0" rtl="0" algn="just">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2) Chapter 9 of the National Building code.</a:t>
            </a:r>
            <a:endParaRPr i="0" sz="1400" u="none" cap="none" strike="noStrike">
              <a:solidFill>
                <a:srgbClr val="0E1B47"/>
              </a:solidFill>
              <a:latin typeface="Archivo Narrow"/>
              <a:ea typeface="Archivo Narrow"/>
              <a:cs typeface="Archivo Narrow"/>
              <a:sym typeface="Archivo Narrow"/>
            </a:endParaRPr>
          </a:p>
          <a:p>
            <a:pPr indent="0" lvl="0" marL="0" marR="0" rtl="0" algn="just">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3) Chapter 9 of the Model Building Bylaws, 2016.</a:t>
            </a:r>
            <a:endParaRPr i="0" sz="1400" u="none" cap="none" strike="noStrike">
              <a:solidFill>
                <a:srgbClr val="0E1B47"/>
              </a:solidFill>
              <a:latin typeface="Archivo Narrow"/>
              <a:ea typeface="Archivo Narrow"/>
              <a:cs typeface="Archivo Narrow"/>
              <a:sym typeface="Archivo Narrow"/>
            </a:endParaRPr>
          </a:p>
          <a:p>
            <a:pPr indent="0" lvl="0" marL="0" marR="0" rtl="0" algn="just">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4) Chapter 8 of the Model Building Bylaws, 2016.</a:t>
            </a:r>
            <a:endParaRPr i="0" sz="2200" u="none" cap="none" strike="noStrike">
              <a:solidFill>
                <a:srgbClr val="0E1B47"/>
              </a:solidFill>
              <a:latin typeface="Archivo Narrow"/>
              <a:ea typeface="Archivo Narrow"/>
              <a:cs typeface="Archivo Narrow"/>
              <a:sym typeface="Archivo Narrow"/>
            </a:endParaRPr>
          </a:p>
        </p:txBody>
      </p:sp>
      <p:sp>
        <p:nvSpPr>
          <p:cNvPr id="376" name="Google Shape;376;p19"/>
          <p:cNvSpPr txBox="1"/>
          <p:nvPr/>
        </p:nvSpPr>
        <p:spPr>
          <a:xfrm>
            <a:off x="821844" y="1918450"/>
            <a:ext cx="10546800" cy="585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Julius Sans One"/>
                <a:ea typeface="Julius Sans One"/>
                <a:cs typeface="Julius Sans One"/>
                <a:sym typeface="Julius Sans One"/>
              </a:rPr>
              <a:t>3. </a:t>
            </a:r>
            <a:r>
              <a:rPr b="1" i="0" lang="en-US" sz="3200" u="none" cap="none" strike="noStrike">
                <a:solidFill>
                  <a:schemeClr val="dk1"/>
                </a:solidFill>
                <a:latin typeface="Julius Sans One"/>
                <a:ea typeface="Julius Sans One"/>
                <a:cs typeface="Julius Sans One"/>
                <a:sym typeface="Julius Sans One"/>
              </a:rPr>
              <a:t>Universal accessibility to be designed as per?</a:t>
            </a:r>
            <a:r>
              <a:rPr b="1" i="0" lang="en-US" sz="3200" u="none" cap="none" strike="noStrike">
                <a:solidFill>
                  <a:schemeClr val="dk1"/>
                </a:solidFill>
                <a:latin typeface="Julius Sans One"/>
                <a:ea typeface="Julius Sans One"/>
                <a:cs typeface="Julius Sans One"/>
                <a:sym typeface="Julius Sans One"/>
              </a:rPr>
              <a:t> </a:t>
            </a:r>
            <a:endParaRPr b="0" i="0" sz="1400" u="none" cap="none" strike="noStrike">
              <a:solidFill>
                <a:schemeClr val="dk1"/>
              </a:solidFill>
              <a:latin typeface="Julius Sans One"/>
              <a:ea typeface="Julius Sans One"/>
              <a:cs typeface="Julius Sans One"/>
              <a:sym typeface="Julius Sans One"/>
            </a:endParaRPr>
          </a:p>
        </p:txBody>
      </p:sp>
      <p:pic>
        <p:nvPicPr>
          <p:cNvPr descr="Logo, icon&#10;&#10;Description automatically generated" id="377" name="Google Shape;377;p19"/>
          <p:cNvPicPr preferRelativeResize="0"/>
          <p:nvPr/>
        </p:nvPicPr>
        <p:blipFill rotWithShape="1">
          <a:blip r:embed="rId3">
            <a:alphaModFix/>
          </a:blip>
          <a:srcRect b="0" l="0" r="0" t="0"/>
          <a:stretch/>
        </p:blipFill>
        <p:spPr>
          <a:xfrm>
            <a:off x="9291496" y="244633"/>
            <a:ext cx="1577467" cy="510884"/>
          </a:xfrm>
          <a:prstGeom prst="rect">
            <a:avLst/>
          </a:prstGeom>
          <a:noFill/>
          <a:ln>
            <a:noFill/>
          </a:ln>
        </p:spPr>
      </p:pic>
      <p:pic>
        <p:nvPicPr>
          <p:cNvPr id="378" name="Google Shape;378;p19"/>
          <p:cNvPicPr preferRelativeResize="0"/>
          <p:nvPr/>
        </p:nvPicPr>
        <p:blipFill rotWithShape="1">
          <a:blip r:embed="rId4">
            <a:alphaModFix/>
          </a:blip>
          <a:srcRect b="0" l="0" r="3739" t="0"/>
          <a:stretch/>
        </p:blipFill>
        <p:spPr>
          <a:xfrm>
            <a:off x="11020926" y="438985"/>
            <a:ext cx="917709" cy="4434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txBox="1"/>
          <p:nvPr/>
        </p:nvSpPr>
        <p:spPr>
          <a:xfrm>
            <a:off x="3029127" y="5741650"/>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The Hindu, </a:t>
            </a:r>
            <a:r>
              <a:rPr i="1" lang="en-US" sz="900" u="sng">
                <a:solidFill>
                  <a:schemeClr val="hlink"/>
                </a:solidFill>
                <a:latin typeface="Source Sans Pro"/>
                <a:ea typeface="Source Sans Pro"/>
                <a:cs typeface="Source Sans Pro"/>
                <a:sym typeface="Source Sans Pro"/>
                <a:hlinkClick r:id="rId3"/>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chemeClr val="lt1"/>
              </a:solidFill>
              <a:latin typeface="Archivo Narrow"/>
              <a:ea typeface="Archivo Narrow"/>
              <a:cs typeface="Archivo Narrow"/>
              <a:sym typeface="Archivo Narrow"/>
            </a:endParaRPr>
          </a:p>
        </p:txBody>
      </p:sp>
      <p:grpSp>
        <p:nvGrpSpPr>
          <p:cNvPr id="113" name="Google Shape;113;p2"/>
          <p:cNvGrpSpPr/>
          <p:nvPr/>
        </p:nvGrpSpPr>
        <p:grpSpPr>
          <a:xfrm>
            <a:off x="6271579" y="1325805"/>
            <a:ext cx="5263705" cy="4415866"/>
            <a:chOff x="5470825" y="1325800"/>
            <a:chExt cx="6064875" cy="4582200"/>
          </a:xfrm>
        </p:grpSpPr>
        <p:sp>
          <p:nvSpPr>
            <p:cNvPr id="114" name="Google Shape;114;p2"/>
            <p:cNvSpPr/>
            <p:nvPr/>
          </p:nvSpPr>
          <p:spPr>
            <a:xfrm>
              <a:off x="5473000" y="1325800"/>
              <a:ext cx="6062700" cy="4582200"/>
            </a:xfrm>
            <a:prstGeom prst="rect">
              <a:avLst/>
            </a:prstGeom>
            <a:solidFill>
              <a:srgbClr val="E6DEDC"/>
            </a:solidFill>
            <a:ln>
              <a:noFill/>
            </a:ln>
            <a:effectLst>
              <a:outerShdw blurRad="50800" rotWithShape="0" algn="ctr" dir="5400000" dist="50800">
                <a:srgbClr val="DFD9D7"/>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5" name="Google Shape;115;p2"/>
            <p:cNvSpPr txBox="1"/>
            <p:nvPr/>
          </p:nvSpPr>
          <p:spPr>
            <a:xfrm>
              <a:off x="5701450" y="3986525"/>
              <a:ext cx="5418900" cy="16770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Clr>
                  <a:srgbClr val="000000"/>
                </a:buClr>
                <a:buSzPts val="1600"/>
                <a:buFont typeface="Arial"/>
                <a:buNone/>
              </a:pPr>
              <a:r>
                <a:rPr i="0" lang="en-US" sz="1800" u="none" cap="none" strike="noStrike">
                  <a:solidFill>
                    <a:srgbClr val="3B3838"/>
                  </a:solidFill>
                  <a:latin typeface="Source Sans Pro"/>
                  <a:ea typeface="Source Sans Pro"/>
                  <a:cs typeface="Source Sans Pro"/>
                  <a:sym typeface="Source Sans Pro"/>
                </a:rPr>
                <a:t>To minimize the impact of construction activity on the natural terrain and topography of the site during the construction phase in Residential buildings.</a:t>
              </a:r>
              <a:endParaRPr i="0" sz="1800" u="none" cap="none" strike="noStrike">
                <a:solidFill>
                  <a:srgbClr val="3B3838"/>
                </a:solidFill>
                <a:latin typeface="Source Sans Pro"/>
                <a:ea typeface="Source Sans Pro"/>
                <a:cs typeface="Source Sans Pro"/>
                <a:sym typeface="Source Sans Pro"/>
              </a:endParaRPr>
            </a:p>
          </p:txBody>
        </p:sp>
        <p:sp>
          <p:nvSpPr>
            <p:cNvPr id="116" name="Google Shape;116;p2"/>
            <p:cNvSpPr txBox="1"/>
            <p:nvPr/>
          </p:nvSpPr>
          <p:spPr>
            <a:xfrm>
              <a:off x="5470825" y="1594675"/>
              <a:ext cx="6062700" cy="11181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lang="en-US" sz="3200">
                  <a:solidFill>
                    <a:srgbClr val="262626"/>
                  </a:solidFill>
                  <a:latin typeface="Julius Sans One"/>
                  <a:ea typeface="Julius Sans One"/>
                  <a:cs typeface="Julius Sans One"/>
                  <a:sym typeface="Julius Sans One"/>
                </a:rPr>
                <a:t>SUSTAINABLE SITE MANAGEMENT</a:t>
              </a:r>
              <a:endParaRPr i="0" sz="3200" u="none" cap="none" strike="noStrike">
                <a:solidFill>
                  <a:srgbClr val="000000"/>
                </a:solidFill>
                <a:latin typeface="Julius Sans One"/>
                <a:ea typeface="Julius Sans One"/>
                <a:cs typeface="Julius Sans One"/>
                <a:sym typeface="Julius Sans One"/>
              </a:endParaRPr>
            </a:p>
          </p:txBody>
        </p:sp>
        <p:sp>
          <p:nvSpPr>
            <p:cNvPr id="117" name="Google Shape;117;p2"/>
            <p:cNvSpPr txBox="1"/>
            <p:nvPr/>
          </p:nvSpPr>
          <p:spPr>
            <a:xfrm>
              <a:off x="5701450" y="3124875"/>
              <a:ext cx="3235500" cy="6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rgbClr val="0E1B47"/>
                  </a:solidFill>
                  <a:latin typeface="Archivo Narrow"/>
                  <a:ea typeface="Archivo Narrow"/>
                  <a:cs typeface="Archivo Narrow"/>
                  <a:sym typeface="Archivo Narrow"/>
                </a:rPr>
                <a:t>Objective</a:t>
              </a:r>
              <a:endParaRPr sz="3200">
                <a:solidFill>
                  <a:srgbClr val="0E1B47"/>
                </a:solidFill>
                <a:latin typeface="Archivo Narrow"/>
                <a:ea typeface="Archivo Narrow"/>
                <a:cs typeface="Archivo Narrow"/>
                <a:sym typeface="Archivo Narrow"/>
              </a:endParaRPr>
            </a:p>
          </p:txBody>
        </p:sp>
      </p:grpSp>
      <p:pic>
        <p:nvPicPr>
          <p:cNvPr id="118" name="Google Shape;118;p2"/>
          <p:cNvPicPr preferRelativeResize="0"/>
          <p:nvPr/>
        </p:nvPicPr>
        <p:blipFill rotWithShape="1">
          <a:blip r:embed="rId4">
            <a:alphaModFix/>
          </a:blip>
          <a:srcRect b="0" l="2971" r="7253" t="0"/>
          <a:stretch/>
        </p:blipFill>
        <p:spPr>
          <a:xfrm>
            <a:off x="160725" y="1325800"/>
            <a:ext cx="5946399" cy="4415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0"/>
          <p:cNvSpPr/>
          <p:nvPr/>
        </p:nvSpPr>
        <p:spPr>
          <a:xfrm>
            <a:off x="0" y="3102575"/>
            <a:ext cx="12190500" cy="2344500"/>
          </a:xfrm>
          <a:prstGeom prst="rect">
            <a:avLst/>
          </a:prstGeom>
          <a:solidFill>
            <a:srgbClr val="E6DED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Julius Sans One"/>
              <a:ea typeface="Julius Sans One"/>
              <a:cs typeface="Julius Sans One"/>
              <a:sym typeface="Julius Sans One"/>
            </a:endParaRPr>
          </a:p>
        </p:txBody>
      </p:sp>
      <p:sp>
        <p:nvSpPr>
          <p:cNvPr id="384" name="Google Shape;384;p20"/>
          <p:cNvSpPr txBox="1"/>
          <p:nvPr/>
        </p:nvSpPr>
        <p:spPr>
          <a:xfrm>
            <a:off x="7751298" y="244633"/>
            <a:ext cx="4439115"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385" name="Google Shape;385;p20"/>
          <p:cNvSpPr txBox="1"/>
          <p:nvPr/>
        </p:nvSpPr>
        <p:spPr>
          <a:xfrm>
            <a:off x="1671853" y="3513505"/>
            <a:ext cx="31371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1)  1 Tree/80 sq.m.</a:t>
            </a:r>
            <a:endParaRPr i="0" sz="2200" u="none" cap="none" strike="noStrike">
              <a:solidFill>
                <a:srgbClr val="0E1B47"/>
              </a:solidFill>
              <a:latin typeface="Archivo Narrow"/>
              <a:ea typeface="Archivo Narrow"/>
              <a:cs typeface="Archivo Narrow"/>
              <a:sym typeface="Archivo Narrow"/>
            </a:endParaRPr>
          </a:p>
        </p:txBody>
      </p:sp>
      <p:sp>
        <p:nvSpPr>
          <p:cNvPr id="386" name="Google Shape;386;p20"/>
          <p:cNvSpPr txBox="1"/>
          <p:nvPr/>
        </p:nvSpPr>
        <p:spPr>
          <a:xfrm>
            <a:off x="858124" y="1273325"/>
            <a:ext cx="10598100" cy="1077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Julius Sans One"/>
                <a:ea typeface="Julius Sans One"/>
                <a:cs typeface="Julius Sans One"/>
                <a:sym typeface="Julius Sans One"/>
              </a:rPr>
              <a:t>4. What is the mandatory requirement for tree plantation? </a:t>
            </a:r>
            <a:endParaRPr b="0" i="0" sz="1400" u="none" cap="none" strike="noStrike">
              <a:solidFill>
                <a:schemeClr val="dk1"/>
              </a:solidFill>
              <a:latin typeface="Julius Sans One"/>
              <a:ea typeface="Julius Sans One"/>
              <a:cs typeface="Julius Sans One"/>
              <a:sym typeface="Julius Sans One"/>
            </a:endParaRPr>
          </a:p>
        </p:txBody>
      </p:sp>
      <p:sp>
        <p:nvSpPr>
          <p:cNvPr id="387" name="Google Shape;387;p20"/>
          <p:cNvSpPr txBox="1"/>
          <p:nvPr/>
        </p:nvSpPr>
        <p:spPr>
          <a:xfrm>
            <a:off x="6648684" y="3513505"/>
            <a:ext cx="29532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2) 1 Tree/100 sq.m.</a:t>
            </a:r>
            <a:endParaRPr i="0" sz="2200" u="none" cap="none" strike="noStrike">
              <a:solidFill>
                <a:srgbClr val="0E1B47"/>
              </a:solidFill>
              <a:latin typeface="Archivo Narrow"/>
              <a:ea typeface="Archivo Narrow"/>
              <a:cs typeface="Archivo Narrow"/>
              <a:sym typeface="Archivo Narrow"/>
            </a:endParaRPr>
          </a:p>
        </p:txBody>
      </p:sp>
      <p:sp>
        <p:nvSpPr>
          <p:cNvPr id="388" name="Google Shape;388;p20"/>
          <p:cNvSpPr txBox="1"/>
          <p:nvPr/>
        </p:nvSpPr>
        <p:spPr>
          <a:xfrm>
            <a:off x="1671853" y="4426142"/>
            <a:ext cx="31371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3) 1 Tree/50 sq.ft.</a:t>
            </a:r>
            <a:endParaRPr i="0" sz="2200" u="none" cap="none" strike="noStrike">
              <a:solidFill>
                <a:srgbClr val="0E1B47"/>
              </a:solidFill>
              <a:latin typeface="Archivo Narrow"/>
              <a:ea typeface="Archivo Narrow"/>
              <a:cs typeface="Archivo Narrow"/>
              <a:sym typeface="Archivo Narrow"/>
            </a:endParaRPr>
          </a:p>
        </p:txBody>
      </p:sp>
      <p:sp>
        <p:nvSpPr>
          <p:cNvPr id="389" name="Google Shape;389;p20"/>
          <p:cNvSpPr txBox="1"/>
          <p:nvPr/>
        </p:nvSpPr>
        <p:spPr>
          <a:xfrm>
            <a:off x="6648684" y="4426142"/>
            <a:ext cx="29532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4) 1 Tree/100 sq.ft.</a:t>
            </a:r>
            <a:endParaRPr i="0" sz="2200" u="none" cap="none" strike="noStrike">
              <a:solidFill>
                <a:srgbClr val="0E1B47"/>
              </a:solidFill>
              <a:latin typeface="Archivo Narrow"/>
              <a:ea typeface="Archivo Narrow"/>
              <a:cs typeface="Archivo Narrow"/>
              <a:sym typeface="Archivo Narrow"/>
            </a:endParaRPr>
          </a:p>
        </p:txBody>
      </p:sp>
      <p:pic>
        <p:nvPicPr>
          <p:cNvPr descr="Logo, icon&#10;&#10;Description automatically generated" id="390" name="Google Shape;390;p20"/>
          <p:cNvPicPr preferRelativeResize="0"/>
          <p:nvPr/>
        </p:nvPicPr>
        <p:blipFill rotWithShape="1">
          <a:blip r:embed="rId3">
            <a:alphaModFix/>
          </a:blip>
          <a:srcRect b="0" l="0" r="0" t="0"/>
          <a:stretch/>
        </p:blipFill>
        <p:spPr>
          <a:xfrm>
            <a:off x="9291496" y="244633"/>
            <a:ext cx="1577467" cy="510884"/>
          </a:xfrm>
          <a:prstGeom prst="rect">
            <a:avLst/>
          </a:prstGeom>
          <a:noFill/>
          <a:ln>
            <a:noFill/>
          </a:ln>
        </p:spPr>
      </p:pic>
      <p:pic>
        <p:nvPicPr>
          <p:cNvPr id="391" name="Google Shape;391;p20"/>
          <p:cNvPicPr preferRelativeResize="0"/>
          <p:nvPr/>
        </p:nvPicPr>
        <p:blipFill rotWithShape="1">
          <a:blip r:embed="rId4">
            <a:alphaModFix/>
          </a:blip>
          <a:srcRect b="0" l="0" r="3739" t="0"/>
          <a:stretch/>
        </p:blipFill>
        <p:spPr>
          <a:xfrm>
            <a:off x="11020926" y="438985"/>
            <a:ext cx="917709" cy="44348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1"/>
          <p:cNvSpPr/>
          <p:nvPr/>
        </p:nvSpPr>
        <p:spPr>
          <a:xfrm>
            <a:off x="0" y="3102575"/>
            <a:ext cx="12190500" cy="2344500"/>
          </a:xfrm>
          <a:prstGeom prst="rect">
            <a:avLst/>
          </a:prstGeom>
          <a:solidFill>
            <a:srgbClr val="E6DED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Julius Sans One"/>
              <a:ea typeface="Julius Sans One"/>
              <a:cs typeface="Julius Sans One"/>
              <a:sym typeface="Julius Sans One"/>
            </a:endParaRPr>
          </a:p>
        </p:txBody>
      </p:sp>
      <p:sp>
        <p:nvSpPr>
          <p:cNvPr id="397" name="Google Shape;397;p21"/>
          <p:cNvSpPr txBox="1"/>
          <p:nvPr/>
        </p:nvSpPr>
        <p:spPr>
          <a:xfrm>
            <a:off x="914175" y="3578350"/>
            <a:ext cx="10055700" cy="11082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1) </a:t>
            </a:r>
            <a:r>
              <a:rPr i="0" lang="en-US" sz="2200" u="none" cap="none" strike="noStrike">
                <a:solidFill>
                  <a:srgbClr val="0E1B47"/>
                </a:solidFill>
                <a:latin typeface="Archivo Narrow"/>
                <a:ea typeface="Archivo Narrow"/>
                <a:cs typeface="Archivo Narrow"/>
                <a:sym typeface="Archivo Narrow"/>
              </a:rPr>
              <a:t>Net paved area &lt;25% of the site area &amp; 50% of the paved area shall have pervious paving.</a:t>
            </a:r>
            <a:endParaRPr i="0" sz="1400" u="none" cap="none" strike="noStrike">
              <a:solidFill>
                <a:srgbClr val="0E1B47"/>
              </a:solidFill>
              <a:latin typeface="Archivo Narrow"/>
              <a:ea typeface="Archivo Narrow"/>
              <a:cs typeface="Archivo Narrow"/>
              <a:sym typeface="Archivo Narrow"/>
            </a:endParaRPr>
          </a:p>
          <a:p>
            <a:pPr indent="0" lvl="0" marL="0" marR="0" rtl="0" algn="just">
              <a:lnSpc>
                <a:spcPct val="100000"/>
              </a:lnSpc>
              <a:spcBef>
                <a:spcPts val="0"/>
              </a:spcBef>
              <a:spcAft>
                <a:spcPts val="0"/>
              </a:spcAft>
              <a:buClr>
                <a:srgbClr val="000000"/>
              </a:buClr>
              <a:buSzPts val="2200"/>
              <a:buFont typeface="Arial"/>
              <a:buNone/>
            </a:pPr>
            <a:r>
              <a:t/>
            </a:r>
            <a:endParaRPr i="0" sz="2200" u="none" cap="none" strike="noStrike">
              <a:solidFill>
                <a:srgbClr val="0E1B47"/>
              </a:solidFill>
              <a:latin typeface="Archivo Narrow"/>
              <a:ea typeface="Archivo Narrow"/>
              <a:cs typeface="Archivo Narrow"/>
              <a:sym typeface="Archivo Narrow"/>
            </a:endParaRPr>
          </a:p>
          <a:p>
            <a:pPr indent="0" lvl="0" marL="0" marR="0" rtl="0" algn="just">
              <a:lnSpc>
                <a:spcPct val="10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2) Net paved area &lt;50% of the site area &amp; &gt; 25% of the paved area shall have pervious paving.</a:t>
            </a:r>
            <a:endParaRPr i="0" sz="2200" u="none" cap="none" strike="noStrike">
              <a:solidFill>
                <a:srgbClr val="0E1B47"/>
              </a:solidFill>
              <a:latin typeface="Archivo Narrow"/>
              <a:ea typeface="Archivo Narrow"/>
              <a:cs typeface="Archivo Narrow"/>
              <a:sym typeface="Archivo Narrow"/>
            </a:endParaRPr>
          </a:p>
        </p:txBody>
      </p:sp>
      <p:sp>
        <p:nvSpPr>
          <p:cNvPr id="398" name="Google Shape;398;p21"/>
          <p:cNvSpPr txBox="1"/>
          <p:nvPr/>
        </p:nvSpPr>
        <p:spPr>
          <a:xfrm>
            <a:off x="685569" y="1427600"/>
            <a:ext cx="10771200" cy="1077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Julius Sans One"/>
                <a:ea typeface="Julius Sans One"/>
                <a:cs typeface="Julius Sans One"/>
                <a:sym typeface="Julius Sans One"/>
              </a:rPr>
              <a:t>5. What is the mandatory requirement for mitigating urban heat island? </a:t>
            </a:r>
            <a:endParaRPr b="0" i="0" sz="1400" u="none" cap="none" strike="noStrike">
              <a:solidFill>
                <a:schemeClr val="dk1"/>
              </a:solidFill>
              <a:latin typeface="Julius Sans One"/>
              <a:ea typeface="Julius Sans One"/>
              <a:cs typeface="Julius Sans One"/>
              <a:sym typeface="Julius Sans On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22"/>
          <p:cNvSpPr txBox="1"/>
          <p:nvPr/>
        </p:nvSpPr>
        <p:spPr>
          <a:xfrm>
            <a:off x="2902645" y="2321816"/>
            <a:ext cx="6216900" cy="3078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3200"/>
              <a:buFont typeface="Arial"/>
              <a:buNone/>
            </a:pPr>
            <a:r>
              <a:t/>
            </a:r>
            <a:endParaRPr b="0" i="0" sz="1400" u="none" cap="none" strike="noStrike">
              <a:solidFill>
                <a:schemeClr val="dk1"/>
              </a:solidFill>
              <a:latin typeface="Julius Sans One"/>
              <a:ea typeface="Julius Sans One"/>
              <a:cs typeface="Julius Sans One"/>
              <a:sym typeface="Julius Sans One"/>
            </a:endParaRPr>
          </a:p>
        </p:txBody>
      </p:sp>
      <p:sp>
        <p:nvSpPr>
          <p:cNvPr id="404" name="Google Shape;404;p22"/>
          <p:cNvSpPr/>
          <p:nvPr/>
        </p:nvSpPr>
        <p:spPr>
          <a:xfrm>
            <a:off x="2800" y="3091000"/>
            <a:ext cx="12190500" cy="1065900"/>
          </a:xfrm>
          <a:prstGeom prst="rect">
            <a:avLst/>
          </a:prstGeom>
          <a:solidFill>
            <a:srgbClr val="E6DED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Julius Sans One"/>
              <a:ea typeface="Julius Sans One"/>
              <a:cs typeface="Julius Sans One"/>
              <a:sym typeface="Julius Sans One"/>
            </a:endParaRPr>
          </a:p>
        </p:txBody>
      </p:sp>
      <p:sp>
        <p:nvSpPr>
          <p:cNvPr id="405" name="Google Shape;405;p22"/>
          <p:cNvSpPr/>
          <p:nvPr/>
        </p:nvSpPr>
        <p:spPr>
          <a:xfrm flipH="1" rot="8100000">
            <a:off x="2206502" y="1056408"/>
            <a:ext cx="4695755" cy="4745181"/>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6" name="Google Shape;406;p22"/>
          <p:cNvSpPr txBox="1"/>
          <p:nvPr/>
        </p:nvSpPr>
        <p:spPr>
          <a:xfrm>
            <a:off x="1908750" y="3044175"/>
            <a:ext cx="5455500" cy="106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200">
                <a:solidFill>
                  <a:schemeClr val="lt1"/>
                </a:solidFill>
                <a:latin typeface="Julius Sans One"/>
                <a:ea typeface="Julius Sans One"/>
                <a:cs typeface="Julius Sans One"/>
                <a:sym typeface="Julius Sans One"/>
              </a:rPr>
              <a:t>Let’s see how you scored!</a:t>
            </a:r>
            <a:endParaRPr b="1" sz="3200">
              <a:solidFill>
                <a:schemeClr val="lt1"/>
              </a:solidFill>
              <a:latin typeface="Julius Sans One"/>
              <a:ea typeface="Julius Sans One"/>
              <a:cs typeface="Julius Sans One"/>
              <a:sym typeface="Julius Sans On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23"/>
          <p:cNvSpPr/>
          <p:nvPr/>
        </p:nvSpPr>
        <p:spPr>
          <a:xfrm flipH="1">
            <a:off x="-50" y="3789825"/>
            <a:ext cx="12190500" cy="21735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2" name="Google Shape;412;p23"/>
          <p:cNvSpPr txBox="1"/>
          <p:nvPr/>
        </p:nvSpPr>
        <p:spPr>
          <a:xfrm>
            <a:off x="541243" y="2750550"/>
            <a:ext cx="4157400" cy="535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rgbClr val="0E1B47"/>
                </a:solidFill>
                <a:latin typeface="Julius Sans One"/>
                <a:ea typeface="Julius Sans One"/>
                <a:cs typeface="Julius Sans One"/>
                <a:sym typeface="Julius Sans One"/>
              </a:rPr>
              <a:t>THANK YOU!</a:t>
            </a:r>
            <a:endParaRPr i="0" sz="1400" u="none" cap="none" strike="noStrike">
              <a:solidFill>
                <a:srgbClr val="0E1B47"/>
              </a:solidFill>
              <a:latin typeface="Julius Sans One"/>
              <a:ea typeface="Julius Sans One"/>
              <a:cs typeface="Julius Sans One"/>
              <a:sym typeface="Julius Sans One"/>
            </a:endParaRPr>
          </a:p>
        </p:txBody>
      </p:sp>
      <p:pic>
        <p:nvPicPr>
          <p:cNvPr descr="Logo, icon&#10;&#10;Description automatically generated" id="413" name="Google Shape;413;p23"/>
          <p:cNvPicPr preferRelativeResize="0"/>
          <p:nvPr/>
        </p:nvPicPr>
        <p:blipFill rotWithShape="1">
          <a:blip r:embed="rId3">
            <a:alphaModFix/>
          </a:blip>
          <a:srcRect b="0" l="0" r="0" t="0"/>
          <a:stretch/>
        </p:blipFill>
        <p:spPr>
          <a:xfrm>
            <a:off x="9291496" y="244633"/>
            <a:ext cx="1577467" cy="510884"/>
          </a:xfrm>
          <a:prstGeom prst="rect">
            <a:avLst/>
          </a:prstGeom>
          <a:noFill/>
          <a:ln>
            <a:noFill/>
          </a:ln>
        </p:spPr>
      </p:pic>
      <p:pic>
        <p:nvPicPr>
          <p:cNvPr id="414" name="Google Shape;414;p23"/>
          <p:cNvPicPr preferRelativeResize="0"/>
          <p:nvPr/>
        </p:nvPicPr>
        <p:blipFill rotWithShape="1">
          <a:blip r:embed="rId4">
            <a:alphaModFix/>
          </a:blip>
          <a:srcRect b="0" l="0" r="3739" t="0"/>
          <a:stretch/>
        </p:blipFill>
        <p:spPr>
          <a:xfrm>
            <a:off x="11020926" y="438985"/>
            <a:ext cx="917709" cy="443484"/>
          </a:xfrm>
          <a:prstGeom prst="rect">
            <a:avLst/>
          </a:prstGeom>
          <a:noFill/>
          <a:ln>
            <a:noFill/>
          </a:ln>
        </p:spPr>
      </p:pic>
      <p:cxnSp>
        <p:nvCxnSpPr>
          <p:cNvPr id="415" name="Google Shape;415;p23"/>
          <p:cNvCxnSpPr/>
          <p:nvPr/>
        </p:nvCxnSpPr>
        <p:spPr>
          <a:xfrm>
            <a:off x="540575" y="3447825"/>
            <a:ext cx="780000" cy="0"/>
          </a:xfrm>
          <a:prstGeom prst="straightConnector1">
            <a:avLst/>
          </a:prstGeom>
          <a:noFill/>
          <a:ln cap="flat" cmpd="sng" w="28575">
            <a:solidFill>
              <a:srgbClr val="F2777C"/>
            </a:solidFill>
            <a:prstDash val="solid"/>
            <a:round/>
            <a:headEnd len="med" w="med" type="none"/>
            <a:tailEnd len="med" w="med" type="none"/>
          </a:ln>
        </p:spPr>
      </p:cxnSp>
      <p:cxnSp>
        <p:nvCxnSpPr>
          <p:cNvPr id="416" name="Google Shape;416;p23"/>
          <p:cNvCxnSpPr/>
          <p:nvPr/>
        </p:nvCxnSpPr>
        <p:spPr>
          <a:xfrm>
            <a:off x="1380650" y="3447825"/>
            <a:ext cx="2783400" cy="0"/>
          </a:xfrm>
          <a:prstGeom prst="straightConnector1">
            <a:avLst/>
          </a:prstGeom>
          <a:noFill/>
          <a:ln cap="flat" cmpd="sng" w="28575">
            <a:solidFill>
              <a:srgbClr val="DFD9D7"/>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
          <p:cNvSpPr/>
          <p:nvPr/>
        </p:nvSpPr>
        <p:spPr>
          <a:xfrm>
            <a:off x="5501279" y="5159302"/>
            <a:ext cx="554364" cy="340200"/>
          </a:xfrm>
          <a:custGeom>
            <a:rect b="b" l="l" r="r" t="t"/>
            <a:pathLst>
              <a:path extrusionOk="0" h="21600" w="21600">
                <a:moveTo>
                  <a:pt x="20079" y="0"/>
                </a:moveTo>
                <a:cubicBezTo>
                  <a:pt x="1564" y="0"/>
                  <a:pt x="1564" y="0"/>
                  <a:pt x="1564" y="0"/>
                </a:cubicBezTo>
                <a:cubicBezTo>
                  <a:pt x="782" y="0"/>
                  <a:pt x="0" y="1287"/>
                  <a:pt x="0" y="2575"/>
                </a:cubicBezTo>
                <a:cubicBezTo>
                  <a:pt x="0" y="19025"/>
                  <a:pt x="0" y="19025"/>
                  <a:pt x="0" y="19025"/>
                </a:cubicBezTo>
                <a:cubicBezTo>
                  <a:pt x="0" y="20313"/>
                  <a:pt x="782" y="21600"/>
                  <a:pt x="1564" y="21600"/>
                </a:cubicBezTo>
                <a:cubicBezTo>
                  <a:pt x="20079" y="21600"/>
                  <a:pt x="20079" y="21600"/>
                  <a:pt x="20079" y="21600"/>
                </a:cubicBezTo>
                <a:cubicBezTo>
                  <a:pt x="20818" y="21600"/>
                  <a:pt x="21600" y="20313"/>
                  <a:pt x="21600" y="19025"/>
                </a:cubicBezTo>
                <a:cubicBezTo>
                  <a:pt x="21600" y="2575"/>
                  <a:pt x="21600" y="2575"/>
                  <a:pt x="21600" y="2575"/>
                </a:cubicBezTo>
                <a:cubicBezTo>
                  <a:pt x="21600" y="1287"/>
                  <a:pt x="20818" y="0"/>
                  <a:pt x="20079" y="0"/>
                </a:cubicBezTo>
                <a:close/>
                <a:moveTo>
                  <a:pt x="11952" y="3862"/>
                </a:moveTo>
                <a:cubicBezTo>
                  <a:pt x="13864" y="3862"/>
                  <a:pt x="13864" y="3862"/>
                  <a:pt x="13864" y="3862"/>
                </a:cubicBezTo>
                <a:cubicBezTo>
                  <a:pt x="13864" y="7653"/>
                  <a:pt x="13864" y="7653"/>
                  <a:pt x="13864" y="7653"/>
                </a:cubicBezTo>
                <a:cubicBezTo>
                  <a:pt x="11952" y="7653"/>
                  <a:pt x="11952" y="7653"/>
                  <a:pt x="11952" y="7653"/>
                </a:cubicBezTo>
                <a:lnTo>
                  <a:pt x="11952" y="3862"/>
                </a:lnTo>
                <a:close/>
                <a:moveTo>
                  <a:pt x="15037" y="8940"/>
                </a:moveTo>
                <a:cubicBezTo>
                  <a:pt x="15037" y="12731"/>
                  <a:pt x="15037" y="12731"/>
                  <a:pt x="15037" y="12731"/>
                </a:cubicBezTo>
                <a:cubicBezTo>
                  <a:pt x="13125" y="12731"/>
                  <a:pt x="13125" y="12731"/>
                  <a:pt x="13125" y="12731"/>
                </a:cubicBezTo>
                <a:cubicBezTo>
                  <a:pt x="13125" y="8940"/>
                  <a:pt x="13125" y="8940"/>
                  <a:pt x="13125" y="8940"/>
                </a:cubicBezTo>
                <a:lnTo>
                  <a:pt x="15037" y="8940"/>
                </a:lnTo>
                <a:close/>
                <a:moveTo>
                  <a:pt x="8475" y="3862"/>
                </a:moveTo>
                <a:cubicBezTo>
                  <a:pt x="10822" y="3862"/>
                  <a:pt x="10822" y="3862"/>
                  <a:pt x="10822" y="3862"/>
                </a:cubicBezTo>
                <a:cubicBezTo>
                  <a:pt x="10822" y="7653"/>
                  <a:pt x="10822" y="7653"/>
                  <a:pt x="10822" y="7653"/>
                </a:cubicBezTo>
                <a:cubicBezTo>
                  <a:pt x="8475" y="7653"/>
                  <a:pt x="8475" y="7653"/>
                  <a:pt x="8475" y="7653"/>
                </a:cubicBezTo>
                <a:lnTo>
                  <a:pt x="8475" y="3862"/>
                </a:lnTo>
                <a:close/>
                <a:moveTo>
                  <a:pt x="11952" y="8940"/>
                </a:moveTo>
                <a:cubicBezTo>
                  <a:pt x="11952" y="12731"/>
                  <a:pt x="11952" y="12731"/>
                  <a:pt x="11952" y="12731"/>
                </a:cubicBezTo>
                <a:cubicBezTo>
                  <a:pt x="9648" y="12731"/>
                  <a:pt x="9648" y="12731"/>
                  <a:pt x="9648" y="12731"/>
                </a:cubicBezTo>
                <a:cubicBezTo>
                  <a:pt x="9648" y="8940"/>
                  <a:pt x="9648" y="8940"/>
                  <a:pt x="9648" y="8940"/>
                </a:cubicBezTo>
                <a:lnTo>
                  <a:pt x="11952" y="8940"/>
                </a:lnTo>
                <a:close/>
                <a:moveTo>
                  <a:pt x="5389" y="3862"/>
                </a:moveTo>
                <a:cubicBezTo>
                  <a:pt x="7736" y="3862"/>
                  <a:pt x="7736" y="3862"/>
                  <a:pt x="7736" y="3862"/>
                </a:cubicBezTo>
                <a:cubicBezTo>
                  <a:pt x="7736" y="7653"/>
                  <a:pt x="7736" y="7653"/>
                  <a:pt x="7736" y="7653"/>
                </a:cubicBezTo>
                <a:cubicBezTo>
                  <a:pt x="5389" y="7653"/>
                  <a:pt x="5389" y="7653"/>
                  <a:pt x="5389" y="7653"/>
                </a:cubicBezTo>
                <a:lnTo>
                  <a:pt x="5389" y="3862"/>
                </a:lnTo>
                <a:close/>
                <a:moveTo>
                  <a:pt x="8475" y="8940"/>
                </a:moveTo>
                <a:cubicBezTo>
                  <a:pt x="8475" y="12731"/>
                  <a:pt x="8475" y="12731"/>
                  <a:pt x="8475" y="12731"/>
                </a:cubicBezTo>
                <a:cubicBezTo>
                  <a:pt x="6562" y="12731"/>
                  <a:pt x="6562" y="12731"/>
                  <a:pt x="6562" y="12731"/>
                </a:cubicBezTo>
                <a:cubicBezTo>
                  <a:pt x="6562" y="8940"/>
                  <a:pt x="6562" y="8940"/>
                  <a:pt x="6562" y="8940"/>
                </a:cubicBezTo>
                <a:lnTo>
                  <a:pt x="8475" y="8940"/>
                </a:lnTo>
                <a:close/>
                <a:moveTo>
                  <a:pt x="2347" y="3862"/>
                </a:moveTo>
                <a:cubicBezTo>
                  <a:pt x="4259" y="3862"/>
                  <a:pt x="4259" y="3862"/>
                  <a:pt x="4259" y="3862"/>
                </a:cubicBezTo>
                <a:cubicBezTo>
                  <a:pt x="4259" y="7653"/>
                  <a:pt x="4259" y="7653"/>
                  <a:pt x="4259" y="7653"/>
                </a:cubicBezTo>
                <a:cubicBezTo>
                  <a:pt x="2347" y="7653"/>
                  <a:pt x="2347" y="7653"/>
                  <a:pt x="2347" y="7653"/>
                </a:cubicBezTo>
                <a:lnTo>
                  <a:pt x="2347" y="3862"/>
                </a:lnTo>
                <a:close/>
                <a:moveTo>
                  <a:pt x="5389" y="8940"/>
                </a:moveTo>
                <a:cubicBezTo>
                  <a:pt x="5389" y="12731"/>
                  <a:pt x="5389" y="12731"/>
                  <a:pt x="5389" y="12731"/>
                </a:cubicBezTo>
                <a:cubicBezTo>
                  <a:pt x="3086" y="12731"/>
                  <a:pt x="3086" y="12731"/>
                  <a:pt x="3086" y="12731"/>
                </a:cubicBezTo>
                <a:cubicBezTo>
                  <a:pt x="3086" y="8940"/>
                  <a:pt x="3086" y="8940"/>
                  <a:pt x="3086" y="8940"/>
                </a:cubicBezTo>
                <a:lnTo>
                  <a:pt x="5389" y="8940"/>
                </a:lnTo>
                <a:close/>
                <a:moveTo>
                  <a:pt x="4259" y="17809"/>
                </a:moveTo>
                <a:cubicBezTo>
                  <a:pt x="2347" y="17809"/>
                  <a:pt x="2347" y="17809"/>
                  <a:pt x="2347" y="17809"/>
                </a:cubicBezTo>
                <a:cubicBezTo>
                  <a:pt x="2347" y="14591"/>
                  <a:pt x="2347" y="14591"/>
                  <a:pt x="2347" y="14591"/>
                </a:cubicBezTo>
                <a:cubicBezTo>
                  <a:pt x="4259" y="14591"/>
                  <a:pt x="4259" y="14591"/>
                  <a:pt x="4259" y="14591"/>
                </a:cubicBezTo>
                <a:lnTo>
                  <a:pt x="4259" y="17809"/>
                </a:lnTo>
                <a:close/>
                <a:moveTo>
                  <a:pt x="16167" y="17809"/>
                </a:moveTo>
                <a:cubicBezTo>
                  <a:pt x="5389" y="17809"/>
                  <a:pt x="5389" y="17809"/>
                  <a:pt x="5389" y="17809"/>
                </a:cubicBezTo>
                <a:cubicBezTo>
                  <a:pt x="5389" y="14591"/>
                  <a:pt x="5389" y="14591"/>
                  <a:pt x="5389" y="14591"/>
                </a:cubicBezTo>
                <a:cubicBezTo>
                  <a:pt x="16167" y="14591"/>
                  <a:pt x="16167" y="14591"/>
                  <a:pt x="16167" y="14591"/>
                </a:cubicBezTo>
                <a:lnTo>
                  <a:pt x="16167" y="17809"/>
                </a:lnTo>
                <a:close/>
                <a:moveTo>
                  <a:pt x="19253" y="17809"/>
                </a:moveTo>
                <a:cubicBezTo>
                  <a:pt x="17341" y="17809"/>
                  <a:pt x="17341" y="17809"/>
                  <a:pt x="17341" y="17809"/>
                </a:cubicBezTo>
                <a:cubicBezTo>
                  <a:pt x="17341" y="14591"/>
                  <a:pt x="17341" y="14591"/>
                  <a:pt x="17341" y="14591"/>
                </a:cubicBezTo>
                <a:cubicBezTo>
                  <a:pt x="19253" y="14591"/>
                  <a:pt x="19253" y="14591"/>
                  <a:pt x="19253" y="14591"/>
                </a:cubicBezTo>
                <a:lnTo>
                  <a:pt x="19253" y="17809"/>
                </a:lnTo>
                <a:close/>
                <a:moveTo>
                  <a:pt x="16167" y="12731"/>
                </a:moveTo>
                <a:cubicBezTo>
                  <a:pt x="16167" y="8940"/>
                  <a:pt x="16167" y="8940"/>
                  <a:pt x="16167" y="8940"/>
                </a:cubicBezTo>
                <a:cubicBezTo>
                  <a:pt x="18471" y="8940"/>
                  <a:pt x="18471" y="8940"/>
                  <a:pt x="18471" y="8940"/>
                </a:cubicBezTo>
                <a:cubicBezTo>
                  <a:pt x="18471" y="12731"/>
                  <a:pt x="18471" y="12731"/>
                  <a:pt x="18471" y="12731"/>
                </a:cubicBezTo>
                <a:lnTo>
                  <a:pt x="16167" y="12731"/>
                </a:lnTo>
                <a:close/>
                <a:moveTo>
                  <a:pt x="19253" y="7653"/>
                </a:moveTo>
                <a:cubicBezTo>
                  <a:pt x="15037" y="7653"/>
                  <a:pt x="15037" y="7653"/>
                  <a:pt x="15037" y="7653"/>
                </a:cubicBezTo>
                <a:cubicBezTo>
                  <a:pt x="15037" y="3862"/>
                  <a:pt x="15037" y="3862"/>
                  <a:pt x="15037" y="3862"/>
                </a:cubicBezTo>
                <a:cubicBezTo>
                  <a:pt x="19253" y="3862"/>
                  <a:pt x="19253" y="3862"/>
                  <a:pt x="19253" y="3862"/>
                </a:cubicBezTo>
                <a:lnTo>
                  <a:pt x="19253" y="7653"/>
                </a:lnTo>
                <a:close/>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4" name="Google Shape;124;p3"/>
          <p:cNvSpPr txBox="1"/>
          <p:nvPr/>
        </p:nvSpPr>
        <p:spPr>
          <a:xfrm>
            <a:off x="3355467" y="1729267"/>
            <a:ext cx="3195300" cy="8310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i="0" lang="en-US" sz="1600" u="none" cap="none" strike="noStrike">
                <a:solidFill>
                  <a:srgbClr val="3B3838"/>
                </a:solidFill>
                <a:latin typeface="Source Sans Pro"/>
                <a:ea typeface="Source Sans Pro"/>
                <a:cs typeface="Source Sans Pro"/>
                <a:sym typeface="Source Sans Pro"/>
              </a:rPr>
              <a:t>Maintaining and enhancing the natural characteristics of a site during and after construction.</a:t>
            </a:r>
            <a:endParaRPr i="0" sz="1600" u="none" cap="none" strike="noStrike">
              <a:solidFill>
                <a:srgbClr val="3B3838"/>
              </a:solidFill>
              <a:latin typeface="Source Sans Pro"/>
              <a:ea typeface="Source Sans Pro"/>
              <a:cs typeface="Source Sans Pro"/>
              <a:sym typeface="Source Sans Pro"/>
            </a:endParaRPr>
          </a:p>
        </p:txBody>
      </p:sp>
      <p:sp>
        <p:nvSpPr>
          <p:cNvPr id="125" name="Google Shape;125;p3"/>
          <p:cNvSpPr txBox="1"/>
          <p:nvPr/>
        </p:nvSpPr>
        <p:spPr>
          <a:xfrm>
            <a:off x="2467725" y="4934350"/>
            <a:ext cx="3588000" cy="13236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sz="1600">
                <a:solidFill>
                  <a:srgbClr val="3B3838"/>
                </a:solidFill>
                <a:latin typeface="Source Sans Pro"/>
                <a:ea typeface="Source Sans Pro"/>
                <a:cs typeface="Source Sans Pro"/>
                <a:sym typeface="Source Sans Pro"/>
              </a:rPr>
              <a:t>Minimizing disturbances to the topography &amp; gradient of the site by retaining natural features of the site and developing vegetated landscaped spaces.</a:t>
            </a:r>
            <a:endParaRPr b="0" i="0" sz="1400" u="none" cap="none" strike="noStrike">
              <a:solidFill>
                <a:srgbClr val="3B3838"/>
              </a:solidFill>
              <a:latin typeface="Arial"/>
              <a:ea typeface="Arial"/>
              <a:cs typeface="Arial"/>
              <a:sym typeface="Arial"/>
            </a:endParaRPr>
          </a:p>
        </p:txBody>
      </p:sp>
      <p:sp>
        <p:nvSpPr>
          <p:cNvPr id="126" name="Google Shape;126;p3"/>
          <p:cNvSpPr txBox="1"/>
          <p:nvPr/>
        </p:nvSpPr>
        <p:spPr>
          <a:xfrm>
            <a:off x="3296156" y="1305807"/>
            <a:ext cx="30759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E1B47"/>
                </a:solidFill>
                <a:latin typeface="Julius Sans One"/>
                <a:ea typeface="Julius Sans One"/>
                <a:cs typeface="Julius Sans One"/>
                <a:sym typeface="Julius Sans One"/>
              </a:rPr>
              <a:t>Site Preservation</a:t>
            </a:r>
            <a:endParaRPr b="1" i="0" sz="2400" u="none" cap="none" strike="noStrike">
              <a:solidFill>
                <a:srgbClr val="0E1B47"/>
              </a:solidFill>
              <a:latin typeface="Julius Sans One"/>
              <a:ea typeface="Julius Sans One"/>
              <a:cs typeface="Julius Sans One"/>
              <a:sym typeface="Julius Sans One"/>
            </a:endParaRPr>
          </a:p>
        </p:txBody>
      </p:sp>
      <p:sp>
        <p:nvSpPr>
          <p:cNvPr id="127" name="Google Shape;127;p3"/>
          <p:cNvSpPr txBox="1"/>
          <p:nvPr/>
        </p:nvSpPr>
        <p:spPr>
          <a:xfrm>
            <a:off x="3415173" y="4539400"/>
            <a:ext cx="2554200" cy="461700"/>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2400"/>
              <a:buFont typeface="Arial"/>
              <a:buNone/>
            </a:pPr>
            <a:r>
              <a:rPr b="1" lang="en-US" sz="2400">
                <a:solidFill>
                  <a:srgbClr val="0E1B47"/>
                </a:solidFill>
                <a:latin typeface="Julius Sans One"/>
                <a:ea typeface="Julius Sans One"/>
                <a:cs typeface="Julius Sans One"/>
                <a:sym typeface="Julius Sans One"/>
              </a:rPr>
              <a:t>landscaping</a:t>
            </a:r>
            <a:endParaRPr b="0" i="0" sz="2400" u="none" cap="none" strike="noStrike">
              <a:solidFill>
                <a:srgbClr val="262626"/>
              </a:solidFill>
              <a:latin typeface="Julius Sans One"/>
              <a:ea typeface="Julius Sans One"/>
              <a:cs typeface="Julius Sans One"/>
              <a:sym typeface="Julius Sans One"/>
            </a:endParaRPr>
          </a:p>
        </p:txBody>
      </p:sp>
      <p:sp>
        <p:nvSpPr>
          <p:cNvPr id="128" name="Google Shape;128;p3"/>
          <p:cNvSpPr txBox="1"/>
          <p:nvPr/>
        </p:nvSpPr>
        <p:spPr>
          <a:xfrm>
            <a:off x="8172250" y="1729263"/>
            <a:ext cx="3777000" cy="10773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lang="en-US" sz="1600">
                <a:solidFill>
                  <a:srgbClr val="3B3838"/>
                </a:solidFill>
                <a:latin typeface="Source Sans Pro"/>
                <a:ea typeface="Source Sans Pro"/>
                <a:cs typeface="Source Sans Pro"/>
                <a:sym typeface="Source Sans Pro"/>
              </a:rPr>
              <a:t>Buildings are designed and constructed to be accessible and usable by everyone, including people with disabilities, the elderly, and children</a:t>
            </a:r>
            <a:r>
              <a:rPr b="0" i="0" lang="en-US" sz="1400" u="none" cap="none" strike="noStrike">
                <a:solidFill>
                  <a:srgbClr val="3B3838"/>
                </a:solidFill>
                <a:latin typeface="Arial"/>
                <a:ea typeface="Arial"/>
                <a:cs typeface="Arial"/>
                <a:sym typeface="Arial"/>
              </a:rPr>
              <a:t>.</a:t>
            </a:r>
            <a:endParaRPr b="0" i="0" sz="1400" u="none" cap="none" strike="noStrike">
              <a:solidFill>
                <a:srgbClr val="3B3838"/>
              </a:solidFill>
              <a:latin typeface="Arial"/>
              <a:ea typeface="Arial"/>
              <a:cs typeface="Arial"/>
              <a:sym typeface="Arial"/>
            </a:endParaRPr>
          </a:p>
        </p:txBody>
      </p:sp>
      <p:sp>
        <p:nvSpPr>
          <p:cNvPr id="129" name="Google Shape;129;p3"/>
          <p:cNvSpPr txBox="1"/>
          <p:nvPr/>
        </p:nvSpPr>
        <p:spPr>
          <a:xfrm>
            <a:off x="7882750" y="5294200"/>
            <a:ext cx="3195300" cy="10773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lang="en-US" sz="1600">
                <a:solidFill>
                  <a:srgbClr val="3B3838"/>
                </a:solidFill>
                <a:latin typeface="Source Sans Pro"/>
                <a:ea typeface="Source Sans Pro"/>
                <a:cs typeface="Source Sans Pro"/>
                <a:sym typeface="Source Sans Pro"/>
              </a:rPr>
              <a:t>Mitigating the urban heat island effect involves reducing the amount of heat that radiates from urban areas.</a:t>
            </a:r>
            <a:endParaRPr b="0" i="0" sz="1400" u="none" cap="none" strike="noStrike">
              <a:solidFill>
                <a:srgbClr val="3B3838"/>
              </a:solidFill>
              <a:latin typeface="Arial"/>
              <a:ea typeface="Arial"/>
              <a:cs typeface="Arial"/>
              <a:sym typeface="Arial"/>
            </a:endParaRPr>
          </a:p>
        </p:txBody>
      </p:sp>
      <p:sp>
        <p:nvSpPr>
          <p:cNvPr id="130" name="Google Shape;130;p3"/>
          <p:cNvSpPr txBox="1"/>
          <p:nvPr/>
        </p:nvSpPr>
        <p:spPr>
          <a:xfrm>
            <a:off x="8172250" y="1305800"/>
            <a:ext cx="40917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rgbClr val="0E1B47"/>
                </a:solidFill>
                <a:latin typeface="Julius Sans One"/>
                <a:ea typeface="Julius Sans One"/>
                <a:cs typeface="Julius Sans One"/>
                <a:sym typeface="Julius Sans One"/>
              </a:rPr>
              <a:t>Universal accessibility</a:t>
            </a:r>
            <a:endParaRPr b="0" i="0" sz="2400" u="none" cap="none" strike="noStrike">
              <a:solidFill>
                <a:srgbClr val="262626"/>
              </a:solidFill>
              <a:latin typeface="Julius Sans One"/>
              <a:ea typeface="Julius Sans One"/>
              <a:cs typeface="Julius Sans One"/>
              <a:sym typeface="Julius Sans One"/>
            </a:endParaRPr>
          </a:p>
        </p:txBody>
      </p:sp>
      <p:sp>
        <p:nvSpPr>
          <p:cNvPr id="131" name="Google Shape;131;p3"/>
          <p:cNvSpPr txBox="1"/>
          <p:nvPr/>
        </p:nvSpPr>
        <p:spPr>
          <a:xfrm>
            <a:off x="7895350" y="4539400"/>
            <a:ext cx="3588000" cy="831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rgbClr val="0E1B47"/>
                </a:solidFill>
                <a:latin typeface="Julius Sans One"/>
                <a:ea typeface="Julius Sans One"/>
                <a:cs typeface="Julius Sans One"/>
                <a:sym typeface="Julius Sans One"/>
              </a:rPr>
              <a:t>Mitigating urban heat island</a:t>
            </a:r>
            <a:endParaRPr b="0" i="0" sz="2400" u="none" cap="none" strike="noStrike">
              <a:solidFill>
                <a:srgbClr val="262626"/>
              </a:solidFill>
              <a:latin typeface="Julius Sans One"/>
              <a:ea typeface="Julius Sans One"/>
              <a:cs typeface="Julius Sans One"/>
              <a:sym typeface="Julius Sans One"/>
            </a:endParaRPr>
          </a:p>
        </p:txBody>
      </p:sp>
      <p:grpSp>
        <p:nvGrpSpPr>
          <p:cNvPr id="132" name="Google Shape;132;p3"/>
          <p:cNvGrpSpPr/>
          <p:nvPr/>
        </p:nvGrpSpPr>
        <p:grpSpPr>
          <a:xfrm>
            <a:off x="0" y="-77"/>
            <a:ext cx="2276547" cy="6858010"/>
            <a:chOff x="0" y="3413411"/>
            <a:chExt cx="2276775" cy="1413498"/>
          </a:xfrm>
        </p:grpSpPr>
        <p:sp>
          <p:nvSpPr>
            <p:cNvPr id="133" name="Google Shape;133;p3"/>
            <p:cNvSpPr/>
            <p:nvPr/>
          </p:nvSpPr>
          <p:spPr>
            <a:xfrm>
              <a:off x="0" y="3413411"/>
              <a:ext cx="2276775" cy="1413498"/>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4" name="Google Shape;134;p3"/>
            <p:cNvSpPr txBox="1"/>
            <p:nvPr/>
          </p:nvSpPr>
          <p:spPr>
            <a:xfrm>
              <a:off x="491885" y="4060708"/>
              <a:ext cx="1293000" cy="101400"/>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FFFFFF"/>
                  </a:solidFill>
                  <a:latin typeface="Archivo Narrow"/>
                  <a:ea typeface="Archivo Narrow"/>
                  <a:cs typeface="Archivo Narrow"/>
                  <a:sym typeface="Archivo Narrow"/>
                </a:rPr>
                <a:t>SCOPE</a:t>
              </a:r>
              <a:endParaRPr b="1" i="0" sz="2600" u="none" cap="none" strike="noStrike">
                <a:solidFill>
                  <a:srgbClr val="FFFFFF"/>
                </a:solidFill>
                <a:latin typeface="Archivo Narrow"/>
                <a:ea typeface="Archivo Narrow"/>
                <a:cs typeface="Archivo Narrow"/>
                <a:sym typeface="Archivo Narrow"/>
              </a:endParaRPr>
            </a:p>
          </p:txBody>
        </p:sp>
      </p:grpSp>
      <p:grpSp>
        <p:nvGrpSpPr>
          <p:cNvPr id="135" name="Google Shape;135;p3"/>
          <p:cNvGrpSpPr/>
          <p:nvPr/>
        </p:nvGrpSpPr>
        <p:grpSpPr>
          <a:xfrm>
            <a:off x="2467716" y="1351925"/>
            <a:ext cx="828300" cy="857642"/>
            <a:chOff x="2467716" y="1580525"/>
            <a:chExt cx="828300" cy="857642"/>
          </a:xfrm>
        </p:grpSpPr>
        <p:sp>
          <p:nvSpPr>
            <p:cNvPr id="136" name="Google Shape;136;p3"/>
            <p:cNvSpPr/>
            <p:nvPr/>
          </p:nvSpPr>
          <p:spPr>
            <a:xfrm>
              <a:off x="2467716" y="1609567"/>
              <a:ext cx="828300" cy="828600"/>
            </a:xfrm>
            <a:prstGeom prst="ellipse">
              <a:avLst/>
            </a:prstGeom>
            <a:solidFill>
              <a:srgbClr val="E6DED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Care, ecology, environment, nature ..." id="137" name="Google Shape;137;p3"/>
            <p:cNvPicPr preferRelativeResize="0"/>
            <p:nvPr/>
          </p:nvPicPr>
          <p:blipFill rotWithShape="1">
            <a:blip r:embed="rId3">
              <a:alphaModFix/>
            </a:blip>
            <a:srcRect b="0" l="0" r="0" t="0"/>
            <a:stretch/>
          </p:blipFill>
          <p:spPr>
            <a:xfrm>
              <a:off x="2481992" y="1580525"/>
              <a:ext cx="799500" cy="799500"/>
            </a:xfrm>
            <a:prstGeom prst="ellipse">
              <a:avLst/>
            </a:prstGeom>
            <a:noFill/>
            <a:ln>
              <a:noFill/>
            </a:ln>
          </p:spPr>
        </p:pic>
      </p:grpSp>
      <p:grpSp>
        <p:nvGrpSpPr>
          <p:cNvPr id="138" name="Google Shape;138;p3"/>
          <p:cNvGrpSpPr/>
          <p:nvPr/>
        </p:nvGrpSpPr>
        <p:grpSpPr>
          <a:xfrm>
            <a:off x="7231198" y="1380967"/>
            <a:ext cx="828300" cy="828600"/>
            <a:chOff x="6801623" y="1609567"/>
            <a:chExt cx="828300" cy="828600"/>
          </a:xfrm>
        </p:grpSpPr>
        <p:sp>
          <p:nvSpPr>
            <p:cNvPr id="139" name="Google Shape;139;p3"/>
            <p:cNvSpPr/>
            <p:nvPr/>
          </p:nvSpPr>
          <p:spPr>
            <a:xfrm>
              <a:off x="6801623" y="1609567"/>
              <a:ext cx="828300" cy="828600"/>
            </a:xfrm>
            <a:prstGeom prst="ellipse">
              <a:avLst/>
            </a:prstGeom>
            <a:solidFill>
              <a:srgbClr val="E6DED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Understanding the Universal Symbols of Accessibility - Accessible Campus" id="140" name="Google Shape;140;p3"/>
            <p:cNvPicPr preferRelativeResize="0"/>
            <p:nvPr/>
          </p:nvPicPr>
          <p:blipFill rotWithShape="1">
            <a:blip r:embed="rId4">
              <a:alphaModFix/>
            </a:blip>
            <a:srcRect b="0" l="0" r="0" t="0"/>
            <a:stretch/>
          </p:blipFill>
          <p:spPr>
            <a:xfrm>
              <a:off x="6845256" y="1626110"/>
              <a:ext cx="748992" cy="748992"/>
            </a:xfrm>
            <a:prstGeom prst="rect">
              <a:avLst/>
            </a:prstGeom>
            <a:noFill/>
            <a:ln>
              <a:noFill/>
            </a:ln>
          </p:spPr>
        </p:pic>
      </p:grpSp>
      <p:grpSp>
        <p:nvGrpSpPr>
          <p:cNvPr id="141" name="Google Shape;141;p3"/>
          <p:cNvGrpSpPr/>
          <p:nvPr/>
        </p:nvGrpSpPr>
        <p:grpSpPr>
          <a:xfrm>
            <a:off x="6055716" y="4540601"/>
            <a:ext cx="828300" cy="828600"/>
            <a:chOff x="2405216" y="4741551"/>
            <a:chExt cx="828300" cy="828600"/>
          </a:xfrm>
        </p:grpSpPr>
        <p:sp>
          <p:nvSpPr>
            <p:cNvPr id="142" name="Google Shape;142;p3"/>
            <p:cNvSpPr/>
            <p:nvPr/>
          </p:nvSpPr>
          <p:spPr>
            <a:xfrm>
              <a:off x="2405216" y="4741551"/>
              <a:ext cx="828300" cy="828600"/>
            </a:xfrm>
            <a:prstGeom prst="ellipse">
              <a:avLst/>
            </a:prstGeom>
            <a:solidFill>
              <a:srgbClr val="E6DED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Landscaping Landscape Design Garden Lawn Pruning - Symbol Transparent PNG" id="143" name="Google Shape;143;p3"/>
            <p:cNvPicPr preferRelativeResize="0"/>
            <p:nvPr/>
          </p:nvPicPr>
          <p:blipFill rotWithShape="1">
            <a:blip r:embed="rId5">
              <a:alphaModFix/>
            </a:blip>
            <a:srcRect b="0" l="17922" r="17170" t="0"/>
            <a:stretch/>
          </p:blipFill>
          <p:spPr>
            <a:xfrm>
              <a:off x="2443675" y="4793389"/>
              <a:ext cx="742500" cy="733200"/>
            </a:xfrm>
            <a:prstGeom prst="ellipse">
              <a:avLst/>
            </a:prstGeom>
            <a:noFill/>
            <a:ln>
              <a:noFill/>
            </a:ln>
          </p:spPr>
        </p:pic>
      </p:grpSp>
      <p:grpSp>
        <p:nvGrpSpPr>
          <p:cNvPr id="144" name="Google Shape;144;p3"/>
          <p:cNvGrpSpPr/>
          <p:nvPr/>
        </p:nvGrpSpPr>
        <p:grpSpPr>
          <a:xfrm>
            <a:off x="11008196" y="4540601"/>
            <a:ext cx="828300" cy="828600"/>
            <a:chOff x="7805921" y="4741551"/>
            <a:chExt cx="828300" cy="828600"/>
          </a:xfrm>
        </p:grpSpPr>
        <p:sp>
          <p:nvSpPr>
            <p:cNvPr id="145" name="Google Shape;145;p3"/>
            <p:cNvSpPr/>
            <p:nvPr/>
          </p:nvSpPr>
          <p:spPr>
            <a:xfrm>
              <a:off x="7805921" y="4741551"/>
              <a:ext cx="828300" cy="828600"/>
            </a:xfrm>
            <a:prstGeom prst="ellipse">
              <a:avLst/>
            </a:prstGeom>
            <a:solidFill>
              <a:srgbClr val="E6DED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Urban Heat Island Effect — Earth Economics" id="146" name="Google Shape;146;p3"/>
            <p:cNvPicPr preferRelativeResize="0"/>
            <p:nvPr/>
          </p:nvPicPr>
          <p:blipFill rotWithShape="1">
            <a:blip r:embed="rId6">
              <a:alphaModFix/>
            </a:blip>
            <a:srcRect b="0" l="0" r="0" t="0"/>
            <a:stretch/>
          </p:blipFill>
          <p:spPr>
            <a:xfrm>
              <a:off x="7875690" y="4824947"/>
              <a:ext cx="688800" cy="688800"/>
            </a:xfrm>
            <a:prstGeom prst="ellipse">
              <a:avLst/>
            </a:prstGeom>
            <a:noFill/>
            <a:ln>
              <a:noFill/>
            </a:ln>
          </p:spPr>
        </p:pic>
      </p:grpSp>
      <p:cxnSp>
        <p:nvCxnSpPr>
          <p:cNvPr id="147" name="Google Shape;147;p3"/>
          <p:cNvCxnSpPr>
            <a:stCxn id="133" idx="3"/>
          </p:cNvCxnSpPr>
          <p:nvPr/>
        </p:nvCxnSpPr>
        <p:spPr>
          <a:xfrm>
            <a:off x="2276547" y="3428928"/>
            <a:ext cx="9935700" cy="0"/>
          </a:xfrm>
          <a:prstGeom prst="straightConnector1">
            <a:avLst/>
          </a:prstGeom>
          <a:noFill/>
          <a:ln cap="flat" cmpd="sng" w="19050">
            <a:solidFill>
              <a:srgbClr val="0E1B47"/>
            </a:solidFill>
            <a:prstDash val="solid"/>
            <a:round/>
            <a:headEnd len="med" w="med" type="none"/>
            <a:tailEnd len="med" w="med" type="oval"/>
          </a:ln>
        </p:spPr>
      </p:cxnSp>
      <p:cxnSp>
        <p:nvCxnSpPr>
          <p:cNvPr id="148" name="Google Shape;148;p3"/>
          <p:cNvCxnSpPr/>
          <p:nvPr/>
        </p:nvCxnSpPr>
        <p:spPr>
          <a:xfrm rot="10800000">
            <a:off x="5778450" y="3439063"/>
            <a:ext cx="0" cy="768900"/>
          </a:xfrm>
          <a:prstGeom prst="straightConnector1">
            <a:avLst/>
          </a:prstGeom>
          <a:noFill/>
          <a:ln cap="flat" cmpd="sng" w="19050">
            <a:solidFill>
              <a:schemeClr val="dk2"/>
            </a:solidFill>
            <a:prstDash val="solid"/>
            <a:round/>
            <a:headEnd len="med" w="med" type="oval"/>
            <a:tailEnd len="med" w="med" type="none"/>
          </a:ln>
        </p:spPr>
      </p:cxnSp>
      <p:cxnSp>
        <p:nvCxnSpPr>
          <p:cNvPr id="149" name="Google Shape;149;p3"/>
          <p:cNvCxnSpPr/>
          <p:nvPr/>
        </p:nvCxnSpPr>
        <p:spPr>
          <a:xfrm rot="10800000">
            <a:off x="7952825" y="2683675"/>
            <a:ext cx="0" cy="768900"/>
          </a:xfrm>
          <a:prstGeom prst="straightConnector1">
            <a:avLst/>
          </a:prstGeom>
          <a:noFill/>
          <a:ln cap="flat" cmpd="sng" w="19050">
            <a:solidFill>
              <a:schemeClr val="dk2"/>
            </a:solidFill>
            <a:prstDash val="solid"/>
            <a:round/>
            <a:headEnd len="med" w="med" type="none"/>
            <a:tailEnd len="med" w="med" type="oval"/>
          </a:ln>
        </p:spPr>
      </p:cxnSp>
      <p:cxnSp>
        <p:nvCxnSpPr>
          <p:cNvPr id="150" name="Google Shape;150;p3"/>
          <p:cNvCxnSpPr/>
          <p:nvPr/>
        </p:nvCxnSpPr>
        <p:spPr>
          <a:xfrm rot="10800000">
            <a:off x="3558450" y="2683675"/>
            <a:ext cx="0" cy="768900"/>
          </a:xfrm>
          <a:prstGeom prst="straightConnector1">
            <a:avLst/>
          </a:prstGeom>
          <a:noFill/>
          <a:ln cap="flat" cmpd="sng" w="19050">
            <a:solidFill>
              <a:schemeClr val="dk2"/>
            </a:solidFill>
            <a:prstDash val="solid"/>
            <a:round/>
            <a:headEnd len="med" w="med" type="none"/>
            <a:tailEnd len="med" w="med" type="oval"/>
          </a:ln>
        </p:spPr>
      </p:cxnSp>
      <p:cxnSp>
        <p:nvCxnSpPr>
          <p:cNvPr id="151" name="Google Shape;151;p3"/>
          <p:cNvCxnSpPr/>
          <p:nvPr/>
        </p:nvCxnSpPr>
        <p:spPr>
          <a:xfrm rot="10800000">
            <a:off x="9948000" y="3439075"/>
            <a:ext cx="0" cy="768900"/>
          </a:xfrm>
          <a:prstGeom prst="straightConnector1">
            <a:avLst/>
          </a:prstGeom>
          <a:noFill/>
          <a:ln cap="flat" cmpd="sng" w="19050">
            <a:solidFill>
              <a:schemeClr val="dk2"/>
            </a:solidFill>
            <a:prstDash val="solid"/>
            <a:round/>
            <a:headEnd len="med" w="med" type="oval"/>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4"/>
          <p:cNvSpPr/>
          <p:nvPr/>
        </p:nvSpPr>
        <p:spPr>
          <a:xfrm flipH="1">
            <a:off x="-2" y="0"/>
            <a:ext cx="1466662" cy="68580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157" name="Google Shape;157;p4"/>
          <p:cNvGrpSpPr/>
          <p:nvPr/>
        </p:nvGrpSpPr>
        <p:grpSpPr>
          <a:xfrm>
            <a:off x="1735060" y="2394671"/>
            <a:ext cx="3058202" cy="2996691"/>
            <a:chOff x="272809" y="561175"/>
            <a:chExt cx="3058202" cy="2996691"/>
          </a:xfrm>
        </p:grpSpPr>
        <p:sp>
          <p:nvSpPr>
            <p:cNvPr id="158" name="Google Shape;158;p4"/>
            <p:cNvSpPr/>
            <p:nvPr/>
          </p:nvSpPr>
          <p:spPr>
            <a:xfrm>
              <a:off x="685086" y="561175"/>
              <a:ext cx="1997237" cy="1997294"/>
            </a:xfrm>
            <a:custGeom>
              <a:rect b="b" l="l" r="r" t="t"/>
              <a:pathLst>
                <a:path extrusionOk="0" h="120000" w="120000">
                  <a:moveTo>
                    <a:pt x="8412" y="60000"/>
                  </a:moveTo>
                  <a:lnTo>
                    <a:pt x="8412" y="60000"/>
                  </a:lnTo>
                  <a:cubicBezTo>
                    <a:pt x="8412" y="32962"/>
                    <a:pt x="29287" y="10511"/>
                    <a:pt x="56254" y="8548"/>
                  </a:cubicBezTo>
                  <a:cubicBezTo>
                    <a:pt x="83220" y="6584"/>
                    <a:pt x="107127" y="25774"/>
                    <a:pt x="111044" y="52527"/>
                  </a:cubicBezTo>
                  <a:cubicBezTo>
                    <a:pt x="114961" y="79280"/>
                    <a:pt x="97558" y="104518"/>
                    <a:pt x="71160" y="110367"/>
                  </a:cubicBezTo>
                  <a:lnTo>
                    <a:pt x="70591" y="118429"/>
                  </a:lnTo>
                  <a:lnTo>
                    <a:pt x="56831" y="104889"/>
                  </a:lnTo>
                  <a:lnTo>
                    <a:pt x="72704" y="88505"/>
                  </a:lnTo>
                  <a:lnTo>
                    <a:pt x="72143" y="96443"/>
                  </a:lnTo>
                  <a:cubicBezTo>
                    <a:pt x="90760" y="90239"/>
                    <a:pt x="101708" y="71000"/>
                    <a:pt x="97532" y="51826"/>
                  </a:cubicBezTo>
                  <a:cubicBezTo>
                    <a:pt x="93357" y="32652"/>
                    <a:pt x="75400" y="19708"/>
                    <a:pt x="55889" y="21808"/>
                  </a:cubicBezTo>
                  <a:cubicBezTo>
                    <a:pt x="36379" y="23908"/>
                    <a:pt x="21588" y="40376"/>
                    <a:pt x="21588" y="60000"/>
                  </a:cubicBezTo>
                  <a:close/>
                </a:path>
              </a:pathLst>
            </a:custGeom>
            <a:solidFill>
              <a:srgbClr val="0E1B47"/>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Archivo Narrow"/>
                <a:ea typeface="Archivo Narrow"/>
                <a:cs typeface="Archivo Narrow"/>
                <a:sym typeface="Archivo Narrow"/>
              </a:endParaRPr>
            </a:p>
          </p:txBody>
        </p:sp>
        <p:sp>
          <p:nvSpPr>
            <p:cNvPr id="159" name="Google Shape;159;p4"/>
            <p:cNvSpPr/>
            <p:nvPr/>
          </p:nvSpPr>
          <p:spPr>
            <a:xfrm>
              <a:off x="1084001" y="1284277"/>
              <a:ext cx="1198687" cy="55708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Archivo Narrow"/>
                <a:ea typeface="Archivo Narrow"/>
                <a:cs typeface="Archivo Narrow"/>
                <a:sym typeface="Archivo Narrow"/>
              </a:endParaRPr>
            </a:p>
          </p:txBody>
        </p:sp>
        <p:sp>
          <p:nvSpPr>
            <p:cNvPr id="160" name="Google Shape;160;p4"/>
            <p:cNvSpPr txBox="1"/>
            <p:nvPr/>
          </p:nvSpPr>
          <p:spPr>
            <a:xfrm>
              <a:off x="1007799" y="1208079"/>
              <a:ext cx="1270200" cy="5571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1" i="0" lang="en-US" sz="1800" u="none" cap="none" strike="noStrike">
                  <a:solidFill>
                    <a:srgbClr val="000000"/>
                  </a:solidFill>
                  <a:latin typeface="Archivo Narrow"/>
                  <a:ea typeface="Archivo Narrow"/>
                  <a:cs typeface="Archivo Narrow"/>
                  <a:sym typeface="Archivo Narrow"/>
                </a:rPr>
                <a:t>Site Preservation</a:t>
              </a:r>
              <a:endParaRPr b="1" i="0" sz="1800" u="none" cap="none" strike="noStrike">
                <a:solidFill>
                  <a:srgbClr val="000000"/>
                </a:solidFill>
                <a:latin typeface="Archivo Narrow"/>
                <a:ea typeface="Archivo Narrow"/>
                <a:cs typeface="Archivo Narrow"/>
                <a:sym typeface="Archivo Narrow"/>
              </a:endParaRPr>
            </a:p>
          </p:txBody>
        </p:sp>
        <p:sp>
          <p:nvSpPr>
            <p:cNvPr id="161" name="Google Shape;161;p4"/>
            <p:cNvSpPr/>
            <p:nvPr/>
          </p:nvSpPr>
          <p:spPr>
            <a:xfrm>
              <a:off x="272809" y="1841362"/>
              <a:ext cx="1715779" cy="1716504"/>
            </a:xfrm>
            <a:prstGeom prst="blockArc">
              <a:avLst>
                <a:gd fmla="val 0" name="adj1"/>
                <a:gd fmla="val 18900000" name="adj2"/>
                <a:gd fmla="val 12740" name="adj3"/>
              </a:avLst>
            </a:prstGeom>
            <a:solidFill>
              <a:srgbClr val="64B6B8"/>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Archivo Narrow"/>
                <a:ea typeface="Archivo Narrow"/>
                <a:cs typeface="Archivo Narrow"/>
                <a:sym typeface="Archivo Narrow"/>
              </a:endParaRPr>
            </a:p>
          </p:txBody>
        </p:sp>
        <p:sp>
          <p:nvSpPr>
            <p:cNvPr id="162" name="Google Shape;162;p4"/>
            <p:cNvSpPr/>
            <p:nvPr/>
          </p:nvSpPr>
          <p:spPr>
            <a:xfrm>
              <a:off x="2133822" y="2315738"/>
              <a:ext cx="1197189" cy="79412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Archivo Narrow"/>
                <a:ea typeface="Archivo Narrow"/>
                <a:cs typeface="Archivo Narrow"/>
                <a:sym typeface="Archivo Narrow"/>
              </a:endParaRPr>
            </a:p>
          </p:txBody>
        </p:sp>
        <p:sp>
          <p:nvSpPr>
            <p:cNvPr id="163" name="Google Shape;163;p4"/>
            <p:cNvSpPr txBox="1"/>
            <p:nvPr/>
          </p:nvSpPr>
          <p:spPr>
            <a:xfrm>
              <a:off x="2133822" y="2315738"/>
              <a:ext cx="1197189" cy="794123"/>
            </a:xfrm>
            <a:prstGeom prst="rect">
              <a:avLst/>
            </a:prstGeom>
            <a:noFill/>
            <a:ln>
              <a:noFill/>
            </a:ln>
          </p:spPr>
          <p:txBody>
            <a:bodyPr anchorCtr="0" anchor="ctr" bIns="10150" lIns="10150" spcFirstLastPara="1" rIns="10150" wrap="square" tIns="10150">
              <a:noAutofit/>
            </a:bodyPr>
            <a:lstStyle/>
            <a:p>
              <a:pPr indent="-69850" lvl="1" marL="171450" marR="0" rtl="0" algn="l">
                <a:lnSpc>
                  <a:spcPct val="90000"/>
                </a:lnSpc>
                <a:spcBef>
                  <a:spcPts val="0"/>
                </a:spcBef>
                <a:spcAft>
                  <a:spcPts val="0"/>
                </a:spcAft>
                <a:buClr>
                  <a:srgbClr val="000000"/>
                </a:buClr>
                <a:buSzPts val="1600"/>
                <a:buFont typeface="Arial"/>
                <a:buNone/>
              </a:pPr>
              <a:r>
                <a:t/>
              </a:r>
              <a:endParaRPr i="0" sz="1800" u="none" cap="none" strike="noStrike">
                <a:solidFill>
                  <a:srgbClr val="000000"/>
                </a:solidFill>
                <a:latin typeface="Archivo Narrow"/>
                <a:ea typeface="Archivo Narrow"/>
                <a:cs typeface="Archivo Narrow"/>
                <a:sym typeface="Archivo Narrow"/>
              </a:endParaRPr>
            </a:p>
          </p:txBody>
        </p:sp>
        <p:sp>
          <p:nvSpPr>
            <p:cNvPr id="164" name="Google Shape;164;p4"/>
            <p:cNvSpPr/>
            <p:nvPr/>
          </p:nvSpPr>
          <p:spPr>
            <a:xfrm>
              <a:off x="569043" y="2434107"/>
              <a:ext cx="1114301" cy="55708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Archivo Narrow"/>
                <a:ea typeface="Archivo Narrow"/>
                <a:cs typeface="Archivo Narrow"/>
                <a:sym typeface="Archivo Narrow"/>
              </a:endParaRPr>
            </a:p>
          </p:txBody>
        </p:sp>
        <p:sp>
          <p:nvSpPr>
            <p:cNvPr id="165" name="Google Shape;165;p4"/>
            <p:cNvSpPr txBox="1"/>
            <p:nvPr/>
          </p:nvSpPr>
          <p:spPr>
            <a:xfrm>
              <a:off x="569043" y="2434107"/>
              <a:ext cx="1114301" cy="557084"/>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i="0" lang="en-US" sz="1800" u="none" cap="none" strike="noStrike">
                  <a:solidFill>
                    <a:srgbClr val="000000"/>
                  </a:solidFill>
                  <a:latin typeface="Archivo Narrow"/>
                  <a:ea typeface="Archivo Narrow"/>
                  <a:cs typeface="Archivo Narrow"/>
                  <a:sym typeface="Archivo Narrow"/>
                </a:rPr>
                <a:t>Mandatory Provisions</a:t>
              </a:r>
              <a:endParaRPr i="0" sz="1800" u="none" cap="none" strike="noStrike">
                <a:solidFill>
                  <a:srgbClr val="000000"/>
                </a:solidFill>
                <a:latin typeface="Archivo Narrow"/>
                <a:ea typeface="Archivo Narrow"/>
                <a:cs typeface="Archivo Narrow"/>
                <a:sym typeface="Archivo Narrow"/>
              </a:endParaRPr>
            </a:p>
          </p:txBody>
        </p:sp>
      </p:grpSp>
      <p:grpSp>
        <p:nvGrpSpPr>
          <p:cNvPr id="166" name="Google Shape;166;p4"/>
          <p:cNvGrpSpPr/>
          <p:nvPr/>
        </p:nvGrpSpPr>
        <p:grpSpPr>
          <a:xfrm>
            <a:off x="4167949" y="2346358"/>
            <a:ext cx="2527062" cy="3142884"/>
            <a:chOff x="626285" y="174566"/>
            <a:chExt cx="2527062" cy="3142884"/>
          </a:xfrm>
        </p:grpSpPr>
        <p:sp>
          <p:nvSpPr>
            <p:cNvPr id="167" name="Google Shape;167;p4"/>
            <p:cNvSpPr/>
            <p:nvPr/>
          </p:nvSpPr>
          <p:spPr>
            <a:xfrm>
              <a:off x="1058675" y="174566"/>
              <a:ext cx="2094672" cy="2094732"/>
            </a:xfrm>
            <a:custGeom>
              <a:rect b="b" l="l" r="r" t="t"/>
              <a:pathLst>
                <a:path extrusionOk="0" h="120000" w="120000">
                  <a:moveTo>
                    <a:pt x="8412" y="60000"/>
                  </a:moveTo>
                  <a:lnTo>
                    <a:pt x="8412" y="60000"/>
                  </a:lnTo>
                  <a:cubicBezTo>
                    <a:pt x="8412" y="32962"/>
                    <a:pt x="29287" y="10511"/>
                    <a:pt x="56254" y="8548"/>
                  </a:cubicBezTo>
                  <a:cubicBezTo>
                    <a:pt x="83220" y="6584"/>
                    <a:pt x="107127" y="25774"/>
                    <a:pt x="111044" y="52527"/>
                  </a:cubicBezTo>
                  <a:cubicBezTo>
                    <a:pt x="114961" y="79280"/>
                    <a:pt x="97558" y="104517"/>
                    <a:pt x="71160" y="110367"/>
                  </a:cubicBezTo>
                  <a:lnTo>
                    <a:pt x="70591" y="118429"/>
                  </a:lnTo>
                  <a:lnTo>
                    <a:pt x="56831" y="104889"/>
                  </a:lnTo>
                  <a:lnTo>
                    <a:pt x="72704" y="88505"/>
                  </a:lnTo>
                  <a:lnTo>
                    <a:pt x="72143" y="96443"/>
                  </a:lnTo>
                  <a:lnTo>
                    <a:pt x="72143" y="96443"/>
                  </a:lnTo>
                  <a:cubicBezTo>
                    <a:pt x="90760" y="90239"/>
                    <a:pt x="101708" y="71000"/>
                    <a:pt x="97532" y="51826"/>
                  </a:cubicBezTo>
                  <a:cubicBezTo>
                    <a:pt x="93357" y="32652"/>
                    <a:pt x="75400" y="19708"/>
                    <a:pt x="55889" y="21808"/>
                  </a:cubicBezTo>
                  <a:cubicBezTo>
                    <a:pt x="36379" y="23908"/>
                    <a:pt x="21588" y="40376"/>
                    <a:pt x="21588" y="60000"/>
                  </a:cubicBezTo>
                  <a:close/>
                </a:path>
              </a:pathLst>
            </a:custGeom>
            <a:solidFill>
              <a:srgbClr val="0E1B47"/>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Archivo Narrow"/>
                <a:ea typeface="Archivo Narrow"/>
                <a:cs typeface="Archivo Narrow"/>
                <a:sym typeface="Archivo Narrow"/>
              </a:endParaRPr>
            </a:p>
          </p:txBody>
        </p:sp>
        <p:sp>
          <p:nvSpPr>
            <p:cNvPr id="168" name="Google Shape;168;p4"/>
            <p:cNvSpPr/>
            <p:nvPr/>
          </p:nvSpPr>
          <p:spPr>
            <a:xfrm>
              <a:off x="1449692" y="932944"/>
              <a:ext cx="1311882" cy="58426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Archivo Narrow"/>
                <a:ea typeface="Archivo Narrow"/>
                <a:cs typeface="Archivo Narrow"/>
                <a:sym typeface="Archivo Narrow"/>
              </a:endParaRPr>
            </a:p>
          </p:txBody>
        </p:sp>
        <p:sp>
          <p:nvSpPr>
            <p:cNvPr id="169" name="Google Shape;169;p4"/>
            <p:cNvSpPr txBox="1"/>
            <p:nvPr/>
          </p:nvSpPr>
          <p:spPr>
            <a:xfrm>
              <a:off x="1449692" y="856744"/>
              <a:ext cx="1311900" cy="5844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1" lang="en-US" sz="1800">
                  <a:latin typeface="Archivo Narrow"/>
                  <a:ea typeface="Archivo Narrow"/>
                  <a:cs typeface="Archivo Narrow"/>
                  <a:sym typeface="Archivo Narrow"/>
                </a:rPr>
                <a:t>Universal Accessibility</a:t>
              </a:r>
              <a:endParaRPr b="1" sz="1800">
                <a:latin typeface="Archivo Narrow"/>
                <a:ea typeface="Archivo Narrow"/>
                <a:cs typeface="Archivo Narrow"/>
                <a:sym typeface="Archivo Narrow"/>
              </a:endParaRPr>
            </a:p>
          </p:txBody>
        </p:sp>
        <p:sp>
          <p:nvSpPr>
            <p:cNvPr id="170" name="Google Shape;170;p4"/>
            <p:cNvSpPr/>
            <p:nvPr/>
          </p:nvSpPr>
          <p:spPr>
            <a:xfrm>
              <a:off x="626285" y="1517206"/>
              <a:ext cx="1799483" cy="1800244"/>
            </a:xfrm>
            <a:prstGeom prst="blockArc">
              <a:avLst>
                <a:gd fmla="val 0" name="adj1"/>
                <a:gd fmla="val 18900000" name="adj2"/>
                <a:gd fmla="val 12740" name="adj3"/>
              </a:avLst>
            </a:prstGeom>
            <a:solidFill>
              <a:srgbClr val="64B6B8"/>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Archivo Narrow"/>
                <a:ea typeface="Archivo Narrow"/>
                <a:cs typeface="Archivo Narrow"/>
                <a:sym typeface="Archivo Narrow"/>
              </a:endParaRPr>
            </a:p>
          </p:txBody>
        </p:sp>
        <p:sp>
          <p:nvSpPr>
            <p:cNvPr id="171" name="Google Shape;171;p4"/>
            <p:cNvSpPr/>
            <p:nvPr/>
          </p:nvSpPr>
          <p:spPr>
            <a:xfrm>
              <a:off x="936971" y="2138869"/>
              <a:ext cx="1168662" cy="58426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Archivo Narrow"/>
                <a:ea typeface="Archivo Narrow"/>
                <a:cs typeface="Archivo Narrow"/>
                <a:sym typeface="Archivo Narrow"/>
              </a:endParaRPr>
            </a:p>
          </p:txBody>
        </p:sp>
        <p:sp>
          <p:nvSpPr>
            <p:cNvPr id="172" name="Google Shape;172;p4"/>
            <p:cNvSpPr txBox="1"/>
            <p:nvPr/>
          </p:nvSpPr>
          <p:spPr>
            <a:xfrm>
              <a:off x="936971" y="2138869"/>
              <a:ext cx="1168662" cy="584262"/>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i="0" lang="en-US" sz="1800" u="none" cap="none" strike="noStrike">
                  <a:solidFill>
                    <a:srgbClr val="000000"/>
                  </a:solidFill>
                  <a:latin typeface="Archivo Narrow"/>
                  <a:ea typeface="Archivo Narrow"/>
                  <a:cs typeface="Archivo Narrow"/>
                  <a:sym typeface="Archivo Narrow"/>
                </a:rPr>
                <a:t>Mandatory Provisions</a:t>
              </a:r>
              <a:endParaRPr i="0" sz="1800" u="none" cap="none" strike="noStrike">
                <a:solidFill>
                  <a:srgbClr val="000000"/>
                </a:solidFill>
                <a:latin typeface="Archivo Narrow"/>
                <a:ea typeface="Archivo Narrow"/>
                <a:cs typeface="Archivo Narrow"/>
                <a:sym typeface="Archivo Narrow"/>
              </a:endParaRPr>
            </a:p>
          </p:txBody>
        </p:sp>
      </p:grpSp>
      <p:grpSp>
        <p:nvGrpSpPr>
          <p:cNvPr id="173" name="Google Shape;173;p4"/>
          <p:cNvGrpSpPr/>
          <p:nvPr/>
        </p:nvGrpSpPr>
        <p:grpSpPr>
          <a:xfrm>
            <a:off x="6737431" y="2357797"/>
            <a:ext cx="2619885" cy="4259882"/>
            <a:chOff x="656829" y="0"/>
            <a:chExt cx="2619885" cy="4259882"/>
          </a:xfrm>
        </p:grpSpPr>
        <p:sp>
          <p:nvSpPr>
            <p:cNvPr id="174" name="Google Shape;174;p4"/>
            <p:cNvSpPr/>
            <p:nvPr/>
          </p:nvSpPr>
          <p:spPr>
            <a:xfrm>
              <a:off x="1226319" y="0"/>
              <a:ext cx="2050395" cy="2050707"/>
            </a:xfrm>
            <a:custGeom>
              <a:rect b="b" l="l" r="r" t="t"/>
              <a:pathLst>
                <a:path extrusionOk="0" h="120000" w="12000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0E1B47"/>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Archivo Narrow"/>
                <a:ea typeface="Archivo Narrow"/>
                <a:cs typeface="Archivo Narrow"/>
                <a:sym typeface="Archivo Narrow"/>
              </a:endParaRPr>
            </a:p>
          </p:txBody>
        </p:sp>
        <p:sp>
          <p:nvSpPr>
            <p:cNvPr id="175" name="Google Shape;175;p4"/>
            <p:cNvSpPr/>
            <p:nvPr/>
          </p:nvSpPr>
          <p:spPr>
            <a:xfrm>
              <a:off x="1516811" y="740367"/>
              <a:ext cx="1464790" cy="56954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Archivo Narrow"/>
                <a:ea typeface="Archivo Narrow"/>
                <a:cs typeface="Archivo Narrow"/>
                <a:sym typeface="Archivo Narrow"/>
              </a:endParaRPr>
            </a:p>
          </p:txBody>
        </p:sp>
        <p:sp>
          <p:nvSpPr>
            <p:cNvPr id="176" name="Google Shape;176;p4"/>
            <p:cNvSpPr txBox="1"/>
            <p:nvPr/>
          </p:nvSpPr>
          <p:spPr>
            <a:xfrm>
              <a:off x="1516811" y="740367"/>
              <a:ext cx="1464790" cy="569546"/>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1" lang="en-US" sz="1800">
                  <a:latin typeface="Archivo Narrow"/>
                  <a:ea typeface="Archivo Narrow"/>
                  <a:cs typeface="Archivo Narrow"/>
                  <a:sym typeface="Archivo Narrow"/>
                </a:rPr>
                <a:t>Landscaping</a:t>
              </a:r>
              <a:endParaRPr b="1" sz="1800">
                <a:latin typeface="Archivo Narrow"/>
                <a:ea typeface="Archivo Narrow"/>
                <a:cs typeface="Archivo Narrow"/>
                <a:sym typeface="Archivo Narrow"/>
              </a:endParaRPr>
            </a:p>
          </p:txBody>
        </p:sp>
        <p:sp>
          <p:nvSpPr>
            <p:cNvPr id="177" name="Google Shape;177;p4"/>
            <p:cNvSpPr/>
            <p:nvPr/>
          </p:nvSpPr>
          <p:spPr>
            <a:xfrm>
              <a:off x="656829" y="1178283"/>
              <a:ext cx="2050395" cy="2050707"/>
            </a:xfrm>
            <a:custGeom>
              <a:rect b="b" l="l" r="r" t="t"/>
              <a:pathLst>
                <a:path extrusionOk="0" h="120000" w="12000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64B6B8"/>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Archivo Narrow"/>
                <a:ea typeface="Archivo Narrow"/>
                <a:cs typeface="Archivo Narrow"/>
                <a:sym typeface="Archivo Narrow"/>
              </a:endParaRPr>
            </a:p>
          </p:txBody>
        </p:sp>
        <p:sp>
          <p:nvSpPr>
            <p:cNvPr id="178" name="Google Shape;178;p4"/>
            <p:cNvSpPr/>
            <p:nvPr/>
          </p:nvSpPr>
          <p:spPr>
            <a:xfrm>
              <a:off x="1112344" y="1925467"/>
              <a:ext cx="1139365" cy="56954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Archivo Narrow"/>
                <a:ea typeface="Archivo Narrow"/>
                <a:cs typeface="Archivo Narrow"/>
                <a:sym typeface="Archivo Narrow"/>
              </a:endParaRPr>
            </a:p>
          </p:txBody>
        </p:sp>
        <p:sp>
          <p:nvSpPr>
            <p:cNvPr id="179" name="Google Shape;179;p4"/>
            <p:cNvSpPr txBox="1"/>
            <p:nvPr/>
          </p:nvSpPr>
          <p:spPr>
            <a:xfrm>
              <a:off x="1112344" y="1925467"/>
              <a:ext cx="1139365" cy="569546"/>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i="0" lang="en-US" sz="1800" u="none" cap="none" strike="noStrike">
                  <a:solidFill>
                    <a:srgbClr val="000000"/>
                  </a:solidFill>
                  <a:latin typeface="Archivo Narrow"/>
                  <a:ea typeface="Archivo Narrow"/>
                  <a:cs typeface="Archivo Narrow"/>
                  <a:sym typeface="Archivo Narrow"/>
                </a:rPr>
                <a:t>Mandatory Provisions</a:t>
              </a:r>
              <a:endParaRPr i="0" sz="1800" u="none" cap="none" strike="noStrike">
                <a:solidFill>
                  <a:srgbClr val="000000"/>
                </a:solidFill>
                <a:latin typeface="Archivo Narrow"/>
                <a:ea typeface="Archivo Narrow"/>
                <a:cs typeface="Archivo Narrow"/>
                <a:sym typeface="Archivo Narrow"/>
              </a:endParaRPr>
            </a:p>
          </p:txBody>
        </p:sp>
        <p:sp>
          <p:nvSpPr>
            <p:cNvPr id="180" name="Google Shape;180;p4"/>
            <p:cNvSpPr/>
            <p:nvPr/>
          </p:nvSpPr>
          <p:spPr>
            <a:xfrm>
              <a:off x="1372254" y="2497569"/>
              <a:ext cx="1761607" cy="1762313"/>
            </a:xfrm>
            <a:prstGeom prst="blockArc">
              <a:avLst>
                <a:gd fmla="val 13500000" name="adj1"/>
                <a:gd fmla="val 10800000" name="adj2"/>
                <a:gd fmla="val 12740" name="adj3"/>
              </a:avLst>
            </a:prstGeom>
            <a:solidFill>
              <a:srgbClr val="E6DEDC"/>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Archivo Narrow"/>
                <a:ea typeface="Archivo Narrow"/>
                <a:cs typeface="Archivo Narrow"/>
                <a:sym typeface="Archivo Narrow"/>
              </a:endParaRPr>
            </a:p>
          </p:txBody>
        </p:sp>
        <p:sp>
          <p:nvSpPr>
            <p:cNvPr id="181" name="Google Shape;181;p4"/>
            <p:cNvSpPr/>
            <p:nvPr/>
          </p:nvSpPr>
          <p:spPr>
            <a:xfrm>
              <a:off x="1682219" y="3112270"/>
              <a:ext cx="1139365" cy="56954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Archivo Narrow"/>
                <a:ea typeface="Archivo Narrow"/>
                <a:cs typeface="Archivo Narrow"/>
                <a:sym typeface="Archivo Narrow"/>
              </a:endParaRPr>
            </a:p>
          </p:txBody>
        </p:sp>
        <p:sp>
          <p:nvSpPr>
            <p:cNvPr id="182" name="Google Shape;182;p4"/>
            <p:cNvSpPr txBox="1"/>
            <p:nvPr/>
          </p:nvSpPr>
          <p:spPr>
            <a:xfrm>
              <a:off x="1682219" y="3112270"/>
              <a:ext cx="1139365" cy="569546"/>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i="0" lang="en-US" sz="1800" u="none" cap="none" strike="noStrike">
                  <a:solidFill>
                    <a:srgbClr val="000000"/>
                  </a:solidFill>
                  <a:latin typeface="Archivo Narrow"/>
                  <a:ea typeface="Archivo Narrow"/>
                  <a:cs typeface="Archivo Narrow"/>
                  <a:sym typeface="Archivo Narrow"/>
                </a:rPr>
                <a:t>Incremental Provisions</a:t>
              </a:r>
              <a:endParaRPr i="0" sz="1800" u="none" cap="none" strike="noStrike">
                <a:solidFill>
                  <a:srgbClr val="000000"/>
                </a:solidFill>
                <a:latin typeface="Archivo Narrow"/>
                <a:ea typeface="Archivo Narrow"/>
                <a:cs typeface="Archivo Narrow"/>
                <a:sym typeface="Archivo Narrow"/>
              </a:endParaRPr>
            </a:p>
          </p:txBody>
        </p:sp>
      </p:grpSp>
      <p:grpSp>
        <p:nvGrpSpPr>
          <p:cNvPr id="183" name="Google Shape;183;p4"/>
          <p:cNvGrpSpPr/>
          <p:nvPr/>
        </p:nvGrpSpPr>
        <p:grpSpPr>
          <a:xfrm>
            <a:off x="9409218" y="2357797"/>
            <a:ext cx="2585260" cy="4203582"/>
            <a:chOff x="905594" y="0"/>
            <a:chExt cx="2585260" cy="4203582"/>
          </a:xfrm>
        </p:grpSpPr>
        <p:sp>
          <p:nvSpPr>
            <p:cNvPr id="184" name="Google Shape;184;p4"/>
            <p:cNvSpPr/>
            <p:nvPr/>
          </p:nvSpPr>
          <p:spPr>
            <a:xfrm>
              <a:off x="1467558" y="0"/>
              <a:ext cx="2023296" cy="2023604"/>
            </a:xfrm>
            <a:custGeom>
              <a:rect b="b" l="l" r="r" t="t"/>
              <a:pathLst>
                <a:path extrusionOk="0" h="120000" w="12000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0E1B4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Archivo Narrow"/>
                <a:ea typeface="Archivo Narrow"/>
                <a:cs typeface="Archivo Narrow"/>
                <a:sym typeface="Archivo Narrow"/>
              </a:endParaRPr>
            </a:p>
          </p:txBody>
        </p:sp>
        <p:sp>
          <p:nvSpPr>
            <p:cNvPr id="185" name="Google Shape;185;p4"/>
            <p:cNvSpPr/>
            <p:nvPr/>
          </p:nvSpPr>
          <p:spPr>
            <a:xfrm>
              <a:off x="1896396" y="730582"/>
              <a:ext cx="1161060" cy="56201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Archivo Narrow"/>
                <a:ea typeface="Archivo Narrow"/>
                <a:cs typeface="Archivo Narrow"/>
                <a:sym typeface="Archivo Narrow"/>
              </a:endParaRPr>
            </a:p>
          </p:txBody>
        </p:sp>
        <p:sp>
          <p:nvSpPr>
            <p:cNvPr id="186" name="Google Shape;186;p4"/>
            <p:cNvSpPr txBox="1"/>
            <p:nvPr/>
          </p:nvSpPr>
          <p:spPr>
            <a:xfrm>
              <a:off x="1896396" y="730582"/>
              <a:ext cx="1161060" cy="56201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1" i="0" lang="en-US" sz="1800" u="none" cap="none" strike="noStrike">
                  <a:solidFill>
                    <a:srgbClr val="000000"/>
                  </a:solidFill>
                  <a:latin typeface="Archivo Narrow"/>
                  <a:ea typeface="Archivo Narrow"/>
                  <a:cs typeface="Archivo Narrow"/>
                  <a:sym typeface="Archivo Narrow"/>
                </a:rPr>
                <a:t>Urban Heat Island</a:t>
              </a:r>
              <a:endParaRPr i="0" sz="1800" u="none" cap="none" strike="noStrike">
                <a:solidFill>
                  <a:srgbClr val="000000"/>
                </a:solidFill>
                <a:latin typeface="Archivo Narrow"/>
                <a:ea typeface="Archivo Narrow"/>
                <a:cs typeface="Archivo Narrow"/>
                <a:sym typeface="Archivo Narrow"/>
              </a:endParaRPr>
            </a:p>
          </p:txBody>
        </p:sp>
        <p:sp>
          <p:nvSpPr>
            <p:cNvPr id="187" name="Google Shape;187;p4"/>
            <p:cNvSpPr/>
            <p:nvPr/>
          </p:nvSpPr>
          <p:spPr>
            <a:xfrm>
              <a:off x="905594" y="1162711"/>
              <a:ext cx="2023296" cy="2023604"/>
            </a:xfrm>
            <a:custGeom>
              <a:rect b="b" l="l" r="r" t="t"/>
              <a:pathLst>
                <a:path extrusionOk="0" h="120000" w="120000">
                  <a:moveTo>
                    <a:pt x="96481" y="23524"/>
                  </a:move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64B6B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Archivo Narrow"/>
                <a:ea typeface="Archivo Narrow"/>
                <a:cs typeface="Archivo Narrow"/>
                <a:sym typeface="Archivo Narrow"/>
              </a:endParaRPr>
            </a:p>
          </p:txBody>
        </p:sp>
        <p:sp>
          <p:nvSpPr>
            <p:cNvPr id="188" name="Google Shape;188;p4"/>
            <p:cNvSpPr/>
            <p:nvPr/>
          </p:nvSpPr>
          <p:spPr>
            <a:xfrm>
              <a:off x="1355089" y="1900019"/>
              <a:ext cx="1124307" cy="56201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Archivo Narrow"/>
                <a:ea typeface="Archivo Narrow"/>
                <a:cs typeface="Archivo Narrow"/>
                <a:sym typeface="Archivo Narrow"/>
              </a:endParaRPr>
            </a:p>
          </p:txBody>
        </p:sp>
        <p:sp>
          <p:nvSpPr>
            <p:cNvPr id="189" name="Google Shape;189;p4"/>
            <p:cNvSpPr txBox="1"/>
            <p:nvPr/>
          </p:nvSpPr>
          <p:spPr>
            <a:xfrm>
              <a:off x="1355089" y="1900019"/>
              <a:ext cx="1124307" cy="56201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i="0" lang="en-US" sz="1800" u="none" cap="none" strike="noStrike">
                  <a:solidFill>
                    <a:srgbClr val="000000"/>
                  </a:solidFill>
                  <a:latin typeface="Archivo Narrow"/>
                  <a:ea typeface="Archivo Narrow"/>
                  <a:cs typeface="Archivo Narrow"/>
                  <a:sym typeface="Archivo Narrow"/>
                </a:rPr>
                <a:t>Mandatory Provisions</a:t>
              </a:r>
              <a:endParaRPr i="0" sz="1800" u="none" cap="none" strike="noStrike">
                <a:solidFill>
                  <a:srgbClr val="000000"/>
                </a:solidFill>
                <a:latin typeface="Archivo Narrow"/>
                <a:ea typeface="Archivo Narrow"/>
                <a:cs typeface="Archivo Narrow"/>
                <a:sym typeface="Archivo Narrow"/>
              </a:endParaRPr>
            </a:p>
          </p:txBody>
        </p:sp>
        <p:sp>
          <p:nvSpPr>
            <p:cNvPr id="190" name="Google Shape;190;p4"/>
            <p:cNvSpPr/>
            <p:nvPr/>
          </p:nvSpPr>
          <p:spPr>
            <a:xfrm>
              <a:off x="1611563" y="2464560"/>
              <a:ext cx="1738325" cy="1739022"/>
            </a:xfrm>
            <a:prstGeom prst="blockArc">
              <a:avLst>
                <a:gd fmla="val 13500000" name="adj1"/>
                <a:gd fmla="val 10800000" name="adj2"/>
                <a:gd fmla="val 12740" name="adj3"/>
              </a:avLst>
            </a:prstGeom>
            <a:solidFill>
              <a:srgbClr val="E6DED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Archivo Narrow"/>
                <a:ea typeface="Archivo Narrow"/>
                <a:cs typeface="Archivo Narrow"/>
                <a:sym typeface="Archivo Narrow"/>
              </a:endParaRPr>
            </a:p>
          </p:txBody>
        </p:sp>
        <p:sp>
          <p:nvSpPr>
            <p:cNvPr id="191" name="Google Shape;191;p4"/>
            <p:cNvSpPr/>
            <p:nvPr/>
          </p:nvSpPr>
          <p:spPr>
            <a:xfrm>
              <a:off x="1917433" y="3071137"/>
              <a:ext cx="1124307" cy="56201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Archivo Narrow"/>
                <a:ea typeface="Archivo Narrow"/>
                <a:cs typeface="Archivo Narrow"/>
                <a:sym typeface="Archivo Narrow"/>
              </a:endParaRPr>
            </a:p>
          </p:txBody>
        </p:sp>
        <p:sp>
          <p:nvSpPr>
            <p:cNvPr id="192" name="Google Shape;192;p4"/>
            <p:cNvSpPr txBox="1"/>
            <p:nvPr/>
          </p:nvSpPr>
          <p:spPr>
            <a:xfrm>
              <a:off x="1917433" y="3071137"/>
              <a:ext cx="1124307" cy="56201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i="0" lang="en-US" sz="1800" u="none" cap="none" strike="noStrike">
                  <a:solidFill>
                    <a:srgbClr val="000000"/>
                  </a:solidFill>
                  <a:latin typeface="Archivo Narrow"/>
                  <a:ea typeface="Archivo Narrow"/>
                  <a:cs typeface="Archivo Narrow"/>
                  <a:sym typeface="Archivo Narrow"/>
                </a:rPr>
                <a:t>Incremental Provisions</a:t>
              </a:r>
              <a:endParaRPr i="0" sz="1800" u="none" cap="none" strike="noStrike">
                <a:solidFill>
                  <a:srgbClr val="000000"/>
                </a:solidFill>
                <a:latin typeface="Archivo Narrow"/>
                <a:ea typeface="Archivo Narrow"/>
                <a:cs typeface="Archivo Narrow"/>
                <a:sym typeface="Archivo Narrow"/>
              </a:endParaRPr>
            </a:p>
          </p:txBody>
        </p:sp>
      </p:grpSp>
      <p:sp>
        <p:nvSpPr>
          <p:cNvPr id="193" name="Google Shape;193;p4"/>
          <p:cNvSpPr txBox="1"/>
          <p:nvPr/>
        </p:nvSpPr>
        <p:spPr>
          <a:xfrm>
            <a:off x="3583875" y="777728"/>
            <a:ext cx="6280500" cy="9852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lang="en-US" sz="2900">
                <a:solidFill>
                  <a:srgbClr val="0E1B47"/>
                </a:solidFill>
                <a:latin typeface="Julius Sans One"/>
                <a:ea typeface="Julius Sans One"/>
                <a:cs typeface="Julius Sans One"/>
                <a:sym typeface="Julius Sans One"/>
              </a:rPr>
              <a:t>FRAMEWORK of sustainable site management</a:t>
            </a:r>
            <a:endParaRPr b="1" sz="2900">
              <a:solidFill>
                <a:srgbClr val="0E1B47"/>
              </a:solidFill>
              <a:latin typeface="Julius Sans One"/>
              <a:ea typeface="Julius Sans One"/>
              <a:cs typeface="Julius Sans One"/>
              <a:sym typeface="Julius Sans One"/>
            </a:endParaRPr>
          </a:p>
        </p:txBody>
      </p:sp>
      <p:cxnSp>
        <p:nvCxnSpPr>
          <p:cNvPr id="194" name="Google Shape;194;p4"/>
          <p:cNvCxnSpPr/>
          <p:nvPr/>
        </p:nvCxnSpPr>
        <p:spPr>
          <a:xfrm>
            <a:off x="6724094" y="1753546"/>
            <a:ext cx="0" cy="244065"/>
          </a:xfrm>
          <a:prstGeom prst="straightConnector1">
            <a:avLst/>
          </a:prstGeom>
          <a:noFill/>
          <a:ln cap="flat" cmpd="sng" w="38100">
            <a:solidFill>
              <a:srgbClr val="64B6B8"/>
            </a:solidFill>
            <a:prstDash val="solid"/>
            <a:round/>
            <a:headEnd len="sm" w="sm" type="none"/>
            <a:tailEnd len="sm" w="sm" type="none"/>
          </a:ln>
        </p:spPr>
      </p:cxnSp>
      <p:cxnSp>
        <p:nvCxnSpPr>
          <p:cNvPr id="195" name="Google Shape;195;p4"/>
          <p:cNvCxnSpPr/>
          <p:nvPr/>
        </p:nvCxnSpPr>
        <p:spPr>
          <a:xfrm>
            <a:off x="3179298" y="1997611"/>
            <a:ext cx="7582486" cy="0"/>
          </a:xfrm>
          <a:prstGeom prst="straightConnector1">
            <a:avLst/>
          </a:prstGeom>
          <a:noFill/>
          <a:ln cap="flat" cmpd="sng" w="38100">
            <a:solidFill>
              <a:srgbClr val="64B6B8"/>
            </a:solidFill>
            <a:prstDash val="solid"/>
            <a:round/>
            <a:headEnd len="sm" w="sm" type="none"/>
            <a:tailEnd len="sm" w="sm" type="none"/>
          </a:ln>
        </p:spPr>
      </p:cxnSp>
      <p:cxnSp>
        <p:nvCxnSpPr>
          <p:cNvPr id="196" name="Google Shape;196;p4"/>
          <p:cNvCxnSpPr/>
          <p:nvPr/>
        </p:nvCxnSpPr>
        <p:spPr>
          <a:xfrm>
            <a:off x="3179298" y="1997611"/>
            <a:ext cx="0" cy="360186"/>
          </a:xfrm>
          <a:prstGeom prst="straightConnector1">
            <a:avLst/>
          </a:prstGeom>
          <a:noFill/>
          <a:ln cap="flat" cmpd="sng" w="38100">
            <a:solidFill>
              <a:srgbClr val="64B6B8"/>
            </a:solidFill>
            <a:prstDash val="solid"/>
            <a:round/>
            <a:headEnd len="sm" w="sm" type="none"/>
            <a:tailEnd len="med" w="med" type="stealth"/>
          </a:ln>
        </p:spPr>
      </p:cxnSp>
      <p:cxnSp>
        <p:nvCxnSpPr>
          <p:cNvPr id="197" name="Google Shape;197;p4"/>
          <p:cNvCxnSpPr/>
          <p:nvPr/>
        </p:nvCxnSpPr>
        <p:spPr>
          <a:xfrm>
            <a:off x="5528601" y="1997611"/>
            <a:ext cx="0" cy="360186"/>
          </a:xfrm>
          <a:prstGeom prst="straightConnector1">
            <a:avLst/>
          </a:prstGeom>
          <a:noFill/>
          <a:ln cap="flat" cmpd="sng" w="38100">
            <a:solidFill>
              <a:srgbClr val="64B6B8"/>
            </a:solidFill>
            <a:prstDash val="solid"/>
            <a:round/>
            <a:headEnd len="sm" w="sm" type="none"/>
            <a:tailEnd len="med" w="med" type="stealth"/>
          </a:ln>
        </p:spPr>
      </p:cxnSp>
      <p:cxnSp>
        <p:nvCxnSpPr>
          <p:cNvPr id="198" name="Google Shape;198;p4"/>
          <p:cNvCxnSpPr/>
          <p:nvPr/>
        </p:nvCxnSpPr>
        <p:spPr>
          <a:xfrm>
            <a:off x="8243667" y="1997611"/>
            <a:ext cx="0" cy="360186"/>
          </a:xfrm>
          <a:prstGeom prst="straightConnector1">
            <a:avLst/>
          </a:prstGeom>
          <a:noFill/>
          <a:ln cap="flat" cmpd="sng" w="38100">
            <a:solidFill>
              <a:srgbClr val="64B6B8"/>
            </a:solidFill>
            <a:prstDash val="solid"/>
            <a:round/>
            <a:headEnd len="sm" w="sm" type="none"/>
            <a:tailEnd len="med" w="med" type="stealth"/>
          </a:ln>
        </p:spPr>
      </p:cxnSp>
      <p:cxnSp>
        <p:nvCxnSpPr>
          <p:cNvPr id="199" name="Google Shape;199;p4"/>
          <p:cNvCxnSpPr/>
          <p:nvPr/>
        </p:nvCxnSpPr>
        <p:spPr>
          <a:xfrm>
            <a:off x="10761783" y="1997611"/>
            <a:ext cx="0" cy="360186"/>
          </a:xfrm>
          <a:prstGeom prst="straightConnector1">
            <a:avLst/>
          </a:prstGeom>
          <a:noFill/>
          <a:ln cap="flat" cmpd="sng" w="38100">
            <a:solidFill>
              <a:srgbClr val="64B6B8"/>
            </a:solidFill>
            <a:prstDash val="solid"/>
            <a:round/>
            <a:headEnd len="sm" w="sm" type="none"/>
            <a:tailEnd len="med" w="med" type="stealth"/>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5"/>
          <p:cNvSpPr txBox="1"/>
          <p:nvPr/>
        </p:nvSpPr>
        <p:spPr>
          <a:xfrm>
            <a:off x="302316" y="311095"/>
            <a:ext cx="6075000" cy="585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64B6B8"/>
                </a:solidFill>
                <a:latin typeface="Julius Sans One"/>
                <a:ea typeface="Julius Sans One"/>
                <a:cs typeface="Julius Sans One"/>
                <a:sym typeface="Julius Sans One"/>
              </a:rPr>
              <a:t>Mandatory</a:t>
            </a:r>
            <a:r>
              <a:rPr b="0" i="0" lang="en-US" sz="3200" u="none" cap="none" strike="noStrike">
                <a:solidFill>
                  <a:srgbClr val="64B6B8"/>
                </a:solidFill>
                <a:latin typeface="Julius Sans One"/>
                <a:ea typeface="Julius Sans One"/>
                <a:cs typeface="Julius Sans One"/>
                <a:sym typeface="Julius Sans One"/>
              </a:rPr>
              <a:t> requirement</a:t>
            </a:r>
            <a:endParaRPr b="0" i="0" sz="3200" u="none" cap="none" strike="noStrike">
              <a:solidFill>
                <a:srgbClr val="64B6B8"/>
              </a:solidFill>
              <a:latin typeface="Julius Sans One"/>
              <a:ea typeface="Julius Sans One"/>
              <a:cs typeface="Julius Sans One"/>
              <a:sym typeface="Julius Sans One"/>
            </a:endParaRPr>
          </a:p>
        </p:txBody>
      </p:sp>
      <p:sp>
        <p:nvSpPr>
          <p:cNvPr id="205" name="Google Shape;205;p5"/>
          <p:cNvSpPr txBox="1"/>
          <p:nvPr/>
        </p:nvSpPr>
        <p:spPr>
          <a:xfrm>
            <a:off x="302325" y="919825"/>
            <a:ext cx="3048000" cy="523200"/>
          </a:xfrm>
          <a:prstGeom prst="rect">
            <a:avLst/>
          </a:prstGeom>
          <a:noFill/>
          <a:ln>
            <a:noFill/>
          </a:ln>
        </p:spPr>
        <p:txBody>
          <a:bodyPr anchorCtr="0" anchor="t" bIns="45700" lIns="45700" spcFirstLastPara="1" rIns="45700" wrap="square" tIns="45700">
            <a:spAutoFit/>
          </a:bodyPr>
          <a:lstStyle/>
          <a:p>
            <a:pPr indent="0" lvl="0" marL="0" marR="0" rtl="0" algn="l">
              <a:lnSpc>
                <a:spcPct val="200000"/>
              </a:lnSpc>
              <a:spcBef>
                <a:spcPts val="0"/>
              </a:spcBef>
              <a:spcAft>
                <a:spcPts val="0"/>
              </a:spcAft>
              <a:buNone/>
            </a:pPr>
            <a:r>
              <a:rPr lang="en-US" sz="2800">
                <a:solidFill>
                  <a:srgbClr val="3B3838"/>
                </a:solidFill>
                <a:latin typeface="Archivo Narrow"/>
                <a:ea typeface="Archivo Narrow"/>
                <a:cs typeface="Archivo Narrow"/>
                <a:sym typeface="Archivo Narrow"/>
              </a:rPr>
              <a:t>Site Preservation</a:t>
            </a:r>
            <a:endParaRPr i="0" sz="2800" u="none" cap="none" strike="noStrike">
              <a:solidFill>
                <a:srgbClr val="000000"/>
              </a:solidFill>
              <a:latin typeface="Archivo Narrow"/>
              <a:ea typeface="Archivo Narrow"/>
              <a:cs typeface="Archivo Narrow"/>
              <a:sym typeface="Archivo Narrow"/>
            </a:endParaRPr>
          </a:p>
        </p:txBody>
      </p:sp>
      <p:pic>
        <p:nvPicPr>
          <p:cNvPr descr="Soil Conservation Guide: Importance and Practices | Maryville Online" id="206" name="Google Shape;206;p5"/>
          <p:cNvPicPr preferRelativeResize="0"/>
          <p:nvPr/>
        </p:nvPicPr>
        <p:blipFill rotWithShape="1">
          <a:blip r:embed="rId3">
            <a:alphaModFix/>
          </a:blip>
          <a:srcRect b="0" l="0" r="0" t="0"/>
          <a:stretch/>
        </p:blipFill>
        <p:spPr>
          <a:xfrm>
            <a:off x="4763040" y="1737548"/>
            <a:ext cx="2474700" cy="2330700"/>
          </a:xfrm>
          <a:prstGeom prst="ellipse">
            <a:avLst/>
          </a:prstGeom>
          <a:noFill/>
          <a:ln cap="flat" cmpd="sng" w="38100">
            <a:solidFill>
              <a:srgbClr val="64B6B8"/>
            </a:solidFill>
            <a:prstDash val="solid"/>
            <a:round/>
            <a:headEnd len="sm" w="sm" type="none"/>
            <a:tailEnd len="sm" w="sm" type="none"/>
          </a:ln>
        </p:spPr>
      </p:pic>
      <p:pic>
        <p:nvPicPr>
          <p:cNvPr descr="Tree Preservation - Consultree" id="207" name="Google Shape;207;p5"/>
          <p:cNvPicPr preferRelativeResize="0"/>
          <p:nvPr/>
        </p:nvPicPr>
        <p:blipFill rotWithShape="1">
          <a:blip r:embed="rId4">
            <a:alphaModFix/>
          </a:blip>
          <a:srcRect b="0" l="20902" r="22495" t="0"/>
          <a:stretch/>
        </p:blipFill>
        <p:spPr>
          <a:xfrm>
            <a:off x="708808" y="1737560"/>
            <a:ext cx="2474700" cy="2330700"/>
          </a:xfrm>
          <a:prstGeom prst="ellipse">
            <a:avLst/>
          </a:prstGeom>
          <a:noFill/>
          <a:ln cap="flat" cmpd="sng" w="38100">
            <a:solidFill>
              <a:srgbClr val="64B6B8"/>
            </a:solidFill>
            <a:prstDash val="solid"/>
            <a:round/>
            <a:headEnd len="sm" w="sm" type="none"/>
            <a:tailEnd len="sm" w="sm" type="none"/>
          </a:ln>
        </p:spPr>
      </p:pic>
      <p:sp>
        <p:nvSpPr>
          <p:cNvPr id="208" name="Google Shape;208;p5"/>
          <p:cNvSpPr txBox="1"/>
          <p:nvPr/>
        </p:nvSpPr>
        <p:spPr>
          <a:xfrm>
            <a:off x="4597424" y="4362800"/>
            <a:ext cx="3308100" cy="1839300"/>
          </a:xfrm>
          <a:prstGeom prst="rect">
            <a:avLst/>
          </a:prstGeom>
          <a:noFill/>
          <a:ln>
            <a:noFill/>
          </a:ln>
        </p:spPr>
        <p:txBody>
          <a:bodyPr anchorCtr="0" anchor="t" bIns="45700" lIns="45700" spcFirstLastPara="1" rIns="45700" wrap="square" tIns="45700">
            <a:spAutoFit/>
          </a:bodyPr>
          <a:lstStyle/>
          <a:p>
            <a:pPr indent="-184150" lvl="0" marL="171450" marR="0" rtl="0" algn="l">
              <a:lnSpc>
                <a:spcPct val="150000"/>
              </a:lnSpc>
              <a:spcBef>
                <a:spcPts val="0"/>
              </a:spcBef>
              <a:spcAft>
                <a:spcPts val="0"/>
              </a:spcAft>
              <a:buClr>
                <a:schemeClr val="dk1"/>
              </a:buClr>
              <a:buSzPts val="1600"/>
              <a:buFont typeface="Source Sans Pro"/>
              <a:buChar char="✔"/>
            </a:pPr>
            <a:r>
              <a:rPr lang="en-US" sz="1700">
                <a:solidFill>
                  <a:srgbClr val="3B3838"/>
                </a:solidFill>
                <a:latin typeface="Archivo Narrow Medium"/>
                <a:ea typeface="Archivo Narrow Medium"/>
                <a:cs typeface="Archivo Narrow Medium"/>
                <a:sym typeface="Archivo Narrow Medium"/>
              </a:rPr>
              <a:t>Preservation of Topsoil (150-200mm)</a:t>
            </a:r>
            <a:r>
              <a:rPr lang="en-US" sz="1600">
                <a:solidFill>
                  <a:schemeClr val="dk1"/>
                </a:solidFill>
                <a:latin typeface="Source Sans Pro"/>
                <a:ea typeface="Source Sans Pro"/>
                <a:cs typeface="Source Sans Pro"/>
                <a:sym typeface="Source Sans Pro"/>
              </a:rPr>
              <a:t> &amp; reuse of the same for landscaping.</a:t>
            </a:r>
            <a:endParaRPr sz="1600">
              <a:solidFill>
                <a:schemeClr val="dk1"/>
              </a:solidFill>
              <a:latin typeface="Source Sans Pro"/>
              <a:ea typeface="Source Sans Pro"/>
              <a:cs typeface="Source Sans Pro"/>
              <a:sym typeface="Source Sans Pro"/>
            </a:endParaRPr>
          </a:p>
          <a:p>
            <a:pPr indent="-184150" lvl="0" marL="171450" marR="0" rtl="0" algn="l">
              <a:lnSpc>
                <a:spcPct val="150000"/>
              </a:lnSpc>
              <a:spcBef>
                <a:spcPts val="0"/>
              </a:spcBef>
              <a:spcAft>
                <a:spcPts val="0"/>
              </a:spcAft>
              <a:buClr>
                <a:schemeClr val="dk1"/>
              </a:buClr>
              <a:buSzPts val="1600"/>
              <a:buFont typeface="Source Sans Pro"/>
              <a:buChar char="✔"/>
            </a:pPr>
            <a:r>
              <a:rPr lang="en-US" sz="1600">
                <a:solidFill>
                  <a:schemeClr val="dk1"/>
                </a:solidFill>
                <a:latin typeface="Source Sans Pro"/>
                <a:ea typeface="Source Sans Pro"/>
                <a:cs typeface="Source Sans Pro"/>
                <a:sym typeface="Source Sans Pro"/>
              </a:rPr>
              <a:t>The stored topsoil shall be used as finished grade for planting areas.</a:t>
            </a:r>
            <a:endParaRPr sz="1600">
              <a:solidFill>
                <a:schemeClr val="dk1"/>
              </a:solidFill>
              <a:latin typeface="Source Sans Pro"/>
              <a:ea typeface="Source Sans Pro"/>
              <a:cs typeface="Source Sans Pro"/>
              <a:sym typeface="Source Sans Pro"/>
            </a:endParaRPr>
          </a:p>
        </p:txBody>
      </p:sp>
      <p:sp>
        <p:nvSpPr>
          <p:cNvPr id="209" name="Google Shape;209;p5"/>
          <p:cNvSpPr txBox="1"/>
          <p:nvPr/>
        </p:nvSpPr>
        <p:spPr>
          <a:xfrm>
            <a:off x="532261" y="4362775"/>
            <a:ext cx="3234600" cy="1900800"/>
          </a:xfrm>
          <a:prstGeom prst="rect">
            <a:avLst/>
          </a:prstGeom>
          <a:noFill/>
          <a:ln>
            <a:noFill/>
          </a:ln>
        </p:spPr>
        <p:txBody>
          <a:bodyPr anchorCtr="0" anchor="t" bIns="45700" lIns="45700" spcFirstLastPara="1" rIns="45700" wrap="square" tIns="45700">
            <a:spAutoFit/>
          </a:bodyPr>
          <a:lstStyle/>
          <a:p>
            <a:pPr indent="-184150" lvl="0" marL="171450" marR="0" rtl="0" algn="l">
              <a:lnSpc>
                <a:spcPct val="150000"/>
              </a:lnSpc>
              <a:spcBef>
                <a:spcPts val="0"/>
              </a:spcBef>
              <a:spcAft>
                <a:spcPts val="0"/>
              </a:spcAft>
              <a:buClr>
                <a:schemeClr val="dk1"/>
              </a:buClr>
              <a:buSzPts val="1600"/>
              <a:buFont typeface="Source Sans Pro"/>
              <a:buChar char="✔"/>
            </a:pPr>
            <a:r>
              <a:rPr i="0" lang="en-US" sz="1600" u="none" cap="none" strike="noStrike">
                <a:solidFill>
                  <a:schemeClr val="dk1"/>
                </a:solidFill>
                <a:latin typeface="Source Sans Pro"/>
                <a:ea typeface="Source Sans Pro"/>
                <a:cs typeface="Source Sans Pro"/>
                <a:sym typeface="Source Sans Pro"/>
              </a:rPr>
              <a:t>To protect or </a:t>
            </a:r>
            <a:r>
              <a:rPr lang="en-US" sz="1700">
                <a:solidFill>
                  <a:srgbClr val="3B3838"/>
                </a:solidFill>
                <a:latin typeface="Archivo Narrow Medium"/>
                <a:ea typeface="Archivo Narrow Medium"/>
                <a:cs typeface="Archivo Narrow Medium"/>
                <a:sym typeface="Archivo Narrow Medium"/>
              </a:rPr>
              <a:t>preserve existing mature trees</a:t>
            </a:r>
            <a:r>
              <a:rPr i="0" lang="en-US" sz="1600" u="none" cap="none" strike="noStrike">
                <a:solidFill>
                  <a:schemeClr val="dk1"/>
                </a:solidFill>
                <a:latin typeface="Source Sans Pro"/>
                <a:ea typeface="Source Sans Pro"/>
                <a:cs typeface="Source Sans Pro"/>
                <a:sym typeface="Source Sans Pro"/>
              </a:rPr>
              <a:t> naturally.</a:t>
            </a:r>
            <a:endParaRPr i="0" sz="1600" u="none" cap="none" strike="noStrike">
              <a:solidFill>
                <a:schemeClr val="dk1"/>
              </a:solidFill>
              <a:latin typeface="Source Sans Pro"/>
              <a:ea typeface="Source Sans Pro"/>
              <a:cs typeface="Source Sans Pro"/>
              <a:sym typeface="Source Sans Pro"/>
            </a:endParaRPr>
          </a:p>
          <a:p>
            <a:pPr indent="-184150" lvl="0" marL="171450" marR="0" rtl="0" algn="l">
              <a:lnSpc>
                <a:spcPct val="150000"/>
              </a:lnSpc>
              <a:spcBef>
                <a:spcPts val="0"/>
              </a:spcBef>
              <a:spcAft>
                <a:spcPts val="0"/>
              </a:spcAft>
              <a:buClr>
                <a:schemeClr val="dk1"/>
              </a:buClr>
              <a:buSzPts val="1600"/>
              <a:buFont typeface="Source Sans Pro"/>
              <a:buChar char="✔"/>
            </a:pPr>
            <a:r>
              <a:rPr i="0" lang="en-US" sz="1600" u="none" cap="none" strike="noStrike">
                <a:solidFill>
                  <a:schemeClr val="dk1"/>
                </a:solidFill>
                <a:latin typeface="Source Sans Pro"/>
                <a:ea typeface="Source Sans Pro"/>
                <a:cs typeface="Source Sans Pro"/>
                <a:sym typeface="Source Sans Pro"/>
              </a:rPr>
              <a:t>Else,</a:t>
            </a:r>
            <a:r>
              <a:rPr lang="en-US" sz="1700">
                <a:solidFill>
                  <a:srgbClr val="3B3838"/>
                </a:solidFill>
                <a:latin typeface="Archivo Narrow Medium"/>
                <a:ea typeface="Archivo Narrow Medium"/>
                <a:cs typeface="Archivo Narrow Medium"/>
                <a:sym typeface="Archivo Narrow Medium"/>
              </a:rPr>
              <a:t> compensatory Plantation</a:t>
            </a:r>
            <a:r>
              <a:rPr i="0" lang="en-US" sz="1600" u="none" cap="none" strike="noStrike">
                <a:solidFill>
                  <a:schemeClr val="dk1"/>
                </a:solidFill>
                <a:latin typeface="Source Sans Pro"/>
                <a:ea typeface="Source Sans Pro"/>
                <a:cs typeface="Source Sans Pro"/>
                <a:sym typeface="Source Sans Pro"/>
              </a:rPr>
              <a:t> for felled/transplanted trees in the </a:t>
            </a:r>
            <a:r>
              <a:rPr lang="en-US" sz="1700">
                <a:solidFill>
                  <a:srgbClr val="3B3838"/>
                </a:solidFill>
                <a:latin typeface="Archivo Narrow Medium"/>
                <a:ea typeface="Archivo Narrow Medium"/>
                <a:cs typeface="Archivo Narrow Medium"/>
                <a:sym typeface="Archivo Narrow Medium"/>
              </a:rPr>
              <a:t>ratio 1:3 </a:t>
            </a:r>
            <a:r>
              <a:rPr i="0" lang="en-US" sz="1600" u="none" cap="none" strike="noStrike">
                <a:solidFill>
                  <a:schemeClr val="dk1"/>
                </a:solidFill>
                <a:latin typeface="Source Sans Pro"/>
                <a:ea typeface="Source Sans Pro"/>
                <a:cs typeface="Source Sans Pro"/>
                <a:sym typeface="Source Sans Pro"/>
              </a:rPr>
              <a:t>to be ensured.</a:t>
            </a:r>
            <a:endParaRPr i="0" sz="1600" u="none" cap="none" strike="noStrike">
              <a:solidFill>
                <a:schemeClr val="dk1"/>
              </a:solidFill>
              <a:latin typeface="Source Sans Pro"/>
              <a:ea typeface="Source Sans Pro"/>
              <a:cs typeface="Source Sans Pro"/>
              <a:sym typeface="Source Sans Pro"/>
            </a:endParaRPr>
          </a:p>
        </p:txBody>
      </p:sp>
      <p:sp>
        <p:nvSpPr>
          <p:cNvPr id="210" name="Google Shape;210;p5"/>
          <p:cNvSpPr txBox="1"/>
          <p:nvPr/>
        </p:nvSpPr>
        <p:spPr>
          <a:xfrm>
            <a:off x="8501225" y="4362800"/>
            <a:ext cx="3308100" cy="1862400"/>
          </a:xfrm>
          <a:prstGeom prst="rect">
            <a:avLst/>
          </a:prstGeom>
          <a:noFill/>
          <a:ln>
            <a:noFill/>
          </a:ln>
        </p:spPr>
        <p:txBody>
          <a:bodyPr anchorCtr="0" anchor="t" bIns="45700" lIns="45700" spcFirstLastPara="1" rIns="45700" wrap="square" tIns="45700">
            <a:spAutoFit/>
          </a:bodyPr>
          <a:lstStyle/>
          <a:p>
            <a:pPr indent="-184150" lvl="0" marL="171450" marR="0" rtl="0" algn="l">
              <a:lnSpc>
                <a:spcPct val="150000"/>
              </a:lnSpc>
              <a:spcBef>
                <a:spcPts val="0"/>
              </a:spcBef>
              <a:spcAft>
                <a:spcPts val="0"/>
              </a:spcAft>
              <a:buClr>
                <a:schemeClr val="dk1"/>
              </a:buClr>
              <a:buSzPts val="1600"/>
              <a:buFont typeface="Source Sans Pro"/>
              <a:buChar char="✔"/>
            </a:pPr>
            <a:r>
              <a:rPr lang="en-US" sz="1600">
                <a:solidFill>
                  <a:schemeClr val="dk1"/>
                </a:solidFill>
                <a:latin typeface="Source Sans Pro"/>
                <a:ea typeface="Source Sans Pro"/>
                <a:cs typeface="Source Sans Pro"/>
                <a:sym typeface="Source Sans Pro"/>
              </a:rPr>
              <a:t>Construction</a:t>
            </a:r>
            <a:r>
              <a:rPr lang="en-US" sz="1700">
                <a:solidFill>
                  <a:srgbClr val="3B3838"/>
                </a:solidFill>
                <a:latin typeface="Archivo Narrow Medium"/>
                <a:ea typeface="Archivo Narrow Medium"/>
                <a:cs typeface="Archivo Narrow Medium"/>
                <a:sym typeface="Archivo Narrow Medium"/>
              </a:rPr>
              <a:t> shall not hinder existing areas </a:t>
            </a:r>
            <a:r>
              <a:rPr lang="en-US" sz="1600">
                <a:solidFill>
                  <a:schemeClr val="dk1"/>
                </a:solidFill>
                <a:latin typeface="Source Sans Pro"/>
                <a:ea typeface="Source Sans Pro"/>
                <a:cs typeface="Source Sans Pro"/>
                <a:sym typeface="Source Sans Pro"/>
              </a:rPr>
              <a:t>like water bodies, power or communication lines, sewerage lines that are located on or adjacent to the project site.</a:t>
            </a:r>
            <a:endParaRPr sz="1600">
              <a:solidFill>
                <a:schemeClr val="dk1"/>
              </a:solidFill>
              <a:latin typeface="Source Sans Pro"/>
              <a:ea typeface="Source Sans Pro"/>
              <a:cs typeface="Source Sans Pro"/>
              <a:sym typeface="Source Sans Pro"/>
            </a:endParaRPr>
          </a:p>
        </p:txBody>
      </p:sp>
      <p:pic>
        <p:nvPicPr>
          <p:cNvPr descr="Pond" id="211" name="Google Shape;211;p5"/>
          <p:cNvPicPr preferRelativeResize="0"/>
          <p:nvPr/>
        </p:nvPicPr>
        <p:blipFill rotWithShape="1">
          <a:blip r:embed="rId5">
            <a:alphaModFix/>
          </a:blip>
          <a:srcRect b="0" l="19536" r="7051" t="0"/>
          <a:stretch/>
        </p:blipFill>
        <p:spPr>
          <a:xfrm>
            <a:off x="8829584" y="1737547"/>
            <a:ext cx="2474700" cy="2330700"/>
          </a:xfrm>
          <a:prstGeom prst="ellipse">
            <a:avLst/>
          </a:prstGeom>
          <a:noFill/>
          <a:ln cap="flat" cmpd="sng" w="38100">
            <a:solidFill>
              <a:srgbClr val="64B6B8"/>
            </a:solidFill>
            <a:prstDash val="solid"/>
            <a:round/>
            <a:headEnd len="sm" w="sm" type="none"/>
            <a:tailEnd len="sm" w="sm" type="none"/>
          </a:ln>
        </p:spPr>
      </p:pic>
      <p:sp>
        <p:nvSpPr>
          <p:cNvPr id="212" name="Google Shape;212;p5"/>
          <p:cNvSpPr txBox="1"/>
          <p:nvPr/>
        </p:nvSpPr>
        <p:spPr>
          <a:xfrm>
            <a:off x="6770375" y="6356375"/>
            <a:ext cx="5229000" cy="369300"/>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[From Left to Right]</a:t>
            </a:r>
            <a:endParaRPr i="1" sz="900">
              <a:solidFill>
                <a:srgbClr val="595959"/>
              </a:solidFill>
              <a:latin typeface="Source Sans Pro"/>
              <a:ea typeface="Source Sans Pro"/>
              <a:cs typeface="Source Sans Pro"/>
              <a:sym typeface="Source Sans Pro"/>
            </a:endParaRPr>
          </a:p>
          <a:p>
            <a:pPr indent="0" lvl="0" marL="457200" marR="0" rtl="0" algn="r">
              <a:lnSpc>
                <a:spcPct val="100000"/>
              </a:lnSpc>
              <a:spcBef>
                <a:spcPts val="0"/>
              </a:spcBef>
              <a:spcAft>
                <a:spcPts val="0"/>
              </a:spcAft>
              <a:buNone/>
            </a:pPr>
            <a:r>
              <a:rPr i="1" lang="en-US" sz="900">
                <a:solidFill>
                  <a:srgbClr val="595959"/>
                </a:solidFill>
                <a:latin typeface="Source Sans Pro"/>
                <a:ea typeface="Source Sans Pro"/>
                <a:cs typeface="Source Sans Pro"/>
                <a:sym typeface="Source Sans Pro"/>
              </a:rPr>
              <a:t>1. </a:t>
            </a:r>
            <a:r>
              <a:rPr i="1" lang="en-US" sz="900">
                <a:solidFill>
                  <a:srgbClr val="595959"/>
                </a:solidFill>
                <a:latin typeface="Source Sans Pro"/>
                <a:ea typeface="Source Sans Pro"/>
                <a:cs typeface="Source Sans Pro"/>
                <a:sym typeface="Source Sans Pro"/>
              </a:rPr>
              <a:t>Consultree, </a:t>
            </a:r>
            <a:r>
              <a:rPr i="1" lang="en-US" sz="900" u="sng">
                <a:solidFill>
                  <a:schemeClr val="hlink"/>
                </a:solidFill>
                <a:latin typeface="Source Sans Pro"/>
                <a:ea typeface="Source Sans Pro"/>
                <a:cs typeface="Source Sans Pro"/>
                <a:sym typeface="Source Sans Pro"/>
                <a:hlinkClick r:id="rId6"/>
              </a:rPr>
              <a:t>Link</a:t>
            </a:r>
            <a:r>
              <a:rPr i="1" lang="en-US" sz="900">
                <a:solidFill>
                  <a:srgbClr val="595959"/>
                </a:solidFill>
                <a:latin typeface="Source Sans Pro"/>
                <a:ea typeface="Source Sans Pro"/>
                <a:cs typeface="Source Sans Pro"/>
                <a:sym typeface="Source Sans Pro"/>
              </a:rPr>
              <a:t>, 2. Maryville University, </a:t>
            </a:r>
            <a:r>
              <a:rPr i="1" lang="en-US" sz="900" u="sng">
                <a:solidFill>
                  <a:schemeClr val="hlink"/>
                </a:solidFill>
                <a:latin typeface="Source Sans Pro"/>
                <a:ea typeface="Source Sans Pro"/>
                <a:cs typeface="Source Sans Pro"/>
                <a:sym typeface="Source Sans Pro"/>
                <a:hlinkClick r:id="rId7"/>
              </a:rPr>
              <a:t>Link</a:t>
            </a:r>
            <a:r>
              <a:rPr i="1" lang="en-US" sz="900">
                <a:solidFill>
                  <a:srgbClr val="595959"/>
                </a:solidFill>
                <a:latin typeface="Source Sans Pro"/>
                <a:ea typeface="Source Sans Pro"/>
                <a:cs typeface="Source Sans Pro"/>
                <a:sym typeface="Source Sans Pro"/>
              </a:rPr>
              <a:t>, 3.Shaili Contractor, </a:t>
            </a:r>
            <a:r>
              <a:rPr i="1" lang="en-US" sz="900" u="sng">
                <a:solidFill>
                  <a:schemeClr val="hlink"/>
                </a:solidFill>
                <a:latin typeface="Source Sans Pro"/>
                <a:ea typeface="Source Sans Pro"/>
                <a:cs typeface="Source Sans Pro"/>
                <a:sym typeface="Source Sans Pro"/>
                <a:hlinkClick r:id="rId8"/>
              </a:rPr>
              <a:t>Link</a:t>
            </a:r>
            <a:endParaRPr i="1" sz="900">
              <a:solidFill>
                <a:srgbClr val="595959"/>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6"/>
          <p:cNvSpPr txBox="1"/>
          <p:nvPr/>
        </p:nvSpPr>
        <p:spPr>
          <a:xfrm>
            <a:off x="541250" y="1099225"/>
            <a:ext cx="7864200" cy="5232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None/>
            </a:pPr>
            <a:r>
              <a:rPr lang="en-US" sz="2800">
                <a:solidFill>
                  <a:srgbClr val="3B3838"/>
                </a:solidFill>
                <a:latin typeface="Archivo Narrow"/>
                <a:ea typeface="Archivo Narrow"/>
                <a:cs typeface="Archivo Narrow"/>
                <a:sym typeface="Archivo Narrow"/>
              </a:rPr>
              <a:t>Universal Accessibility</a:t>
            </a:r>
            <a:endParaRPr i="0" sz="2200" u="none" cap="none" strike="noStrike">
              <a:solidFill>
                <a:srgbClr val="000000"/>
              </a:solidFill>
              <a:latin typeface="Archivo Narrow"/>
              <a:ea typeface="Archivo Narrow"/>
              <a:cs typeface="Archivo Narrow"/>
              <a:sym typeface="Archivo Narrow"/>
            </a:endParaRPr>
          </a:p>
        </p:txBody>
      </p:sp>
      <p:sp>
        <p:nvSpPr>
          <p:cNvPr id="218" name="Google Shape;218;p6"/>
          <p:cNvSpPr txBox="1"/>
          <p:nvPr/>
        </p:nvSpPr>
        <p:spPr>
          <a:xfrm>
            <a:off x="541250" y="1767150"/>
            <a:ext cx="11058900" cy="1169700"/>
          </a:xfrm>
          <a:prstGeom prst="rect">
            <a:avLst/>
          </a:prstGeom>
          <a:noFill/>
          <a:ln>
            <a:noFill/>
          </a:ln>
        </p:spPr>
        <p:txBody>
          <a:bodyPr anchorCtr="0" anchor="t" bIns="45700" lIns="45700" spcFirstLastPara="1" rIns="45700" wrap="square" tIns="45700">
            <a:spAutoFit/>
          </a:bodyPr>
          <a:lstStyle/>
          <a:p>
            <a:pPr indent="0" lvl="0" marL="0" marR="0" rtl="0" algn="just">
              <a:lnSpc>
                <a:spcPct val="200000"/>
              </a:lnSpc>
              <a:spcBef>
                <a:spcPts val="0"/>
              </a:spcBef>
              <a:spcAft>
                <a:spcPts val="0"/>
              </a:spcAft>
              <a:buClr>
                <a:srgbClr val="000000"/>
              </a:buClr>
              <a:buSzPts val="1600"/>
              <a:buFont typeface="Arial"/>
              <a:buNone/>
            </a:pPr>
            <a:r>
              <a:rPr i="0" lang="en-US" sz="1800" u="none" cap="none" strike="noStrike">
                <a:solidFill>
                  <a:srgbClr val="3B3838"/>
                </a:solidFill>
                <a:latin typeface="Source Sans Pro"/>
                <a:ea typeface="Source Sans Pro"/>
                <a:cs typeface="Source Sans Pro"/>
                <a:sym typeface="Source Sans Pro"/>
              </a:rPr>
              <a:t>What is Universal Accessibility?</a:t>
            </a:r>
            <a:endParaRPr i="0" sz="1600" u="none" cap="none" strike="noStrike">
              <a:solidFill>
                <a:srgbClr val="000000"/>
              </a:solidFill>
              <a:latin typeface="Source Sans Pro"/>
              <a:ea typeface="Source Sans Pro"/>
              <a:cs typeface="Source Sans Pro"/>
              <a:sym typeface="Source Sans Pro"/>
            </a:endParaRPr>
          </a:p>
          <a:p>
            <a:pPr indent="0" lvl="0" marL="457200" marR="0" rtl="0" algn="just">
              <a:lnSpc>
                <a:spcPct val="100000"/>
              </a:lnSpc>
              <a:spcBef>
                <a:spcPts val="0"/>
              </a:spcBef>
              <a:spcAft>
                <a:spcPts val="0"/>
              </a:spcAft>
              <a:buClr>
                <a:srgbClr val="000000"/>
              </a:buClr>
              <a:buSzPts val="1400"/>
              <a:buFont typeface="Arial"/>
              <a:buNone/>
            </a:pPr>
            <a:r>
              <a:rPr i="0" lang="en-US" sz="1700" u="none" cap="none" strike="noStrike">
                <a:solidFill>
                  <a:srgbClr val="3B3838"/>
                </a:solidFill>
                <a:latin typeface="Source Sans Pro"/>
                <a:ea typeface="Source Sans Pro"/>
                <a:cs typeface="Source Sans Pro"/>
                <a:sym typeface="Source Sans Pro"/>
              </a:rPr>
              <a:t>It is to make </a:t>
            </a:r>
            <a:r>
              <a:rPr i="0" lang="en-US" sz="1700" u="none" cap="none" strike="noStrike">
                <a:solidFill>
                  <a:srgbClr val="3B3838"/>
                </a:solidFill>
                <a:latin typeface="Archivo Narrow Medium"/>
                <a:ea typeface="Archivo Narrow Medium"/>
                <a:cs typeface="Archivo Narrow Medium"/>
                <a:sym typeface="Archivo Narrow Medium"/>
              </a:rPr>
              <a:t>buildings and other environments accessible</a:t>
            </a:r>
            <a:r>
              <a:rPr i="0" lang="en-US" sz="1700" u="none" cap="none" strike="noStrike">
                <a:solidFill>
                  <a:srgbClr val="3B3838"/>
                </a:solidFill>
                <a:latin typeface="Source Sans Pro"/>
                <a:ea typeface="Source Sans Pro"/>
                <a:cs typeface="Source Sans Pro"/>
                <a:sym typeface="Source Sans Pro"/>
              </a:rPr>
              <a:t> to as many people as possible, </a:t>
            </a:r>
            <a:r>
              <a:rPr lang="en-US" sz="1700">
                <a:solidFill>
                  <a:srgbClr val="3B3838"/>
                </a:solidFill>
                <a:latin typeface="Archivo Narrow Medium"/>
                <a:ea typeface="Archivo Narrow Medium"/>
                <a:cs typeface="Archivo Narrow Medium"/>
                <a:sym typeface="Archivo Narrow Medium"/>
              </a:rPr>
              <a:t>regardless of their age, size, disability</a:t>
            </a:r>
            <a:r>
              <a:rPr i="0" lang="en-US" sz="1700" u="none" cap="none" strike="noStrike">
                <a:solidFill>
                  <a:srgbClr val="3B3838"/>
                </a:solidFill>
                <a:latin typeface="Source Sans Pro"/>
                <a:ea typeface="Source Sans Pro"/>
                <a:cs typeface="Source Sans Pro"/>
                <a:sym typeface="Source Sans Pro"/>
              </a:rPr>
              <a:t>, or other factors.</a:t>
            </a:r>
            <a:endParaRPr i="0" sz="1700" u="none" cap="none" strike="noStrike">
              <a:solidFill>
                <a:srgbClr val="000000"/>
              </a:solidFill>
              <a:latin typeface="Source Sans Pro"/>
              <a:ea typeface="Source Sans Pro"/>
              <a:cs typeface="Source Sans Pro"/>
              <a:sym typeface="Source Sans Pro"/>
            </a:endParaRPr>
          </a:p>
        </p:txBody>
      </p:sp>
      <p:grpSp>
        <p:nvGrpSpPr>
          <p:cNvPr id="219" name="Google Shape;219;p6"/>
          <p:cNvGrpSpPr/>
          <p:nvPr/>
        </p:nvGrpSpPr>
        <p:grpSpPr>
          <a:xfrm>
            <a:off x="2555510" y="3327645"/>
            <a:ext cx="7544092" cy="2861574"/>
            <a:chOff x="2468072" y="3009147"/>
            <a:chExt cx="7124461" cy="2570353"/>
          </a:xfrm>
        </p:grpSpPr>
        <p:sp>
          <p:nvSpPr>
            <p:cNvPr id="220" name="Google Shape;220;p6"/>
            <p:cNvSpPr txBox="1"/>
            <p:nvPr/>
          </p:nvSpPr>
          <p:spPr>
            <a:xfrm>
              <a:off x="4833175" y="5372200"/>
              <a:ext cx="4759200" cy="207300"/>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a:t>
              </a:r>
              <a:r>
                <a:rPr i="1" lang="en-US" sz="900" u="none" cap="none" strike="noStrike">
                  <a:solidFill>
                    <a:srgbClr val="595959"/>
                  </a:solidFill>
                  <a:latin typeface="Source Sans Pro"/>
                  <a:ea typeface="Source Sans Pro"/>
                  <a:cs typeface="Source Sans Pro"/>
                  <a:sym typeface="Source Sans Pro"/>
                </a:rPr>
                <a:t>ource: </a:t>
              </a:r>
              <a:r>
                <a:rPr i="1" lang="en-US" sz="900">
                  <a:solidFill>
                    <a:srgbClr val="595959"/>
                  </a:solidFill>
                  <a:latin typeface="Source Sans Pro"/>
                  <a:ea typeface="Source Sans Pro"/>
                  <a:cs typeface="Source Sans Pro"/>
                  <a:sym typeface="Source Sans Pro"/>
                </a:rPr>
                <a:t>Behance,</a:t>
              </a:r>
              <a:r>
                <a:rPr i="1" lang="en-US" sz="900" u="sng">
                  <a:solidFill>
                    <a:schemeClr val="hlink"/>
                  </a:solidFill>
                  <a:latin typeface="Source Sans Pro"/>
                  <a:ea typeface="Source Sans Pro"/>
                  <a:cs typeface="Source Sans Pro"/>
                  <a:sym typeface="Source Sans Pro"/>
                  <a:hlinkClick r:id="rId3"/>
                </a:rPr>
                <a:t> Link </a:t>
              </a:r>
              <a:endParaRPr i="1" sz="900" u="none" cap="none" strike="noStrike">
                <a:solidFill>
                  <a:srgbClr val="595959"/>
                </a:solidFill>
                <a:latin typeface="Source Sans Pro"/>
                <a:ea typeface="Source Sans Pro"/>
                <a:cs typeface="Source Sans Pro"/>
                <a:sym typeface="Source Sans Pro"/>
              </a:endParaRPr>
            </a:p>
          </p:txBody>
        </p:sp>
        <p:pic>
          <p:nvPicPr>
            <p:cNvPr descr="Universal Design -Infographic- :: Behance" id="221" name="Google Shape;221;p6"/>
            <p:cNvPicPr preferRelativeResize="0"/>
            <p:nvPr/>
          </p:nvPicPr>
          <p:blipFill rotWithShape="1">
            <a:blip r:embed="rId4">
              <a:alphaModFix/>
            </a:blip>
            <a:srcRect b="52471" l="0" r="0" t="0"/>
            <a:stretch/>
          </p:blipFill>
          <p:spPr>
            <a:xfrm>
              <a:off x="2468072" y="3009147"/>
              <a:ext cx="7124461" cy="2404921"/>
            </a:xfrm>
            <a:prstGeom prst="rect">
              <a:avLst/>
            </a:prstGeom>
            <a:noFill/>
            <a:ln>
              <a:noFill/>
            </a:ln>
          </p:spPr>
        </p:pic>
      </p:grpSp>
      <p:sp>
        <p:nvSpPr>
          <p:cNvPr id="222" name="Google Shape;222;p6"/>
          <p:cNvSpPr txBox="1"/>
          <p:nvPr/>
        </p:nvSpPr>
        <p:spPr>
          <a:xfrm>
            <a:off x="541250" y="353300"/>
            <a:ext cx="5994000" cy="585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64B6B8"/>
                </a:solidFill>
                <a:latin typeface="Julius Sans One"/>
                <a:ea typeface="Julius Sans One"/>
                <a:cs typeface="Julius Sans One"/>
                <a:sym typeface="Julius Sans One"/>
              </a:rPr>
              <a:t>Mandatory requirement</a:t>
            </a:r>
            <a:endParaRPr b="0" i="0" sz="3200" u="none" cap="none" strike="noStrike">
              <a:solidFill>
                <a:srgbClr val="64B6B8"/>
              </a:solidFill>
              <a:latin typeface="Julius Sans One"/>
              <a:ea typeface="Julius Sans One"/>
              <a:cs typeface="Julius Sans One"/>
              <a:sym typeface="Julius Sans On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7"/>
          <p:cNvSpPr txBox="1"/>
          <p:nvPr/>
        </p:nvSpPr>
        <p:spPr>
          <a:xfrm>
            <a:off x="473349" y="4257563"/>
            <a:ext cx="10932900" cy="723300"/>
          </a:xfrm>
          <a:prstGeom prst="rect">
            <a:avLst/>
          </a:prstGeom>
          <a:noFill/>
          <a:ln>
            <a:noFill/>
          </a:ln>
        </p:spPr>
        <p:txBody>
          <a:bodyPr anchorCtr="0" anchor="t" bIns="45700" lIns="45700" spcFirstLastPara="1" rIns="45700" wrap="square" tIns="45700">
            <a:spAutoFit/>
          </a:bodyPr>
          <a:lstStyle/>
          <a:p>
            <a:pPr indent="-171450" lvl="0" marL="171450" marR="0" rtl="0" algn="just">
              <a:lnSpc>
                <a:spcPct val="150000"/>
              </a:lnSpc>
              <a:spcBef>
                <a:spcPts val="0"/>
              </a:spcBef>
              <a:spcAft>
                <a:spcPts val="0"/>
              </a:spcAft>
              <a:buClr>
                <a:srgbClr val="000000"/>
              </a:buClr>
              <a:buSzPts val="1400"/>
              <a:buFont typeface="Noto Sans Symbols"/>
              <a:buChar char="✔"/>
            </a:pPr>
            <a:r>
              <a:rPr lang="en-US" sz="1600">
                <a:solidFill>
                  <a:srgbClr val="3B3838"/>
                </a:solidFill>
                <a:latin typeface="Source Sans Pro"/>
                <a:ea typeface="Source Sans Pro"/>
                <a:cs typeface="Source Sans Pro"/>
                <a:sym typeface="Source Sans Pro"/>
              </a:rPr>
              <a:t>Residential buildings shall be universally accessible with special provisions for children, the elderly and differently abled people in accordance with</a:t>
            </a:r>
            <a:r>
              <a:rPr lang="en-US" sz="1700">
                <a:solidFill>
                  <a:srgbClr val="3B3838"/>
                </a:solidFill>
                <a:latin typeface="Source Sans Pro"/>
                <a:ea typeface="Source Sans Pro"/>
                <a:cs typeface="Source Sans Pro"/>
                <a:sym typeface="Source Sans Pro"/>
              </a:rPr>
              <a:t> </a:t>
            </a:r>
            <a:r>
              <a:rPr lang="en-US" sz="1700">
                <a:solidFill>
                  <a:srgbClr val="3B3838"/>
                </a:solidFill>
                <a:latin typeface="Archivo Narrow Medium"/>
                <a:ea typeface="Archivo Narrow Medium"/>
                <a:cs typeface="Archivo Narrow Medium"/>
                <a:sym typeface="Archivo Narrow Medium"/>
              </a:rPr>
              <a:t>Chapter 8 of the Model Building Bylaws, 2016</a:t>
            </a:r>
            <a:r>
              <a:rPr b="1" lang="en-US">
                <a:solidFill>
                  <a:srgbClr val="3B3838"/>
                </a:solidFill>
              </a:rPr>
              <a:t> </a:t>
            </a:r>
            <a:r>
              <a:rPr i="1" lang="en-US" sz="900">
                <a:solidFill>
                  <a:srgbClr val="595959"/>
                </a:solidFill>
                <a:latin typeface="Source Sans Pro"/>
                <a:ea typeface="Source Sans Pro"/>
                <a:cs typeface="Source Sans Pro"/>
                <a:sym typeface="Source Sans Pro"/>
              </a:rPr>
              <a:t>(Source: MoHUA, Model Bye-Laws - 2016, </a:t>
            </a:r>
            <a:r>
              <a:rPr i="1" lang="en-US" sz="900" u="sng">
                <a:solidFill>
                  <a:schemeClr val="hlink"/>
                </a:solidFill>
                <a:latin typeface="Source Sans Pro"/>
                <a:ea typeface="Source Sans Pro"/>
                <a:cs typeface="Source Sans Pro"/>
                <a:sym typeface="Source Sans Pro"/>
                <a:hlinkClick r:id="rId3"/>
              </a:rPr>
              <a:t>Link</a:t>
            </a:r>
            <a:r>
              <a:rPr i="1" lang="en-US" sz="900">
                <a:solidFill>
                  <a:srgbClr val="595959"/>
                </a:solidFill>
                <a:latin typeface="Source Sans Pro"/>
                <a:ea typeface="Source Sans Pro"/>
                <a:cs typeface="Source Sans Pro"/>
                <a:sym typeface="Source Sans Pro"/>
              </a:rPr>
              <a:t> )</a:t>
            </a:r>
            <a:r>
              <a:rPr b="1" i="0" lang="en-US" sz="1400" u="none" cap="none" strike="noStrike">
                <a:solidFill>
                  <a:srgbClr val="3B3838"/>
                </a:solidFill>
                <a:latin typeface="Arial"/>
                <a:ea typeface="Arial"/>
                <a:cs typeface="Arial"/>
                <a:sym typeface="Arial"/>
              </a:rPr>
              <a:t> </a:t>
            </a:r>
            <a:r>
              <a:rPr b="0" i="0" lang="en-US" sz="1400" u="none" cap="none" strike="noStrike">
                <a:solidFill>
                  <a:srgbClr val="3B3838"/>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8" name="Google Shape;228;p7"/>
          <p:cNvSpPr txBox="1"/>
          <p:nvPr/>
        </p:nvSpPr>
        <p:spPr>
          <a:xfrm>
            <a:off x="541241" y="337895"/>
            <a:ext cx="6075000" cy="585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64B6B8"/>
                </a:solidFill>
                <a:latin typeface="Julius Sans One"/>
                <a:ea typeface="Julius Sans One"/>
                <a:cs typeface="Julius Sans One"/>
                <a:sym typeface="Julius Sans One"/>
              </a:rPr>
              <a:t>Mandatory requirement</a:t>
            </a:r>
            <a:endParaRPr b="0" i="0" sz="3200" u="none" cap="none" strike="noStrike">
              <a:solidFill>
                <a:srgbClr val="64B6B8"/>
              </a:solidFill>
              <a:latin typeface="Julius Sans One"/>
              <a:ea typeface="Julius Sans One"/>
              <a:cs typeface="Julius Sans One"/>
              <a:sym typeface="Julius Sans One"/>
            </a:endParaRPr>
          </a:p>
        </p:txBody>
      </p:sp>
      <p:sp>
        <p:nvSpPr>
          <p:cNvPr id="229" name="Google Shape;229;p7"/>
          <p:cNvSpPr txBox="1"/>
          <p:nvPr/>
        </p:nvSpPr>
        <p:spPr>
          <a:xfrm>
            <a:off x="541250" y="1099225"/>
            <a:ext cx="7864200" cy="5232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None/>
            </a:pPr>
            <a:r>
              <a:rPr lang="en-US" sz="2800">
                <a:solidFill>
                  <a:srgbClr val="3B3838"/>
                </a:solidFill>
                <a:latin typeface="Archivo Narrow"/>
                <a:ea typeface="Archivo Narrow"/>
                <a:cs typeface="Archivo Narrow"/>
                <a:sym typeface="Archivo Narrow"/>
              </a:rPr>
              <a:t>Universal Accessibility</a:t>
            </a:r>
            <a:endParaRPr i="0" sz="2200" u="none" cap="none" strike="noStrike">
              <a:solidFill>
                <a:srgbClr val="000000"/>
              </a:solidFill>
              <a:latin typeface="Archivo Narrow"/>
              <a:ea typeface="Archivo Narrow"/>
              <a:cs typeface="Archivo Narrow"/>
              <a:sym typeface="Archivo Narrow"/>
            </a:endParaRPr>
          </a:p>
        </p:txBody>
      </p:sp>
      <p:grpSp>
        <p:nvGrpSpPr>
          <p:cNvPr id="230" name="Google Shape;230;p7"/>
          <p:cNvGrpSpPr/>
          <p:nvPr/>
        </p:nvGrpSpPr>
        <p:grpSpPr>
          <a:xfrm>
            <a:off x="541243" y="2036288"/>
            <a:ext cx="10771432" cy="2009113"/>
            <a:chOff x="541243" y="1731488"/>
            <a:chExt cx="10771432" cy="2009113"/>
          </a:xfrm>
        </p:grpSpPr>
        <p:pic>
          <p:nvPicPr>
            <p:cNvPr descr="A wall mounted sink in a universal bathroom" id="231" name="Google Shape;231;p7"/>
            <p:cNvPicPr preferRelativeResize="0"/>
            <p:nvPr/>
          </p:nvPicPr>
          <p:blipFill rotWithShape="1">
            <a:blip r:embed="rId4">
              <a:alphaModFix/>
            </a:blip>
            <a:srcRect b="0" l="0" r="0" t="0"/>
            <a:stretch/>
          </p:blipFill>
          <p:spPr>
            <a:xfrm>
              <a:off x="9197675" y="1731500"/>
              <a:ext cx="2115000" cy="2009100"/>
            </a:xfrm>
            <a:prstGeom prst="ellipse">
              <a:avLst/>
            </a:prstGeom>
            <a:noFill/>
            <a:ln cap="flat" cmpd="sng" w="38100">
              <a:solidFill>
                <a:srgbClr val="0E1B47"/>
              </a:solidFill>
              <a:prstDash val="solid"/>
              <a:round/>
              <a:headEnd len="sm" w="sm" type="none"/>
              <a:tailEnd len="sm" w="sm" type="none"/>
            </a:ln>
          </p:spPr>
        </p:pic>
        <p:pic>
          <p:nvPicPr>
            <p:cNvPr descr="Installation of disabled car parking spaces in schools" id="232" name="Google Shape;232;p7"/>
            <p:cNvPicPr preferRelativeResize="0"/>
            <p:nvPr/>
          </p:nvPicPr>
          <p:blipFill rotWithShape="1">
            <a:blip r:embed="rId5">
              <a:alphaModFix/>
            </a:blip>
            <a:srcRect b="0" l="0" r="0" t="0"/>
            <a:stretch/>
          </p:blipFill>
          <p:spPr>
            <a:xfrm>
              <a:off x="6274337" y="1731488"/>
              <a:ext cx="2115000" cy="1965900"/>
            </a:xfrm>
            <a:prstGeom prst="ellipse">
              <a:avLst/>
            </a:prstGeom>
            <a:noFill/>
            <a:ln cap="flat" cmpd="sng" w="38100">
              <a:solidFill>
                <a:srgbClr val="0E1B47"/>
              </a:solidFill>
              <a:prstDash val="solid"/>
              <a:round/>
              <a:headEnd len="sm" w="sm" type="none"/>
              <a:tailEnd len="sm" w="sm" type="none"/>
            </a:ln>
          </p:spPr>
        </p:pic>
        <p:pic>
          <p:nvPicPr>
            <p:cNvPr descr="Accessible Elevator Sign Disabled Persons Lift Stock Photo 2003545475 |  Shutterstock" id="233" name="Google Shape;233;p7"/>
            <p:cNvPicPr preferRelativeResize="0"/>
            <p:nvPr/>
          </p:nvPicPr>
          <p:blipFill rotWithShape="1">
            <a:blip r:embed="rId6">
              <a:alphaModFix/>
            </a:blip>
            <a:srcRect b="7706" l="7443" r="9404" t="13346"/>
            <a:stretch/>
          </p:blipFill>
          <p:spPr>
            <a:xfrm>
              <a:off x="3350988" y="1731500"/>
              <a:ext cx="2115000" cy="2009100"/>
            </a:xfrm>
            <a:prstGeom prst="ellipse">
              <a:avLst/>
            </a:prstGeom>
            <a:noFill/>
            <a:ln cap="flat" cmpd="sng" w="38100">
              <a:solidFill>
                <a:srgbClr val="0E1B47"/>
              </a:solidFill>
              <a:prstDash val="solid"/>
              <a:round/>
              <a:headEnd len="sm" w="sm" type="none"/>
              <a:tailEnd len="sm" w="sm" type="none"/>
            </a:ln>
          </p:spPr>
        </p:pic>
        <p:pic>
          <p:nvPicPr>
            <p:cNvPr id="234" name="Google Shape;234;p7"/>
            <p:cNvPicPr preferRelativeResize="0"/>
            <p:nvPr/>
          </p:nvPicPr>
          <p:blipFill rotWithShape="1">
            <a:blip r:embed="rId7">
              <a:alphaModFix/>
            </a:blip>
            <a:srcRect b="0" l="0" r="0" t="0"/>
            <a:stretch/>
          </p:blipFill>
          <p:spPr>
            <a:xfrm>
              <a:off x="541243" y="1731500"/>
              <a:ext cx="2054700" cy="2009100"/>
            </a:xfrm>
            <a:prstGeom prst="ellipse">
              <a:avLst/>
            </a:prstGeom>
            <a:noFill/>
            <a:ln cap="flat" cmpd="sng" w="38100">
              <a:solidFill>
                <a:srgbClr val="0E1B47"/>
              </a:solidFill>
              <a:prstDash val="solid"/>
              <a:round/>
              <a:headEnd len="sm" w="sm" type="none"/>
              <a:tailEnd len="sm" w="sm" type="none"/>
            </a:ln>
          </p:spPr>
        </p:pic>
      </p:grpSp>
      <p:sp>
        <p:nvSpPr>
          <p:cNvPr id="235" name="Google Shape;235;p7"/>
          <p:cNvSpPr txBox="1"/>
          <p:nvPr/>
        </p:nvSpPr>
        <p:spPr>
          <a:xfrm>
            <a:off x="7019675" y="5520925"/>
            <a:ext cx="4923900" cy="369300"/>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[From Left to Right]</a:t>
            </a:r>
            <a:endParaRPr i="1" sz="900">
              <a:solidFill>
                <a:srgbClr val="595959"/>
              </a:solidFill>
              <a:latin typeface="Source Sans Pro"/>
              <a:ea typeface="Source Sans Pro"/>
              <a:cs typeface="Source Sans Pro"/>
              <a:sym typeface="Source Sans Pro"/>
            </a:endParaRPr>
          </a:p>
          <a:p>
            <a:pPr indent="-285750" lvl="0" marL="457200" marR="0" rtl="0" algn="r">
              <a:lnSpc>
                <a:spcPct val="100000"/>
              </a:lnSpc>
              <a:spcBef>
                <a:spcPts val="0"/>
              </a:spcBef>
              <a:spcAft>
                <a:spcPts val="0"/>
              </a:spcAft>
              <a:buSzPts val="900"/>
              <a:buFont typeface="Source Sans Pro"/>
              <a:buAutoNum type="arabicPeriod"/>
            </a:pPr>
            <a:r>
              <a:rPr i="1" lang="en-US" sz="900">
                <a:solidFill>
                  <a:srgbClr val="595959"/>
                </a:solidFill>
                <a:latin typeface="Source Sans Pro"/>
                <a:ea typeface="Source Sans Pro"/>
                <a:cs typeface="Source Sans Pro"/>
                <a:sym typeface="Source Sans Pro"/>
              </a:rPr>
              <a:t>iStock, </a:t>
            </a:r>
            <a:r>
              <a:rPr i="1" lang="en-US" sz="900" u="sng">
                <a:solidFill>
                  <a:schemeClr val="hlink"/>
                </a:solidFill>
                <a:latin typeface="Source Sans Pro"/>
                <a:ea typeface="Source Sans Pro"/>
                <a:cs typeface="Source Sans Pro"/>
                <a:sym typeface="Source Sans Pro"/>
                <a:hlinkClick r:id="rId8"/>
              </a:rPr>
              <a:t>Link</a:t>
            </a:r>
            <a:r>
              <a:rPr i="1" lang="en-US" sz="900">
                <a:solidFill>
                  <a:srgbClr val="595959"/>
                </a:solidFill>
                <a:latin typeface="Source Sans Pro"/>
                <a:ea typeface="Source Sans Pro"/>
                <a:cs typeface="Source Sans Pro"/>
                <a:sym typeface="Source Sans Pro"/>
              </a:rPr>
              <a:t>, 2.Shutterstock, </a:t>
            </a:r>
            <a:r>
              <a:rPr i="1" lang="en-US" sz="900" u="sng">
                <a:solidFill>
                  <a:schemeClr val="hlink"/>
                </a:solidFill>
                <a:latin typeface="Source Sans Pro"/>
                <a:ea typeface="Source Sans Pro"/>
                <a:cs typeface="Source Sans Pro"/>
                <a:sym typeface="Source Sans Pro"/>
                <a:hlinkClick r:id="rId9"/>
              </a:rPr>
              <a:t>Link</a:t>
            </a:r>
            <a:r>
              <a:rPr i="1" lang="en-US" sz="900">
                <a:solidFill>
                  <a:srgbClr val="595959"/>
                </a:solidFill>
                <a:latin typeface="Source Sans Pro"/>
                <a:ea typeface="Source Sans Pro"/>
                <a:cs typeface="Source Sans Pro"/>
                <a:sym typeface="Source Sans Pro"/>
              </a:rPr>
              <a:t>, 3.Jess Sparks, </a:t>
            </a:r>
            <a:r>
              <a:rPr i="1" lang="en-US" sz="900" u="sng">
                <a:solidFill>
                  <a:schemeClr val="hlink"/>
                </a:solidFill>
                <a:latin typeface="Source Sans Pro"/>
                <a:ea typeface="Source Sans Pro"/>
                <a:cs typeface="Source Sans Pro"/>
                <a:sym typeface="Source Sans Pro"/>
                <a:hlinkClick r:id="rId10"/>
              </a:rPr>
              <a:t>Link</a:t>
            </a:r>
            <a:r>
              <a:rPr i="1" lang="en-US" sz="900">
                <a:solidFill>
                  <a:srgbClr val="595959"/>
                </a:solidFill>
                <a:latin typeface="Source Sans Pro"/>
                <a:ea typeface="Source Sans Pro"/>
                <a:cs typeface="Source Sans Pro"/>
                <a:sym typeface="Source Sans Pro"/>
              </a:rPr>
              <a:t>, 4.Angi, </a:t>
            </a:r>
            <a:r>
              <a:rPr i="1" lang="en-US" sz="900" u="sng">
                <a:solidFill>
                  <a:schemeClr val="hlink"/>
                </a:solidFill>
                <a:latin typeface="Source Sans Pro"/>
                <a:ea typeface="Source Sans Pro"/>
                <a:cs typeface="Source Sans Pro"/>
                <a:sym typeface="Source Sans Pro"/>
                <a:hlinkClick r:id="rId11"/>
              </a:rPr>
              <a:t>Link </a:t>
            </a:r>
            <a:endParaRPr i="1" sz="900">
              <a:solidFill>
                <a:srgbClr val="595959"/>
              </a:solidFill>
              <a:latin typeface="Source Sans Pro"/>
              <a:ea typeface="Source Sans Pro"/>
              <a:cs typeface="Source Sans Pro"/>
              <a:sym typeface="Source Sans Pro"/>
            </a:endParaRPr>
          </a:p>
        </p:txBody>
      </p:sp>
      <p:sp>
        <p:nvSpPr>
          <p:cNvPr id="236" name="Google Shape;236;p7"/>
          <p:cNvSpPr/>
          <p:nvPr/>
        </p:nvSpPr>
        <p:spPr>
          <a:xfrm>
            <a:off x="-10750" y="5881750"/>
            <a:ext cx="12201300" cy="976200"/>
          </a:xfrm>
          <a:prstGeom prst="rect">
            <a:avLst/>
          </a:prstGeom>
          <a:solidFill>
            <a:srgbClr val="DFD9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Julius Sans One"/>
              <a:ea typeface="Julius Sans One"/>
              <a:cs typeface="Julius Sans One"/>
              <a:sym typeface="Julius Sans On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32154ec6c48_1_22"/>
          <p:cNvSpPr txBox="1"/>
          <p:nvPr/>
        </p:nvSpPr>
        <p:spPr>
          <a:xfrm>
            <a:off x="541241" y="337895"/>
            <a:ext cx="6075000" cy="585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64B6B8"/>
                </a:solidFill>
                <a:latin typeface="Julius Sans One"/>
                <a:ea typeface="Julius Sans One"/>
                <a:cs typeface="Julius Sans One"/>
                <a:sym typeface="Julius Sans One"/>
              </a:rPr>
              <a:t>Mandatory requirement</a:t>
            </a:r>
            <a:endParaRPr b="0" i="0" sz="3200" u="none" cap="none" strike="noStrike">
              <a:solidFill>
                <a:srgbClr val="64B6B8"/>
              </a:solidFill>
              <a:latin typeface="Julius Sans One"/>
              <a:ea typeface="Julius Sans One"/>
              <a:cs typeface="Julius Sans One"/>
              <a:sym typeface="Julius Sans One"/>
            </a:endParaRPr>
          </a:p>
        </p:txBody>
      </p:sp>
      <p:sp>
        <p:nvSpPr>
          <p:cNvPr id="242" name="Google Shape;242;g32154ec6c48_1_22"/>
          <p:cNvSpPr txBox="1"/>
          <p:nvPr/>
        </p:nvSpPr>
        <p:spPr>
          <a:xfrm>
            <a:off x="536175" y="3722500"/>
            <a:ext cx="2133300" cy="1477500"/>
          </a:xfrm>
          <a:prstGeom prst="rect">
            <a:avLst/>
          </a:prstGeom>
          <a:noFill/>
          <a:ln>
            <a:noFill/>
          </a:ln>
        </p:spPr>
        <p:txBody>
          <a:bodyPr anchorCtr="0" anchor="t" bIns="45700" lIns="45700" spcFirstLastPara="1" rIns="45700" wrap="square" tIns="45700">
            <a:spAutoFit/>
          </a:bodyPr>
          <a:lstStyle/>
          <a:p>
            <a:pPr indent="-171450" lvl="0" marL="171450" marR="0" rtl="0" algn="just">
              <a:lnSpc>
                <a:spcPct val="100000"/>
              </a:lnSpc>
              <a:spcBef>
                <a:spcPts val="0"/>
              </a:spcBef>
              <a:spcAft>
                <a:spcPts val="0"/>
              </a:spcAft>
              <a:buClr>
                <a:srgbClr val="000000"/>
              </a:buClr>
              <a:buSzPts val="1400"/>
              <a:buFont typeface="Source Sans Pro"/>
              <a:buChar char="✔"/>
            </a:pPr>
            <a:r>
              <a:rPr lang="en-US" sz="1700">
                <a:solidFill>
                  <a:srgbClr val="3B3838"/>
                </a:solidFill>
                <a:latin typeface="Archivo Narrow Medium"/>
                <a:ea typeface="Archivo Narrow Medium"/>
                <a:cs typeface="Archivo Narrow Medium"/>
                <a:sym typeface="Archivo Narrow Medium"/>
              </a:rPr>
              <a:t>Minimize disturbances to the topography</a:t>
            </a:r>
            <a:r>
              <a:rPr i="0" lang="en-US" sz="1400" u="none" cap="none" strike="noStrike">
                <a:solidFill>
                  <a:srgbClr val="3B3838"/>
                </a:solidFill>
                <a:latin typeface="Source Sans Pro"/>
                <a:ea typeface="Source Sans Pro"/>
                <a:cs typeface="Source Sans Pro"/>
                <a:sym typeface="Source Sans Pro"/>
              </a:rPr>
              <a:t> &amp; gradient of the site and develop vegetated landscape for min. 20% of total landscape.</a:t>
            </a:r>
            <a:endParaRPr i="0" sz="1400" u="none" cap="none" strike="noStrike">
              <a:solidFill>
                <a:srgbClr val="000000"/>
              </a:solidFill>
              <a:latin typeface="Source Sans Pro"/>
              <a:ea typeface="Source Sans Pro"/>
              <a:cs typeface="Source Sans Pro"/>
              <a:sym typeface="Source Sans Pro"/>
            </a:endParaRPr>
          </a:p>
        </p:txBody>
      </p:sp>
      <p:sp>
        <p:nvSpPr>
          <p:cNvPr id="243" name="Google Shape;243;g32154ec6c48_1_22"/>
          <p:cNvSpPr txBox="1"/>
          <p:nvPr/>
        </p:nvSpPr>
        <p:spPr>
          <a:xfrm>
            <a:off x="3060851" y="3722500"/>
            <a:ext cx="3003600" cy="615600"/>
          </a:xfrm>
          <a:prstGeom prst="rect">
            <a:avLst/>
          </a:prstGeom>
          <a:noFill/>
          <a:ln>
            <a:noFill/>
          </a:ln>
        </p:spPr>
        <p:txBody>
          <a:bodyPr anchorCtr="0" anchor="t" bIns="45700" lIns="45700" spcFirstLastPara="1" rIns="45700" wrap="square" tIns="45700">
            <a:spAutoFit/>
          </a:bodyPr>
          <a:lstStyle/>
          <a:p>
            <a:pPr indent="-171450" lvl="0" marL="171450" marR="0" rtl="0" algn="just">
              <a:lnSpc>
                <a:spcPct val="100000"/>
              </a:lnSpc>
              <a:spcBef>
                <a:spcPts val="0"/>
              </a:spcBef>
              <a:spcAft>
                <a:spcPts val="0"/>
              </a:spcAft>
              <a:buClr>
                <a:srgbClr val="000000"/>
              </a:buClr>
              <a:buSzPts val="1400"/>
              <a:buFont typeface="Noto Sans Symbols"/>
              <a:buChar char="✔"/>
            </a:pPr>
            <a:r>
              <a:rPr lang="en-US" sz="1700">
                <a:solidFill>
                  <a:srgbClr val="3B3838"/>
                </a:solidFill>
                <a:latin typeface="Archivo Narrow Medium"/>
                <a:ea typeface="Archivo Narrow Medium"/>
                <a:cs typeface="Archivo Narrow Medium"/>
                <a:sym typeface="Archivo Narrow Medium"/>
              </a:rPr>
              <a:t>Turf</a:t>
            </a:r>
            <a:r>
              <a:rPr b="0" i="0" lang="en-US" sz="1400" u="none" cap="none" strike="noStrike">
                <a:solidFill>
                  <a:srgbClr val="3B3838"/>
                </a:solidFill>
                <a:latin typeface="Arial"/>
                <a:ea typeface="Arial"/>
                <a:cs typeface="Arial"/>
                <a:sym typeface="Arial"/>
              </a:rPr>
              <a:t> </a:t>
            </a:r>
            <a:r>
              <a:rPr i="0" lang="en-US" sz="1400" u="none" cap="none" strike="noStrike">
                <a:solidFill>
                  <a:srgbClr val="3B3838"/>
                </a:solidFill>
                <a:latin typeface="Source Sans Pro"/>
                <a:ea typeface="Source Sans Pro"/>
                <a:cs typeface="Source Sans Pro"/>
                <a:sym typeface="Source Sans Pro"/>
              </a:rPr>
              <a:t>to be limited  for no more than </a:t>
            </a:r>
            <a:r>
              <a:rPr lang="en-US" sz="1700">
                <a:solidFill>
                  <a:srgbClr val="3B3838"/>
                </a:solidFill>
                <a:latin typeface="Archivo Narrow Medium"/>
                <a:ea typeface="Archivo Narrow Medium"/>
                <a:cs typeface="Archivo Narrow Medium"/>
                <a:sym typeface="Archivo Narrow Medium"/>
              </a:rPr>
              <a:t>30% of the total landscaped area</a:t>
            </a:r>
            <a:r>
              <a:rPr b="0" i="0" lang="en-US" sz="1400" u="none" cap="none" strike="noStrike">
                <a:solidFill>
                  <a:srgbClr val="3B383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descr="52 Retaining Wall Ideas That Will Elevate Your Landscaping | Architectural  Digest" id="244" name="Google Shape;244;g32154ec6c48_1_22"/>
          <p:cNvPicPr preferRelativeResize="0"/>
          <p:nvPr/>
        </p:nvPicPr>
        <p:blipFill rotWithShape="1">
          <a:blip r:embed="rId3">
            <a:alphaModFix/>
          </a:blip>
          <a:srcRect b="0" l="0" r="0" t="0"/>
          <a:stretch/>
        </p:blipFill>
        <p:spPr>
          <a:xfrm>
            <a:off x="612269" y="1798749"/>
            <a:ext cx="2133212" cy="1768201"/>
          </a:xfrm>
          <a:prstGeom prst="rect">
            <a:avLst/>
          </a:prstGeom>
          <a:noFill/>
          <a:ln>
            <a:noFill/>
          </a:ln>
        </p:spPr>
      </p:pic>
      <p:pic>
        <p:nvPicPr>
          <p:cNvPr descr="Designing a Manicured Garden: A Comprehensive Guide" id="245" name="Google Shape;245;g32154ec6c48_1_22"/>
          <p:cNvPicPr preferRelativeResize="0"/>
          <p:nvPr/>
        </p:nvPicPr>
        <p:blipFill rotWithShape="1">
          <a:blip r:embed="rId4">
            <a:alphaModFix/>
          </a:blip>
          <a:srcRect b="0" l="0" r="0" t="0"/>
          <a:stretch/>
        </p:blipFill>
        <p:spPr>
          <a:xfrm>
            <a:off x="3137048" y="1781199"/>
            <a:ext cx="2935803" cy="1803305"/>
          </a:xfrm>
          <a:prstGeom prst="rect">
            <a:avLst/>
          </a:prstGeom>
          <a:noFill/>
          <a:ln>
            <a:noFill/>
          </a:ln>
        </p:spPr>
      </p:pic>
      <p:sp>
        <p:nvSpPr>
          <p:cNvPr id="246" name="Google Shape;246;g32154ec6c48_1_22"/>
          <p:cNvSpPr txBox="1"/>
          <p:nvPr/>
        </p:nvSpPr>
        <p:spPr>
          <a:xfrm>
            <a:off x="541250" y="1099225"/>
            <a:ext cx="7864200" cy="5232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None/>
            </a:pPr>
            <a:r>
              <a:rPr lang="en-US" sz="2800">
                <a:solidFill>
                  <a:srgbClr val="3B3838"/>
                </a:solidFill>
                <a:latin typeface="Archivo Narrow"/>
                <a:ea typeface="Archivo Narrow"/>
                <a:cs typeface="Archivo Narrow"/>
                <a:sym typeface="Archivo Narrow"/>
              </a:rPr>
              <a:t>Landscaping</a:t>
            </a:r>
            <a:endParaRPr i="0" sz="2200" u="none" cap="none" strike="noStrike">
              <a:solidFill>
                <a:srgbClr val="000000"/>
              </a:solidFill>
              <a:latin typeface="Archivo Narrow"/>
              <a:ea typeface="Archivo Narrow"/>
              <a:cs typeface="Archivo Narrow"/>
              <a:sym typeface="Archivo Narrow"/>
            </a:endParaRPr>
          </a:p>
        </p:txBody>
      </p:sp>
      <p:pic>
        <p:nvPicPr>
          <p:cNvPr descr="ARTipelago: Beautiful Banyan Trees!" id="247" name="Google Shape;247;g32154ec6c48_1_22"/>
          <p:cNvPicPr preferRelativeResize="0"/>
          <p:nvPr/>
        </p:nvPicPr>
        <p:blipFill rotWithShape="1">
          <a:blip r:embed="rId5">
            <a:alphaModFix/>
          </a:blip>
          <a:srcRect b="0" l="0" r="0" t="0"/>
          <a:stretch/>
        </p:blipFill>
        <p:spPr>
          <a:xfrm>
            <a:off x="6344974" y="1825263"/>
            <a:ext cx="2516812" cy="1768201"/>
          </a:xfrm>
          <a:prstGeom prst="rect">
            <a:avLst/>
          </a:prstGeom>
          <a:noFill/>
          <a:ln>
            <a:noFill/>
          </a:ln>
        </p:spPr>
      </p:pic>
      <p:sp>
        <p:nvSpPr>
          <p:cNvPr id="248" name="Google Shape;248;g32154ec6c48_1_22"/>
          <p:cNvSpPr txBox="1"/>
          <p:nvPr/>
        </p:nvSpPr>
        <p:spPr>
          <a:xfrm>
            <a:off x="6268825" y="3722500"/>
            <a:ext cx="2619300" cy="2277900"/>
          </a:xfrm>
          <a:prstGeom prst="rect">
            <a:avLst/>
          </a:prstGeom>
          <a:noFill/>
          <a:ln>
            <a:noFill/>
          </a:ln>
        </p:spPr>
        <p:txBody>
          <a:bodyPr anchorCtr="0" anchor="t" bIns="91425" lIns="91425" spcFirstLastPara="1" rIns="91425" wrap="square" tIns="91425">
            <a:spAutoFit/>
          </a:bodyPr>
          <a:lstStyle/>
          <a:p>
            <a:pPr indent="-171450" lvl="0" marL="171450" rtl="0" algn="just">
              <a:spcBef>
                <a:spcPts val="0"/>
              </a:spcBef>
              <a:spcAft>
                <a:spcPts val="0"/>
              </a:spcAft>
              <a:buClr>
                <a:schemeClr val="dk1"/>
              </a:buClr>
              <a:buSzPts val="1400"/>
              <a:buFont typeface="Noto Sans Symbols"/>
              <a:buChar char="✔"/>
            </a:pPr>
            <a:r>
              <a:rPr lang="en-US">
                <a:solidFill>
                  <a:srgbClr val="3B3838"/>
                </a:solidFill>
                <a:latin typeface="Source Sans Pro"/>
                <a:ea typeface="Source Sans Pro"/>
                <a:cs typeface="Source Sans Pro"/>
                <a:sym typeface="Source Sans Pro"/>
              </a:rPr>
              <a:t>A minimum of</a:t>
            </a:r>
            <a:r>
              <a:rPr lang="en-US">
                <a:solidFill>
                  <a:srgbClr val="3B3838"/>
                </a:solidFill>
              </a:rPr>
              <a:t> </a:t>
            </a:r>
            <a:r>
              <a:rPr lang="en-US" sz="1700">
                <a:solidFill>
                  <a:srgbClr val="3B3838"/>
                </a:solidFill>
                <a:latin typeface="Archivo Narrow Medium"/>
                <a:ea typeface="Archivo Narrow Medium"/>
                <a:cs typeface="Archivo Narrow Medium"/>
                <a:sym typeface="Archivo Narrow Medium"/>
              </a:rPr>
              <a:t>30%</a:t>
            </a:r>
            <a:r>
              <a:rPr lang="en-US">
                <a:solidFill>
                  <a:srgbClr val="3B3838"/>
                </a:solidFill>
              </a:rPr>
              <a:t> </a:t>
            </a:r>
            <a:r>
              <a:rPr lang="en-US">
                <a:solidFill>
                  <a:srgbClr val="3B3838"/>
                </a:solidFill>
                <a:latin typeface="Source Sans Pro"/>
                <a:ea typeface="Source Sans Pro"/>
                <a:cs typeface="Source Sans Pro"/>
                <a:sym typeface="Source Sans Pro"/>
              </a:rPr>
              <a:t>of the landscaped area must be planted with</a:t>
            </a:r>
            <a:r>
              <a:rPr lang="en-US">
                <a:solidFill>
                  <a:srgbClr val="3B3838"/>
                </a:solidFill>
              </a:rPr>
              <a:t> </a:t>
            </a:r>
            <a:r>
              <a:rPr lang="en-US" sz="1700">
                <a:solidFill>
                  <a:srgbClr val="3B3838"/>
                </a:solidFill>
                <a:latin typeface="Archivo Narrow Medium"/>
                <a:ea typeface="Archivo Narrow Medium"/>
                <a:cs typeface="Archivo Narrow Medium"/>
                <a:sym typeface="Archivo Narrow Medium"/>
              </a:rPr>
              <a:t>native/adaptive species</a:t>
            </a:r>
            <a:r>
              <a:rPr lang="en-US">
                <a:solidFill>
                  <a:srgbClr val="3B3838"/>
                </a:solidFill>
                <a:latin typeface="Source Sans Pro"/>
                <a:ea typeface="Source Sans Pro"/>
                <a:cs typeface="Source Sans Pro"/>
                <a:sym typeface="Source Sans Pro"/>
              </a:rPr>
              <a:t> of plants/trees.</a:t>
            </a:r>
            <a:endParaRPr>
              <a:solidFill>
                <a:srgbClr val="3B3838"/>
              </a:solidFill>
              <a:latin typeface="Source Sans Pro"/>
              <a:ea typeface="Source Sans Pro"/>
              <a:cs typeface="Source Sans Pro"/>
              <a:sym typeface="Source Sans Pro"/>
            </a:endParaRPr>
          </a:p>
          <a:p>
            <a:pPr indent="-171450" lvl="0" marL="171450" rtl="0" algn="just">
              <a:spcBef>
                <a:spcPts val="0"/>
              </a:spcBef>
              <a:spcAft>
                <a:spcPts val="0"/>
              </a:spcAft>
              <a:buClr>
                <a:schemeClr val="dk1"/>
              </a:buClr>
              <a:buSzPts val="1400"/>
              <a:buFont typeface="Noto Sans Symbols"/>
              <a:buChar char="✔"/>
            </a:pPr>
            <a:r>
              <a:rPr lang="en-US">
                <a:solidFill>
                  <a:srgbClr val="3B3838"/>
                </a:solidFill>
                <a:latin typeface="Source Sans Pro"/>
                <a:ea typeface="Source Sans Pro"/>
                <a:cs typeface="Source Sans Pro"/>
                <a:sym typeface="Source Sans Pro"/>
              </a:rPr>
              <a:t>Plantation shall be as per</a:t>
            </a:r>
            <a:r>
              <a:rPr lang="en-US">
                <a:solidFill>
                  <a:srgbClr val="3B3838"/>
                </a:solidFill>
              </a:rPr>
              <a:t> </a:t>
            </a:r>
            <a:r>
              <a:rPr lang="en-US" sz="1700">
                <a:solidFill>
                  <a:srgbClr val="3B3838"/>
                </a:solidFill>
                <a:latin typeface="Archivo Narrow Medium"/>
                <a:ea typeface="Archivo Narrow Medium"/>
                <a:cs typeface="Archivo Narrow Medium"/>
                <a:sym typeface="Archivo Narrow Medium"/>
              </a:rPr>
              <a:t>Section 8 of the Urban Greening Guidelines, 2014</a:t>
            </a:r>
            <a:r>
              <a:rPr b="1" lang="en-US">
                <a:solidFill>
                  <a:srgbClr val="3B3838"/>
                </a:solidFill>
              </a:rPr>
              <a:t> </a:t>
            </a:r>
            <a:r>
              <a:rPr i="1" lang="en-US" sz="900">
                <a:solidFill>
                  <a:srgbClr val="595959"/>
                </a:solidFill>
                <a:latin typeface="Source Sans Pro"/>
                <a:ea typeface="Source Sans Pro"/>
                <a:cs typeface="Source Sans Pro"/>
                <a:sym typeface="Source Sans Pro"/>
              </a:rPr>
              <a:t>(Source: MoHUA, Urban Greening Guidelines- 2014, </a:t>
            </a:r>
            <a:r>
              <a:rPr i="1" lang="en-US" sz="900" u="sng">
                <a:solidFill>
                  <a:schemeClr val="hlink"/>
                </a:solidFill>
                <a:latin typeface="Source Sans Pro"/>
                <a:ea typeface="Source Sans Pro"/>
                <a:cs typeface="Source Sans Pro"/>
                <a:sym typeface="Source Sans Pro"/>
                <a:hlinkClick r:id="rId6"/>
              </a:rPr>
              <a:t>Link</a:t>
            </a:r>
            <a:r>
              <a:rPr i="1" lang="en-US" sz="900">
                <a:solidFill>
                  <a:srgbClr val="595959"/>
                </a:solidFill>
                <a:latin typeface="Source Sans Pro"/>
                <a:ea typeface="Source Sans Pro"/>
                <a:cs typeface="Source Sans Pro"/>
                <a:sym typeface="Source Sans Pro"/>
              </a:rPr>
              <a:t> ).</a:t>
            </a:r>
            <a:r>
              <a:rPr b="1" lang="en-US">
                <a:solidFill>
                  <a:srgbClr val="3B3838"/>
                </a:solidFill>
              </a:rPr>
              <a:t> </a:t>
            </a:r>
            <a:r>
              <a:rPr lang="en-US">
                <a:solidFill>
                  <a:srgbClr val="3B3838"/>
                </a:solidFill>
              </a:rPr>
              <a:t>   </a:t>
            </a:r>
            <a:endParaRPr b="1">
              <a:solidFill>
                <a:schemeClr val="dk1"/>
              </a:solidFill>
            </a:endParaRPr>
          </a:p>
        </p:txBody>
      </p:sp>
      <p:sp>
        <p:nvSpPr>
          <p:cNvPr id="249" name="Google Shape;249;g32154ec6c48_1_22"/>
          <p:cNvSpPr txBox="1"/>
          <p:nvPr/>
        </p:nvSpPr>
        <p:spPr>
          <a:xfrm>
            <a:off x="9066100" y="3722500"/>
            <a:ext cx="2687100" cy="2185800"/>
          </a:xfrm>
          <a:prstGeom prst="rect">
            <a:avLst/>
          </a:prstGeom>
          <a:noFill/>
          <a:ln>
            <a:noFill/>
          </a:ln>
        </p:spPr>
        <p:txBody>
          <a:bodyPr anchorCtr="0" anchor="t" bIns="91425" lIns="91425" spcFirstLastPara="1" rIns="91425" wrap="square" tIns="91425">
            <a:spAutoFit/>
          </a:bodyPr>
          <a:lstStyle/>
          <a:p>
            <a:pPr indent="-171450" lvl="0" marL="171450" rtl="0" algn="just">
              <a:spcBef>
                <a:spcPts val="0"/>
              </a:spcBef>
              <a:spcAft>
                <a:spcPts val="0"/>
              </a:spcAft>
              <a:buClr>
                <a:schemeClr val="dk1"/>
              </a:buClr>
              <a:buSzPts val="1400"/>
              <a:buFont typeface="Noto Sans Symbols"/>
              <a:buChar char="✔"/>
            </a:pPr>
            <a:r>
              <a:rPr lang="en-US">
                <a:solidFill>
                  <a:srgbClr val="3B3838"/>
                </a:solidFill>
                <a:latin typeface="Source Sans Pro"/>
                <a:ea typeface="Source Sans Pro"/>
                <a:cs typeface="Source Sans Pro"/>
                <a:sym typeface="Source Sans Pro"/>
              </a:rPr>
              <a:t>A min. </a:t>
            </a:r>
            <a:r>
              <a:rPr lang="en-US" sz="1700">
                <a:solidFill>
                  <a:srgbClr val="3B3838"/>
                </a:solidFill>
                <a:latin typeface="Archivo Narrow Medium"/>
                <a:ea typeface="Archivo Narrow Medium"/>
                <a:cs typeface="Archivo Narrow Medium"/>
                <a:sym typeface="Archivo Narrow Medium"/>
              </a:rPr>
              <a:t>1 tree /80 sqm</a:t>
            </a:r>
            <a:r>
              <a:rPr lang="en-US">
                <a:solidFill>
                  <a:srgbClr val="3B3838"/>
                </a:solidFill>
                <a:latin typeface="Source Sans Pro"/>
                <a:ea typeface="Source Sans Pro"/>
                <a:cs typeface="Source Sans Pro"/>
                <a:sym typeface="Source Sans Pro"/>
              </a:rPr>
              <a:t>. of land should  be  planted and maintained to ensure </a:t>
            </a:r>
            <a:r>
              <a:rPr lang="en-US" sz="1700">
                <a:solidFill>
                  <a:srgbClr val="3B3838"/>
                </a:solidFill>
                <a:latin typeface="Archivo Narrow Medium"/>
                <a:ea typeface="Archivo Narrow Medium"/>
                <a:cs typeface="Archivo Narrow Medium"/>
                <a:sym typeface="Archivo Narrow Medium"/>
              </a:rPr>
              <a:t>at least 10% of plot area under tree cover. </a:t>
            </a:r>
            <a:endParaRPr sz="1700">
              <a:solidFill>
                <a:srgbClr val="3B3838"/>
              </a:solidFill>
              <a:latin typeface="Archivo Narrow Medium"/>
              <a:ea typeface="Archivo Narrow Medium"/>
              <a:cs typeface="Archivo Narrow Medium"/>
              <a:sym typeface="Archivo Narrow Medium"/>
            </a:endParaRPr>
          </a:p>
          <a:p>
            <a:pPr indent="-171450" lvl="0" marL="171450" rtl="0" algn="just">
              <a:spcBef>
                <a:spcPts val="0"/>
              </a:spcBef>
              <a:spcAft>
                <a:spcPts val="0"/>
              </a:spcAft>
              <a:buClr>
                <a:schemeClr val="dk1"/>
              </a:buClr>
              <a:buSzPts val="1400"/>
              <a:buFont typeface="Noto Sans Symbols"/>
              <a:buChar char="✔"/>
            </a:pPr>
            <a:r>
              <a:rPr lang="en-US" sz="1700">
                <a:solidFill>
                  <a:srgbClr val="3B3838"/>
                </a:solidFill>
                <a:latin typeface="Archivo Narrow Medium"/>
                <a:ea typeface="Archivo Narrow Medium"/>
                <a:cs typeface="Archivo Narrow Medium"/>
                <a:sym typeface="Archivo Narrow Medium"/>
              </a:rPr>
              <a:t>Compensatory Plantation</a:t>
            </a:r>
            <a:r>
              <a:rPr lang="en-US">
                <a:solidFill>
                  <a:srgbClr val="3B3838"/>
                </a:solidFill>
                <a:latin typeface="Source Sans Pro"/>
                <a:ea typeface="Source Sans Pro"/>
                <a:cs typeface="Source Sans Pro"/>
                <a:sym typeface="Source Sans Pro"/>
              </a:rPr>
              <a:t> for felled/transplanted trees in the </a:t>
            </a:r>
            <a:r>
              <a:rPr lang="en-US" sz="1700">
                <a:solidFill>
                  <a:srgbClr val="3B3838"/>
                </a:solidFill>
                <a:latin typeface="Archivo Narrow Medium"/>
                <a:ea typeface="Archivo Narrow Medium"/>
                <a:cs typeface="Archivo Narrow Medium"/>
                <a:sym typeface="Archivo Narrow Medium"/>
              </a:rPr>
              <a:t>ratio 1:3</a:t>
            </a:r>
            <a:r>
              <a:rPr lang="en-US">
                <a:solidFill>
                  <a:srgbClr val="3B3838"/>
                </a:solidFill>
                <a:latin typeface="Source Sans Pro"/>
                <a:ea typeface="Source Sans Pro"/>
                <a:cs typeface="Source Sans Pro"/>
                <a:sym typeface="Source Sans Pro"/>
              </a:rPr>
              <a:t> within the premises.</a:t>
            </a:r>
            <a:endParaRPr>
              <a:solidFill>
                <a:srgbClr val="3B3838"/>
              </a:solidFill>
              <a:latin typeface="Source Sans Pro"/>
              <a:ea typeface="Source Sans Pro"/>
              <a:cs typeface="Source Sans Pro"/>
              <a:sym typeface="Source Sans Pro"/>
            </a:endParaRPr>
          </a:p>
        </p:txBody>
      </p:sp>
      <p:sp>
        <p:nvSpPr>
          <p:cNvPr id="250" name="Google Shape;250;g32154ec6c48_1_22"/>
          <p:cNvSpPr txBox="1"/>
          <p:nvPr/>
        </p:nvSpPr>
        <p:spPr>
          <a:xfrm>
            <a:off x="536175" y="5783500"/>
            <a:ext cx="4923900" cy="369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[From Left to Right]</a:t>
            </a:r>
            <a:endParaRPr i="1" sz="900">
              <a:solidFill>
                <a:srgbClr val="595959"/>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rPr i="1" lang="en-US" sz="900">
                <a:solidFill>
                  <a:srgbClr val="595959"/>
                </a:solidFill>
                <a:latin typeface="Source Sans Pro"/>
                <a:ea typeface="Source Sans Pro"/>
                <a:cs typeface="Source Sans Pro"/>
                <a:sym typeface="Source Sans Pro"/>
              </a:rPr>
              <a:t>1.Architectural digest, </a:t>
            </a:r>
            <a:r>
              <a:rPr i="1" lang="en-US" sz="900" u="sng">
                <a:solidFill>
                  <a:schemeClr val="hlink"/>
                </a:solidFill>
                <a:latin typeface="Source Sans Pro"/>
                <a:ea typeface="Source Sans Pro"/>
                <a:cs typeface="Source Sans Pro"/>
                <a:sym typeface="Source Sans Pro"/>
                <a:hlinkClick r:id="rId7"/>
              </a:rPr>
              <a:t>Link</a:t>
            </a:r>
            <a:r>
              <a:rPr i="1" lang="en-US" sz="900">
                <a:solidFill>
                  <a:srgbClr val="595959"/>
                </a:solidFill>
                <a:latin typeface="Source Sans Pro"/>
                <a:ea typeface="Source Sans Pro"/>
                <a:cs typeface="Source Sans Pro"/>
                <a:sym typeface="Source Sans Pro"/>
              </a:rPr>
              <a:t>, 2.Ozbreed, </a:t>
            </a:r>
            <a:r>
              <a:rPr i="1" lang="en-US" sz="900" u="sng">
                <a:solidFill>
                  <a:schemeClr val="hlink"/>
                </a:solidFill>
                <a:latin typeface="Source Sans Pro"/>
                <a:ea typeface="Source Sans Pro"/>
                <a:cs typeface="Source Sans Pro"/>
                <a:sym typeface="Source Sans Pro"/>
                <a:hlinkClick r:id="rId8"/>
              </a:rPr>
              <a:t>Link</a:t>
            </a:r>
            <a:r>
              <a:rPr i="1" lang="en-US" sz="900">
                <a:solidFill>
                  <a:srgbClr val="595959"/>
                </a:solidFill>
                <a:latin typeface="Source Sans Pro"/>
                <a:ea typeface="Source Sans Pro"/>
                <a:cs typeface="Source Sans Pro"/>
                <a:sym typeface="Source Sans Pro"/>
              </a:rPr>
              <a:t>, 3.Artipalego, </a:t>
            </a:r>
            <a:r>
              <a:rPr i="1" lang="en-US" sz="900" u="sng">
                <a:solidFill>
                  <a:schemeClr val="hlink"/>
                </a:solidFill>
                <a:latin typeface="Source Sans Pro"/>
                <a:ea typeface="Source Sans Pro"/>
                <a:cs typeface="Source Sans Pro"/>
                <a:sym typeface="Source Sans Pro"/>
                <a:hlinkClick r:id="rId9"/>
              </a:rPr>
              <a:t>Link</a:t>
            </a:r>
            <a:r>
              <a:rPr i="1" lang="en-US" sz="900">
                <a:solidFill>
                  <a:srgbClr val="595959"/>
                </a:solidFill>
                <a:latin typeface="Source Sans Pro"/>
                <a:ea typeface="Source Sans Pro"/>
                <a:cs typeface="Source Sans Pro"/>
                <a:sym typeface="Source Sans Pro"/>
              </a:rPr>
              <a:t>, 4.iStock, </a:t>
            </a:r>
            <a:r>
              <a:rPr i="1" lang="en-US" sz="900" u="sng">
                <a:solidFill>
                  <a:schemeClr val="hlink"/>
                </a:solidFill>
                <a:latin typeface="Source Sans Pro"/>
                <a:ea typeface="Source Sans Pro"/>
                <a:cs typeface="Source Sans Pro"/>
                <a:sym typeface="Source Sans Pro"/>
                <a:hlinkClick r:id="rId10"/>
              </a:rPr>
              <a:t>Link </a:t>
            </a:r>
            <a:endParaRPr i="1" sz="900">
              <a:solidFill>
                <a:srgbClr val="595959"/>
              </a:solidFill>
              <a:latin typeface="Source Sans Pro"/>
              <a:ea typeface="Source Sans Pro"/>
              <a:cs typeface="Source Sans Pro"/>
              <a:sym typeface="Source Sans Pro"/>
            </a:endParaRPr>
          </a:p>
        </p:txBody>
      </p:sp>
      <p:pic>
        <p:nvPicPr>
          <p:cNvPr id="251" name="Google Shape;251;g32154ec6c48_1_22"/>
          <p:cNvPicPr preferRelativeResize="0"/>
          <p:nvPr/>
        </p:nvPicPr>
        <p:blipFill>
          <a:blip r:embed="rId11">
            <a:alphaModFix/>
          </a:blip>
          <a:stretch>
            <a:fillRect/>
          </a:stretch>
        </p:blipFill>
        <p:spPr>
          <a:xfrm>
            <a:off x="9133911" y="1811313"/>
            <a:ext cx="2619375" cy="1743075"/>
          </a:xfrm>
          <a:prstGeom prst="rect">
            <a:avLst/>
          </a:prstGeom>
          <a:noFill/>
          <a:ln>
            <a:noFill/>
          </a:ln>
        </p:spPr>
      </p:pic>
      <p:sp>
        <p:nvSpPr>
          <p:cNvPr id="252" name="Google Shape;252;g32154ec6c48_1_22"/>
          <p:cNvSpPr/>
          <p:nvPr/>
        </p:nvSpPr>
        <p:spPr>
          <a:xfrm>
            <a:off x="-10750" y="6129425"/>
            <a:ext cx="12201300" cy="728400"/>
          </a:xfrm>
          <a:prstGeom prst="rect">
            <a:avLst/>
          </a:prstGeom>
          <a:solidFill>
            <a:srgbClr val="64B6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Julius Sans One"/>
              <a:ea typeface="Julius Sans One"/>
              <a:cs typeface="Julius Sans One"/>
              <a:sym typeface="Julius Sans On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9"/>
          <p:cNvSpPr/>
          <p:nvPr/>
        </p:nvSpPr>
        <p:spPr>
          <a:xfrm>
            <a:off x="5234475" y="1471000"/>
            <a:ext cx="6241200" cy="502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Julius Sans One"/>
              <a:ea typeface="Julius Sans One"/>
              <a:cs typeface="Julius Sans One"/>
              <a:sym typeface="Julius Sans One"/>
            </a:endParaRPr>
          </a:p>
        </p:txBody>
      </p:sp>
      <p:graphicFrame>
        <p:nvGraphicFramePr>
          <p:cNvPr id="258" name="Google Shape;258;p9"/>
          <p:cNvGraphicFramePr/>
          <p:nvPr/>
        </p:nvGraphicFramePr>
        <p:xfrm>
          <a:off x="5234313" y="1443823"/>
          <a:ext cx="3000000" cy="3000000"/>
        </p:xfrm>
        <a:graphic>
          <a:graphicData uri="http://schemas.openxmlformats.org/drawingml/2006/table">
            <a:tbl>
              <a:tblPr>
                <a:noFill/>
                <a:tableStyleId>{9F67DD36-3A9F-421C-94CC-2827CA3A5DF0}</a:tableStyleId>
              </a:tblPr>
              <a:tblGrid>
                <a:gridCol w="772000"/>
                <a:gridCol w="3480050"/>
                <a:gridCol w="2297575"/>
              </a:tblGrid>
              <a:tr h="371525">
                <a:tc gridSpan="3">
                  <a:txBody>
                    <a:bodyPr/>
                    <a:lstStyle/>
                    <a:p>
                      <a:pPr indent="0" lvl="0" marL="0" marR="0" rtl="0" algn="ctr">
                        <a:lnSpc>
                          <a:spcPct val="100000"/>
                        </a:lnSpc>
                        <a:spcBef>
                          <a:spcPts val="0"/>
                        </a:spcBef>
                        <a:spcAft>
                          <a:spcPts val="0"/>
                        </a:spcAft>
                        <a:buClr>
                          <a:srgbClr val="000000"/>
                        </a:buClr>
                        <a:buSzPts val="1400"/>
                        <a:buFont typeface="Arial"/>
                        <a:buNone/>
                      </a:pPr>
                      <a:r>
                        <a:rPr lang="en-US" sz="1800" u="none" cap="none" strike="noStrike">
                          <a:latin typeface="Archivo Narrow"/>
                          <a:ea typeface="Archivo Narrow"/>
                          <a:cs typeface="Archivo Narrow"/>
                          <a:sym typeface="Archivo Narrow"/>
                        </a:rPr>
                        <a:t>LANDSCAPING </a:t>
                      </a:r>
                      <a:endParaRPr i="0" sz="1800" u="none" cap="none" strike="noStrike">
                        <a:solidFill>
                          <a:srgbClr val="3B3838"/>
                        </a:solidFill>
                        <a:latin typeface="Archivo Narrow"/>
                        <a:ea typeface="Archivo Narrow"/>
                        <a:cs typeface="Archivo Narrow"/>
                        <a:sym typeface="Archivo Narrow"/>
                      </a:endParaRPr>
                    </a:p>
                  </a:txBody>
                  <a:tcPr marT="9525" marB="0" marR="9525" marL="9525" anchor="ctr">
                    <a:solidFill>
                      <a:schemeClr val="lt1"/>
                    </a:solidFill>
                  </a:tcPr>
                </a:tc>
                <a:tc hMerge="1"/>
                <a:tc hMerge="1"/>
              </a:tr>
              <a:tr h="371525">
                <a:tc gridSpan="3">
                  <a:txBody>
                    <a:bodyPr/>
                    <a:lstStyle/>
                    <a:p>
                      <a:pPr indent="0" lvl="0" marL="0" marR="0" rtl="0" algn="ctr">
                        <a:lnSpc>
                          <a:spcPct val="100000"/>
                        </a:lnSpc>
                        <a:spcBef>
                          <a:spcPts val="0"/>
                        </a:spcBef>
                        <a:spcAft>
                          <a:spcPts val="0"/>
                        </a:spcAft>
                        <a:buClr>
                          <a:srgbClr val="000000"/>
                        </a:buClr>
                        <a:buSzPts val="1400"/>
                        <a:buFont typeface="Arial"/>
                        <a:buNone/>
                      </a:pPr>
                      <a:r>
                        <a:rPr lang="en-US" sz="1800" u="none" cap="none" strike="noStrike">
                          <a:latin typeface="Archivo Narrow"/>
                          <a:ea typeface="Archivo Narrow"/>
                          <a:cs typeface="Archivo Narrow"/>
                          <a:sym typeface="Archivo Narrow"/>
                        </a:rPr>
                        <a:t>Points for increasing vegetated area on site</a:t>
                      </a:r>
                      <a:endParaRPr i="0" sz="1800" u="none" cap="none" strike="noStrike">
                        <a:solidFill>
                          <a:srgbClr val="3B3838"/>
                        </a:solidFill>
                        <a:latin typeface="Archivo Narrow"/>
                        <a:ea typeface="Archivo Narrow"/>
                        <a:cs typeface="Archivo Narrow"/>
                        <a:sym typeface="Archivo Narrow"/>
                      </a:endParaRPr>
                    </a:p>
                  </a:txBody>
                  <a:tcPr marT="9525" marB="0" marR="9525" marL="9525" anchor="ctr">
                    <a:solidFill>
                      <a:schemeClr val="lt1"/>
                    </a:solidFill>
                  </a:tcPr>
                </a:tc>
                <a:tc hMerge="1"/>
                <a:tc hMerge="1"/>
              </a:tr>
              <a:tr h="331650">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S.No.</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Minimum Vegetated Area</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Incremental Point </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r>
              <a:tr h="331650">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1</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30% of total landscape area </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6</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r>
              <a:tr h="331650">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2</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40% of total landscape area </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8</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r>
              <a:tr h="331650">
                <a:tc gridSpan="3">
                  <a:txBody>
                    <a:bodyPr/>
                    <a:lstStyle/>
                    <a:p>
                      <a:pPr indent="0" lvl="0" marL="0" marR="0" rtl="0" algn="ctr">
                        <a:lnSpc>
                          <a:spcPct val="100000"/>
                        </a:lnSpc>
                        <a:spcBef>
                          <a:spcPts val="0"/>
                        </a:spcBef>
                        <a:spcAft>
                          <a:spcPts val="0"/>
                        </a:spcAft>
                        <a:buClr>
                          <a:srgbClr val="000000"/>
                        </a:buClr>
                        <a:buSzPts val="1400"/>
                        <a:buFont typeface="Arial"/>
                        <a:buNone/>
                      </a:pPr>
                      <a:r>
                        <a:rPr lang="en-US" sz="1800" u="none" cap="none" strike="noStrike">
                          <a:latin typeface="Archivo Narrow"/>
                          <a:ea typeface="Archivo Narrow"/>
                          <a:cs typeface="Archivo Narrow"/>
                          <a:sym typeface="Archivo Narrow"/>
                        </a:rPr>
                        <a:t>Points for Reducing the Turf area</a:t>
                      </a:r>
                      <a:endParaRPr i="0" sz="1800" u="none" cap="none" strike="noStrike">
                        <a:solidFill>
                          <a:srgbClr val="3B3838"/>
                        </a:solidFill>
                        <a:latin typeface="Archivo Narrow"/>
                        <a:ea typeface="Archivo Narrow"/>
                        <a:cs typeface="Archivo Narrow"/>
                        <a:sym typeface="Archivo Narrow"/>
                      </a:endParaRPr>
                    </a:p>
                  </a:txBody>
                  <a:tcPr marT="9525" marB="0" marR="9525" marL="9525" anchor="ctr">
                    <a:solidFill>
                      <a:schemeClr val="lt1"/>
                    </a:solidFill>
                  </a:tcPr>
                </a:tc>
                <a:tc hMerge="1"/>
                <a:tc hMerge="1"/>
              </a:tr>
              <a:tr h="331650">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S.No.</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Maximum turf  Area</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Incremental Point </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r>
              <a:tr h="331650">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1</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20% of total landscape area </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2</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r>
              <a:tr h="331650">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2</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15% of total landscape area </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4</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r>
              <a:tr h="650850">
                <a:tc gridSpan="3">
                  <a:txBody>
                    <a:bodyPr/>
                    <a:lstStyle/>
                    <a:p>
                      <a:pPr indent="0" lvl="0" marL="0" marR="0" rtl="0" algn="ctr">
                        <a:lnSpc>
                          <a:spcPct val="100000"/>
                        </a:lnSpc>
                        <a:spcBef>
                          <a:spcPts val="0"/>
                        </a:spcBef>
                        <a:spcAft>
                          <a:spcPts val="0"/>
                        </a:spcAft>
                        <a:buClr>
                          <a:srgbClr val="000000"/>
                        </a:buClr>
                        <a:buSzPts val="1400"/>
                        <a:buFont typeface="Arial"/>
                        <a:buNone/>
                      </a:pPr>
                      <a:r>
                        <a:rPr lang="en-US" sz="1800" u="none" cap="none" strike="noStrike">
                          <a:latin typeface="Archivo Narrow"/>
                          <a:ea typeface="Archivo Narrow"/>
                          <a:cs typeface="Archivo Narrow"/>
                          <a:sym typeface="Archivo Narrow"/>
                        </a:rPr>
                        <a:t>Points for increasing the landscape area planted with native plant species </a:t>
                      </a:r>
                      <a:endParaRPr i="0" sz="1800" u="none" cap="none" strike="noStrike">
                        <a:solidFill>
                          <a:srgbClr val="3B3838"/>
                        </a:solidFill>
                        <a:latin typeface="Archivo Narrow"/>
                        <a:ea typeface="Archivo Narrow"/>
                        <a:cs typeface="Archivo Narrow"/>
                        <a:sym typeface="Archivo Narrow"/>
                      </a:endParaRPr>
                    </a:p>
                  </a:txBody>
                  <a:tcPr marT="9525" marB="0" marR="9525" marL="9525" anchor="ctr">
                    <a:solidFill>
                      <a:schemeClr val="lt1"/>
                    </a:solidFill>
                  </a:tcPr>
                </a:tc>
                <a:tc hMerge="1"/>
                <a:tc hMerge="1"/>
              </a:tr>
              <a:tr h="650850">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S.No.</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Minimum area with Native plant species </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Incremental Point </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r>
              <a:tr h="331650">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1</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40% of total landscape area </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2</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r>
              <a:tr h="331650">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2</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50% of total landscape area </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latin typeface="Source Sans Pro"/>
                          <a:ea typeface="Source Sans Pro"/>
                          <a:cs typeface="Source Sans Pro"/>
                          <a:sym typeface="Source Sans Pro"/>
                        </a:rPr>
                        <a:t>4</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solidFill>
                      <a:schemeClr val="lt1"/>
                    </a:solidFill>
                  </a:tcPr>
                </a:tc>
              </a:tr>
            </a:tbl>
          </a:graphicData>
        </a:graphic>
      </p:graphicFrame>
      <p:sp>
        <p:nvSpPr>
          <p:cNvPr id="259" name="Google Shape;259;p9"/>
          <p:cNvSpPr txBox="1"/>
          <p:nvPr/>
        </p:nvSpPr>
        <p:spPr>
          <a:xfrm>
            <a:off x="541250" y="443750"/>
            <a:ext cx="59835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rgbClr val="64B6B8"/>
                </a:solidFill>
                <a:latin typeface="Julius Sans One"/>
                <a:ea typeface="Julius Sans One"/>
                <a:cs typeface="Julius Sans One"/>
                <a:sym typeface="Julius Sans One"/>
              </a:rPr>
              <a:t>Incremental Provisions</a:t>
            </a:r>
            <a:endParaRPr sz="3200">
              <a:solidFill>
                <a:srgbClr val="64B6B8"/>
              </a:solidFill>
              <a:latin typeface="Julius Sans One"/>
              <a:ea typeface="Julius Sans One"/>
              <a:cs typeface="Julius Sans One"/>
              <a:sym typeface="Julius Sans One"/>
            </a:endParaRPr>
          </a:p>
        </p:txBody>
      </p:sp>
      <p:sp>
        <p:nvSpPr>
          <p:cNvPr id="260" name="Google Shape;260;p9"/>
          <p:cNvSpPr txBox="1"/>
          <p:nvPr/>
        </p:nvSpPr>
        <p:spPr>
          <a:xfrm>
            <a:off x="541250" y="6473425"/>
            <a:ext cx="300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900">
                <a:solidFill>
                  <a:srgbClr val="595959"/>
                </a:solidFill>
                <a:latin typeface="Source Sans Pro"/>
                <a:ea typeface="Source Sans Pro"/>
                <a:cs typeface="Source Sans Pro"/>
                <a:sym typeface="Source Sans Pro"/>
              </a:rPr>
              <a:t>Image source: Design pataki,</a:t>
            </a:r>
            <a:r>
              <a:rPr i="1" lang="en-US" sz="900" u="sng">
                <a:solidFill>
                  <a:schemeClr val="hlink"/>
                </a:solidFill>
                <a:latin typeface="Source Sans Pro"/>
                <a:ea typeface="Source Sans Pro"/>
                <a:cs typeface="Source Sans Pro"/>
                <a:sym typeface="Source Sans Pro"/>
                <a:hlinkClick r:id="rId3"/>
              </a:rPr>
              <a:t> Link</a:t>
            </a:r>
            <a:endParaRPr i="1" sz="900">
              <a:solidFill>
                <a:srgbClr val="595959"/>
              </a:solidFill>
              <a:latin typeface="Source Sans Pro"/>
              <a:ea typeface="Source Sans Pro"/>
              <a:cs typeface="Source Sans Pro"/>
              <a:sym typeface="Source Sans Pro"/>
            </a:endParaRPr>
          </a:p>
        </p:txBody>
      </p:sp>
      <p:pic>
        <p:nvPicPr>
          <p:cNvPr id="261" name="Google Shape;261;p9"/>
          <p:cNvPicPr preferRelativeResize="0"/>
          <p:nvPr/>
        </p:nvPicPr>
        <p:blipFill rotWithShape="1">
          <a:blip r:embed="rId4">
            <a:alphaModFix/>
          </a:blip>
          <a:srcRect b="0" l="7886" r="6018" t="0"/>
          <a:stretch/>
        </p:blipFill>
        <p:spPr>
          <a:xfrm>
            <a:off x="541250" y="1443825"/>
            <a:ext cx="4330104" cy="5029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Neha</dc:creator>
</cp:coreProperties>
</file>