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0400"/>
  <p:notesSz cx="6858000" cy="9144000"/>
  <p:embeddedFontLst>
    <p:embeddedFont>
      <p:font typeface="Archivo Narrow"/>
      <p:regular r:id="rId34"/>
      <p:bold r:id="rId35"/>
      <p:italic r:id="rId36"/>
      <p:boldItalic r:id="rId37"/>
    </p:embeddedFont>
    <p:embeddedFont>
      <p:font typeface="Julius Sans O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93">
          <p15:clr>
            <a:srgbClr val="747775"/>
          </p15:clr>
        </p15:guide>
        <p15:guide id="2" orient="horz" pos="282">
          <p15:clr>
            <a:srgbClr val="747775"/>
          </p15:clr>
        </p15:guide>
      </p15:sldGuideLst>
    </p:ext>
    <p:ext uri="GoogleSlidesCustomDataVersion2">
      <go:slidesCustomData xmlns:go="http://customooxmlschemas.google.com/" r:id="rId39" roundtripDataSignature="AMtx7mhPeE0o6jWSaeB/cdGvHmt1nWn8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572AC8-45F2-4728-8F3D-C2866522569A}">
  <a:tblStyle styleId="{2D572AC8-45F2-4728-8F3D-C2866522569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3"/>
        <p:guide pos="28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ArchivoNarrow-bold.fntdata"/><Relationship Id="rId12" Type="http://schemas.openxmlformats.org/officeDocument/2006/relationships/slide" Target="slides/slide5.xml"/><Relationship Id="rId34" Type="http://schemas.openxmlformats.org/officeDocument/2006/relationships/font" Target="fonts/ArchivoNarrow-regular.fntdata"/><Relationship Id="rId15" Type="http://schemas.openxmlformats.org/officeDocument/2006/relationships/slide" Target="slides/slide8.xml"/><Relationship Id="rId37" Type="http://schemas.openxmlformats.org/officeDocument/2006/relationships/font" Target="fonts/ArchivoNarrow-boldItalic.fntdata"/><Relationship Id="rId14" Type="http://schemas.openxmlformats.org/officeDocument/2006/relationships/slide" Target="slides/slide7.xml"/><Relationship Id="rId36" Type="http://schemas.openxmlformats.org/officeDocument/2006/relationships/font" Target="fonts/ArchivoNarrow-italic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JuliusSansOne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9c1d1de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100"/>
              <a:t>Time- 45 Sec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The Eco Niwas Samhita is a set of guidelines focused on sustainable residential building practices in India.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The code got amended in 2024 with sustainable practices and it is also called ECSBC for residential buildings .</a:t>
            </a:r>
            <a:endParaRPr/>
          </a:p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174" name="Google Shape;174;g339c1d1de89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: 120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UcPeriod"/>
            </a:pPr>
            <a:r>
              <a:rPr lang="en-US"/>
              <a:t>A daily waste collection schedule should be developed to collect the segregated waste from each building and store at a designated centralized storage area in the premises until its transportation to respective recyclers.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UcPeriod"/>
            </a:pPr>
            <a:r>
              <a:rPr lang="en-US"/>
              <a:t>Dry, sanitary, and hazardous waste shall be transported to/ collected by authorized recyclers/ Municipal Corporation.</a:t>
            </a:r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39c1d1de8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Time- 10 Sec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g339c1d1de89_0_23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9c1d1de89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Time- 45 Sec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339c1d1de89_0_24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9c1d1de89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Time- 30 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Ans: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 FOUR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339c1d1de89_0_24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200">
                <a:solidFill>
                  <a:schemeClr val="lt1"/>
                </a:solidFill>
              </a:rPr>
              <a:t>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Importance of waste management to be explained.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9c1d1de89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Time- 30 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Ans: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150-200 mm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339c1d1de89_0_25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c1d1de89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Time- 30 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Ans: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 FOUR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339c1d1de89_0_35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39c1d1de89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Time- 30 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Ans: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150-200 mm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339c1d1de89_0_36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39c1d1de89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Time- 30 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Ans: 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150-200 mm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g339c1d1de89_0_37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9c1d1de8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Time- 10 Sec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g339c1d1de89_0_39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2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9c1d1de89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g339c1d1de89_0_39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Explains the main categories addressed in the module along with mandatory and incremental categories.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 Sec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talks about types of waste generated during the construction phase.</a:t>
            </a:r>
            <a:endParaRPr b="0" i="0" sz="1200" u="none" cap="none" strike="noStrike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Content </a:t>
            </a:r>
            <a:r>
              <a:rPr b="0" lang="en-US"/>
              <a:t>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 Sec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talks about types of waste generated during post-occupancy.</a:t>
            </a:r>
            <a:endParaRPr b="0" i="0" sz="1200" u="none" cap="none" strike="noStrike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Content </a:t>
            </a:r>
            <a:r>
              <a:rPr b="0" lang="en-US"/>
              <a:t>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Waste generated during the construction are classified into </a:t>
            </a:r>
            <a:r>
              <a:rPr b="1" lang="en-US"/>
              <a:t>Non-hazardous waste</a:t>
            </a:r>
            <a:r>
              <a:rPr lang="en-US"/>
              <a:t>, </a:t>
            </a:r>
            <a:r>
              <a:rPr b="1" lang="en-US"/>
              <a:t>packaging waste and Hazardous waste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Designated area should be provided for each classification of waste within the site/adjacent site for collection, segregation &amp; storage to </a:t>
            </a:r>
            <a:r>
              <a:rPr lang="en-US" sz="1200"/>
              <a:t>be taken care for Code compliance</a:t>
            </a:r>
            <a:endParaRPr/>
          </a:p>
        </p:txBody>
      </p:sp>
      <p:sp>
        <p:nvSpPr>
          <p:cNvPr id="270" name="Google Shape;270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 types of construction waste can be reused/repurposed on-site as fill material for levelling uneven terrain, filling excavated areas, or creating embankments, as a base or subbase material for road construction, for erosion control measures, constructing retaining walls, as bedding and backfill material for utility pipelines, etc</a:t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: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Slide is self explanatory.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>
            <p:ph idx="2" type="pic"/>
          </p:nvPr>
        </p:nvSpPr>
        <p:spPr>
          <a:xfrm>
            <a:off x="1" y="0"/>
            <a:ext cx="12190414" cy="4278523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/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/>
          <p:nvPr>
            <p:ph idx="2" type="pic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5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/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" type="body"/>
          </p:nvPr>
        </p:nvSpPr>
        <p:spPr>
          <a:xfrm rot="5400000">
            <a:off x="3832225" y="-1622504"/>
            <a:ext cx="4525963" cy="10971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/>
          <p:nvPr>
            <p:ph type="title"/>
          </p:nvPr>
        </p:nvSpPr>
        <p:spPr>
          <a:xfrm rot="5400000">
            <a:off x="7283708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" type="body"/>
          </p:nvPr>
        </p:nvSpPr>
        <p:spPr>
          <a:xfrm rot="5400000">
            <a:off x="1696436" y="-812276"/>
            <a:ext cx="5851525" cy="8025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9c1d1de89_0_278"/>
          <p:cNvSpPr/>
          <p:nvPr>
            <p:ph idx="2" type="pic"/>
          </p:nvPr>
        </p:nvSpPr>
        <p:spPr>
          <a:xfrm>
            <a:off x="1" y="0"/>
            <a:ext cx="12190500" cy="4278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g339c1d1de89_0_278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9c1d1de89_0_281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339c1d1de89_0_281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39c1d1de89_0_281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9c1d1de89_0_285"/>
          <p:cNvSpPr/>
          <p:nvPr>
            <p:ph idx="2" type="pic"/>
          </p:nvPr>
        </p:nvSpPr>
        <p:spPr>
          <a:xfrm>
            <a:off x="4742833" y="0"/>
            <a:ext cx="3657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g339c1d1de89_0_285"/>
          <p:cNvSpPr/>
          <p:nvPr>
            <p:ph idx="3" type="pic"/>
          </p:nvPr>
        </p:nvSpPr>
        <p:spPr>
          <a:xfrm>
            <a:off x="8533289" y="1485900"/>
            <a:ext cx="3657000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g339c1d1de89_0_285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9c1d1de89_0_289"/>
          <p:cNvSpPr txBox="1"/>
          <p:nvPr>
            <p:ph type="ctrTitle"/>
          </p:nvPr>
        </p:nvSpPr>
        <p:spPr>
          <a:xfrm>
            <a:off x="914281" y="2130426"/>
            <a:ext cx="10362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39c1d1de89_0_289"/>
          <p:cNvSpPr txBox="1"/>
          <p:nvPr>
            <p:ph idx="1" type="subTitle"/>
          </p:nvPr>
        </p:nvSpPr>
        <p:spPr>
          <a:xfrm>
            <a:off x="1828562" y="3886200"/>
            <a:ext cx="853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g339c1d1de89_0_289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339c1d1de89_0_289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39c1d1de89_0_289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c1d1de89_0_295"/>
          <p:cNvSpPr txBox="1"/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39c1d1de89_0_295"/>
          <p:cNvSpPr txBox="1"/>
          <p:nvPr>
            <p:ph idx="1" type="body"/>
          </p:nvPr>
        </p:nvSpPr>
        <p:spPr>
          <a:xfrm>
            <a:off x="609521" y="1600201"/>
            <a:ext cx="10971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339c1d1de89_0_295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39c1d1de89_0_295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39c1d1de89_0_295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9c1d1de89_0_301"/>
          <p:cNvSpPr txBox="1"/>
          <p:nvPr>
            <p:ph type="title"/>
          </p:nvPr>
        </p:nvSpPr>
        <p:spPr>
          <a:xfrm>
            <a:off x="962959" y="4406901"/>
            <a:ext cx="103620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39c1d1de89_0_301"/>
          <p:cNvSpPr txBox="1"/>
          <p:nvPr>
            <p:ph idx="1" type="body"/>
          </p:nvPr>
        </p:nvSpPr>
        <p:spPr>
          <a:xfrm>
            <a:off x="962959" y="2906713"/>
            <a:ext cx="10362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g339c1d1de89_0_301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39c1d1de89_0_301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39c1d1de89_0_301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9c1d1de89_0_307"/>
          <p:cNvSpPr txBox="1"/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39c1d1de89_0_307"/>
          <p:cNvSpPr txBox="1"/>
          <p:nvPr>
            <p:ph idx="1" type="body"/>
          </p:nvPr>
        </p:nvSpPr>
        <p:spPr>
          <a:xfrm>
            <a:off x="609521" y="1600201"/>
            <a:ext cx="5384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g339c1d1de89_0_307"/>
          <p:cNvSpPr txBox="1"/>
          <p:nvPr>
            <p:ph idx="2" type="body"/>
          </p:nvPr>
        </p:nvSpPr>
        <p:spPr>
          <a:xfrm>
            <a:off x="6196793" y="1600201"/>
            <a:ext cx="5384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9" name="Google Shape;129;g339c1d1de89_0_307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339c1d1de89_0_307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39c1d1de89_0_307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/>
          <p:nvPr>
            <p:ph idx="2" type="pic"/>
          </p:nvPr>
        </p:nvSpPr>
        <p:spPr>
          <a:xfrm>
            <a:off x="1855854" y="255428"/>
            <a:ext cx="5280996" cy="2552133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7"/>
          <p:cNvSpPr/>
          <p:nvPr>
            <p:ph idx="3" type="pic"/>
          </p:nvPr>
        </p:nvSpPr>
        <p:spPr>
          <a:xfrm>
            <a:off x="136458" y="2930389"/>
            <a:ext cx="4134736" cy="2552132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7"/>
          <p:cNvSpPr/>
          <p:nvPr>
            <p:ph idx="4" type="pic"/>
          </p:nvPr>
        </p:nvSpPr>
        <p:spPr>
          <a:xfrm>
            <a:off x="4394007" y="2930390"/>
            <a:ext cx="2360757" cy="3497706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9c1d1de89_0_314"/>
          <p:cNvSpPr txBox="1"/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39c1d1de89_0_314"/>
          <p:cNvSpPr txBox="1"/>
          <p:nvPr>
            <p:ph idx="1" type="body"/>
          </p:nvPr>
        </p:nvSpPr>
        <p:spPr>
          <a:xfrm>
            <a:off x="609521" y="1535113"/>
            <a:ext cx="5386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g339c1d1de89_0_314"/>
          <p:cNvSpPr txBox="1"/>
          <p:nvPr>
            <p:ph idx="2" type="body"/>
          </p:nvPr>
        </p:nvSpPr>
        <p:spPr>
          <a:xfrm>
            <a:off x="609521" y="2174875"/>
            <a:ext cx="5386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6" name="Google Shape;136;g339c1d1de89_0_314"/>
          <p:cNvSpPr txBox="1"/>
          <p:nvPr>
            <p:ph idx="3" type="body"/>
          </p:nvPr>
        </p:nvSpPr>
        <p:spPr>
          <a:xfrm>
            <a:off x="6192561" y="1535113"/>
            <a:ext cx="5388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g339c1d1de89_0_314"/>
          <p:cNvSpPr txBox="1"/>
          <p:nvPr>
            <p:ph idx="4" type="body"/>
          </p:nvPr>
        </p:nvSpPr>
        <p:spPr>
          <a:xfrm>
            <a:off x="6192561" y="2174875"/>
            <a:ext cx="53883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g339c1d1de89_0_314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339c1d1de89_0_314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339c1d1de89_0_314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9c1d1de89_0_323"/>
          <p:cNvSpPr txBox="1"/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339c1d1de89_0_323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339c1d1de89_0_323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39c1d1de89_0_323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9c1d1de89_0_328"/>
          <p:cNvSpPr txBox="1"/>
          <p:nvPr>
            <p:ph type="title"/>
          </p:nvPr>
        </p:nvSpPr>
        <p:spPr>
          <a:xfrm>
            <a:off x="609521" y="273050"/>
            <a:ext cx="40107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39c1d1de89_0_328"/>
          <p:cNvSpPr txBox="1"/>
          <p:nvPr>
            <p:ph idx="1" type="body"/>
          </p:nvPr>
        </p:nvSpPr>
        <p:spPr>
          <a:xfrm>
            <a:off x="4766113" y="273051"/>
            <a:ext cx="68148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g339c1d1de89_0_328"/>
          <p:cNvSpPr txBox="1"/>
          <p:nvPr>
            <p:ph idx="2" type="body"/>
          </p:nvPr>
        </p:nvSpPr>
        <p:spPr>
          <a:xfrm>
            <a:off x="609521" y="1435101"/>
            <a:ext cx="4010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0" name="Google Shape;150;g339c1d1de89_0_328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39c1d1de89_0_328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39c1d1de89_0_328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9c1d1de89_0_335"/>
          <p:cNvSpPr txBox="1"/>
          <p:nvPr>
            <p:ph type="title"/>
          </p:nvPr>
        </p:nvSpPr>
        <p:spPr>
          <a:xfrm>
            <a:off x="2389406" y="4800600"/>
            <a:ext cx="7314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339c1d1de89_0_335"/>
          <p:cNvSpPr/>
          <p:nvPr>
            <p:ph idx="2" type="pic"/>
          </p:nvPr>
        </p:nvSpPr>
        <p:spPr>
          <a:xfrm>
            <a:off x="2389406" y="612775"/>
            <a:ext cx="73143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g339c1d1de89_0_335"/>
          <p:cNvSpPr txBox="1"/>
          <p:nvPr>
            <p:ph idx="1" type="body"/>
          </p:nvPr>
        </p:nvSpPr>
        <p:spPr>
          <a:xfrm>
            <a:off x="2389406" y="5367338"/>
            <a:ext cx="73143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g339c1d1de89_0_335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39c1d1de89_0_335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339c1d1de89_0_335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9c1d1de89_0_342"/>
          <p:cNvSpPr txBox="1"/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339c1d1de89_0_342"/>
          <p:cNvSpPr txBox="1"/>
          <p:nvPr>
            <p:ph idx="1" type="body"/>
          </p:nvPr>
        </p:nvSpPr>
        <p:spPr>
          <a:xfrm rot="5400000">
            <a:off x="3832193" y="-1622400"/>
            <a:ext cx="4526100" cy="109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g339c1d1de89_0_342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339c1d1de89_0_342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339c1d1de89_0_342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9c1d1de89_0_348"/>
          <p:cNvSpPr txBox="1"/>
          <p:nvPr>
            <p:ph type="title"/>
          </p:nvPr>
        </p:nvSpPr>
        <p:spPr>
          <a:xfrm rot="5400000">
            <a:off x="7283692" y="1828939"/>
            <a:ext cx="5851500" cy="27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339c1d1de89_0_348"/>
          <p:cNvSpPr txBox="1"/>
          <p:nvPr>
            <p:ph idx="1" type="body"/>
          </p:nvPr>
        </p:nvSpPr>
        <p:spPr>
          <a:xfrm rot="5400000">
            <a:off x="1696476" y="-812261"/>
            <a:ext cx="5851500" cy="8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g339c1d1de89_0_348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339c1d1de89_0_348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339c1d1de89_0_348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subTitle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9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/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31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" type="body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2"/>
          <p:cNvSpPr txBox="1"/>
          <p:nvPr>
            <p:ph idx="2" type="body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32"/>
          <p:cNvSpPr txBox="1"/>
          <p:nvPr>
            <p:ph idx="3" type="body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2"/>
          <p:cNvSpPr txBox="1"/>
          <p:nvPr>
            <p:ph idx="4" type="body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32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/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4"/>
          <p:cNvSpPr txBox="1"/>
          <p:nvPr>
            <p:ph idx="2" type="body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4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ulius Sans One"/>
              <a:buNone/>
              <a:defRPr b="0" i="0" sz="44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ulius Sans One"/>
              <a:buChar char="•"/>
              <a:defRPr b="0" i="0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Char char="–"/>
              <a:defRPr b="0" i="0" sz="28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9c1d1de89_0_270"/>
          <p:cNvSpPr txBox="1"/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ulius Sans One"/>
              <a:buNone/>
              <a:defRPr b="0" i="0" sz="44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339c1d1de89_0_270"/>
          <p:cNvSpPr txBox="1"/>
          <p:nvPr>
            <p:ph idx="1" type="body"/>
          </p:nvPr>
        </p:nvSpPr>
        <p:spPr>
          <a:xfrm>
            <a:off x="609521" y="1600201"/>
            <a:ext cx="10971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ulius Sans One"/>
              <a:buChar char="•"/>
              <a:defRPr b="0" i="0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Char char="–"/>
              <a:defRPr b="0" i="0" sz="28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339c1d1de89_0_270"/>
          <p:cNvSpPr txBox="1"/>
          <p:nvPr>
            <p:ph idx="10" type="dt"/>
          </p:nvPr>
        </p:nvSpPr>
        <p:spPr>
          <a:xfrm>
            <a:off x="609520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339c1d1de89_0_270"/>
          <p:cNvSpPr txBox="1"/>
          <p:nvPr>
            <p:ph idx="11" type="ftr"/>
          </p:nvPr>
        </p:nvSpPr>
        <p:spPr>
          <a:xfrm>
            <a:off x="4165058" y="6356351"/>
            <a:ext cx="386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339c1d1de89_0_270"/>
          <p:cNvSpPr txBox="1"/>
          <p:nvPr>
            <p:ph idx="12" type="sldNum"/>
          </p:nvPr>
        </p:nvSpPr>
        <p:spPr>
          <a:xfrm>
            <a:off x="8736463" y="6356351"/>
            <a:ext cx="284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, icon&#10;&#10;Description automatically generated" id="94" name="Google Shape;94;g339c1d1de89_0_2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39c1d1de89_0_270"/>
          <p:cNvPicPr preferRelativeResize="0"/>
          <p:nvPr/>
        </p:nvPicPr>
        <p:blipFill rotWithShape="1">
          <a:blip r:embed="rId2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s://www.paramountglobal.com/knowledge/how-to-reduce-packaging-waste-in-supply-chain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hyperlink" Target="https://siteservicesusa.com/guide-to-waste-diversion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hyperlink" Target="https://www.freepik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hyperlink" Target="https://www.eawater.com/tag/waste-segregation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jpg"/><Relationship Id="rId6" Type="http://schemas.openxmlformats.org/officeDocument/2006/relationships/image" Target="../media/image21.jpg"/><Relationship Id="rId7" Type="http://schemas.openxmlformats.org/officeDocument/2006/relationships/hyperlink" Target="https://www.istockphoto.com/photo/compost-with-composted-earth-gm479440915-36231296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hyperlink" Target="https://www.eawater.com/tag/waste-segregation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s://globalrec.org/2015/09/19/incineration-of-waste-will-throw-marginalized-communities-like-yanadis-out-of-busines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hyperlink" Target="https://wastecontrolinc.com/2022/09/19/what-are-the-main-objectives-of-waste-management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www.almitrapatel.com/collection.htm" TargetMode="Externa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researchgate.net/publication/373737929_SOLID_WASTE_MANAGEMENT_IN_INDIAN_PERSPECTIVES_A_COMPREHENSIVE_REVIEW" TargetMode="External"/><Relationship Id="rId4" Type="http://schemas.openxmlformats.org/officeDocument/2006/relationships/hyperlink" Target="https://www.researchgate.net/publication/315541171_Challenges_and_opportunities_associated_with_waste_management_in_India" TargetMode="External"/><Relationship Id="rId9" Type="http://schemas.openxmlformats.org/officeDocument/2006/relationships/hyperlink" Target="https://en.wikipedia.org/wiki/Waste_management" TargetMode="External"/><Relationship Id="rId5" Type="http://schemas.openxmlformats.org/officeDocument/2006/relationships/hyperlink" Target="https://nswai.org/docs/Scenario%20of%20solid%20waste%20management%20in%20present%20Indian%20context.pdf" TargetMode="External"/><Relationship Id="rId6" Type="http://schemas.openxmlformats.org/officeDocument/2006/relationships/hyperlink" Target="https://youtu.be/Lfj8SKFlTpI?feature=shared" TargetMode="External"/><Relationship Id="rId7" Type="http://schemas.openxmlformats.org/officeDocument/2006/relationships/hyperlink" Target="https://youtu.be/29OFyXJC_uA?feature=shared" TargetMode="External"/><Relationship Id="rId8" Type="http://schemas.openxmlformats.org/officeDocument/2006/relationships/hyperlink" Target="https://www.nswai.org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hyperlink" Target="https://maratekenvironmental.com/top-5-things-to-know-about-canadian-hazardous-waste-legislat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hyperlink" Target="https://www.tradeindia.com/products/pu-waste-foam-scrap-5474363.html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hyperlink" Target="https://www.wellingtonwaste.co.uk/news/getting-rid-of-your-construction-waste-the-right-way/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emonde.fr/en/economy/article/2023/05/19/used-diapers-can-be-turned-into-reinforced-concrete_6027191_19.html" TargetMode="External"/><Relationship Id="rId10" Type="http://schemas.openxmlformats.org/officeDocument/2006/relationships/hyperlink" Target="https://analyticsindiamag.com/ai-origins-evolution/how-ai-can-help-fight-food-wastage-in-india/" TargetMode="External"/><Relationship Id="rId12" Type="http://schemas.openxmlformats.org/officeDocument/2006/relationships/hyperlink" Target="https://sustainabilitynext.in/why-india-should-support-lithium-battery-recycl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hyperlink" Target="https://www.onmanorama.com/lifestyle/news/2019/07/31/plastic-waste-imported-india.html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12.jp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s://www.zerowastedesign.org/02-building-design/fa-construction-demolition-waste-best-practice-strategie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jpg"/><Relationship Id="rId6" Type="http://schemas.openxmlformats.org/officeDocument/2006/relationships/hyperlink" Target="https://www.facebook.com/photo.php?fbid=2795190664124337&amp;id=1621995311443884&amp;set=a.1785913641718716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39c1d1de89_0_0"/>
          <p:cNvPicPr preferRelativeResize="0"/>
          <p:nvPr/>
        </p:nvPicPr>
        <p:blipFill rotWithShape="1">
          <a:blip r:embed="rId3">
            <a:alphaModFix/>
          </a:blip>
          <a:srcRect b="0" l="0" r="7842" t="0"/>
          <a:stretch/>
        </p:blipFill>
        <p:spPr>
          <a:xfrm>
            <a:off x="1" y="-26017"/>
            <a:ext cx="12190411" cy="6883400"/>
          </a:xfrm>
          <a:prstGeom prst="rect">
            <a:avLst/>
          </a:prstGeom>
          <a:solidFill>
            <a:srgbClr val="DFD9D7"/>
          </a:solidFill>
          <a:ln>
            <a:noFill/>
          </a:ln>
        </p:spPr>
      </p:pic>
      <p:sp>
        <p:nvSpPr>
          <p:cNvPr id="177" name="Google Shape;177;g339c1d1de89_0_0"/>
          <p:cNvSpPr/>
          <p:nvPr/>
        </p:nvSpPr>
        <p:spPr>
          <a:xfrm>
            <a:off x="494025" y="1580425"/>
            <a:ext cx="11072400" cy="3670500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39c1d1de89_0_0"/>
          <p:cNvSpPr txBox="1"/>
          <p:nvPr/>
        </p:nvSpPr>
        <p:spPr>
          <a:xfrm>
            <a:off x="727240" y="1774450"/>
            <a:ext cx="377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3000" u="none" cap="none" strike="noStrike">
                <a:solidFill>
                  <a:srgbClr val="0E1B47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ENS 2024</a:t>
            </a:r>
            <a:endParaRPr b="0" i="0" sz="3000" u="none" cap="none" strike="noStrike">
              <a:solidFill>
                <a:srgbClr val="0E1B47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79" name="Google Shape;179;g339c1d1de89_0_0"/>
          <p:cNvSpPr txBox="1"/>
          <p:nvPr/>
        </p:nvSpPr>
        <p:spPr>
          <a:xfrm>
            <a:off x="727250" y="3010200"/>
            <a:ext cx="563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Waste</a:t>
            </a:r>
            <a:r>
              <a:rPr b="1" lang="en-US" sz="40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Management </a:t>
            </a:r>
            <a:endParaRPr b="1" sz="40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180" name="Google Shape;180;g339c1d1de89_0_0"/>
          <p:cNvCxnSpPr/>
          <p:nvPr/>
        </p:nvCxnSpPr>
        <p:spPr>
          <a:xfrm>
            <a:off x="856230" y="3948685"/>
            <a:ext cx="827100" cy="0"/>
          </a:xfrm>
          <a:prstGeom prst="straightConnector1">
            <a:avLst/>
          </a:prstGeom>
          <a:noFill/>
          <a:ln cap="flat" cmpd="sng" w="38100">
            <a:solidFill>
              <a:srgbClr val="F2777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1" name="Google Shape;181;g339c1d1de89_0_0"/>
          <p:cNvCxnSpPr/>
          <p:nvPr/>
        </p:nvCxnSpPr>
        <p:spPr>
          <a:xfrm>
            <a:off x="1818260" y="3948685"/>
            <a:ext cx="4022400" cy="26400"/>
          </a:xfrm>
          <a:prstGeom prst="straightConnector1">
            <a:avLst/>
          </a:prstGeom>
          <a:noFill/>
          <a:ln cap="flat" cmpd="sng" w="38100">
            <a:solidFill>
              <a:srgbClr val="E6DEDC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2" name="Google Shape;182;g339c1d1de89_0_0"/>
          <p:cNvSpPr txBox="1"/>
          <p:nvPr/>
        </p:nvSpPr>
        <p:spPr>
          <a:xfrm>
            <a:off x="795153" y="4149143"/>
            <a:ext cx="239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Prepared by : LCES</a:t>
            </a:r>
            <a:endParaRPr b="0" i="0" sz="14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3" name="Google Shape;183;g339c1d1de89_0_0"/>
          <p:cNvSpPr txBox="1"/>
          <p:nvPr/>
        </p:nvSpPr>
        <p:spPr>
          <a:xfrm>
            <a:off x="795154" y="4435017"/>
            <a:ext cx="206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Created </a:t>
            </a:r>
            <a:r>
              <a:rPr lang="en-U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Jan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202</a:t>
            </a:r>
            <a:r>
              <a:rPr lang="en-US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5</a:t>
            </a:r>
            <a:endParaRPr b="0" i="0" sz="1400" u="none" cap="none" strike="noStrike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Logo, icon&#10;&#10;Description automatically generated" id="184" name="Google Shape;184;g339c1d1de8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3370" y="61749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39c1d1de89_0_0"/>
          <p:cNvPicPr preferRelativeResize="0"/>
          <p:nvPr/>
        </p:nvPicPr>
        <p:blipFill rotWithShape="1">
          <a:blip r:embed="rId5">
            <a:alphaModFix/>
          </a:blip>
          <a:srcRect b="0" l="0" r="3735" t="0"/>
          <a:stretch/>
        </p:blipFill>
        <p:spPr>
          <a:xfrm>
            <a:off x="10956758" y="256101"/>
            <a:ext cx="917709" cy="4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39c1d1de8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8574" y="1070396"/>
            <a:ext cx="4022500" cy="521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/>
          <p:nvPr/>
        </p:nvSpPr>
        <p:spPr>
          <a:xfrm>
            <a:off x="620225" y="2669925"/>
            <a:ext cx="7054200" cy="27639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Recycling of Packaging Waste</a:t>
            </a:r>
            <a:endParaRPr b="1" sz="16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Packaging waste such as cardboard, plastic wrap, and foam should be sent for recycling.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100% of packaging recyclable waste </a:t>
            </a: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be handed over  to authorized recyclers or municipalities to ensure safe disposal.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E:\GBPN\Images\packaging_waste.jpg" id="306" name="Google Shape;3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3175" y="2669776"/>
            <a:ext cx="4069926" cy="276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307" name="Google Shape;3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"/>
          <p:cNvPicPr preferRelativeResize="0"/>
          <p:nvPr/>
        </p:nvPicPr>
        <p:blipFill rotWithShape="1">
          <a:blip r:embed="rId5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0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Mandatory</a:t>
            </a:r>
            <a:r>
              <a:rPr b="0" i="0" lang="en-US" sz="32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requirement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10" name="Google Shape;310;p10"/>
          <p:cNvSpPr txBox="1"/>
          <p:nvPr/>
        </p:nvSpPr>
        <p:spPr>
          <a:xfrm>
            <a:off x="620225" y="1026525"/>
            <a:ext cx="490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Management</a:t>
            </a:r>
            <a:endParaRPr i="0" sz="28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8725102" y="5496800"/>
            <a:ext cx="307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Paramountglobal,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/>
          <p:nvPr/>
        </p:nvSpPr>
        <p:spPr>
          <a:xfrm>
            <a:off x="624125" y="2599175"/>
            <a:ext cx="6777900" cy="26625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Divert Construction Waste from the Landfill</a:t>
            </a:r>
            <a:endParaRPr b="1" sz="16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Ensure that all (</a:t>
            </a: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100%) </a:t>
            </a: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construction waste (by either weight or volume) generated during the construction process is either reused/repurposed/salvaged on-site, diverted to recycling facilities, or safely handed over to municipalities.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Diversion efforts shall be tracked throughout the construction process.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Logo, icon&#10;&#10;Description automatically generated" id="317" name="Google Shape;3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DALL·E-2024-05-10-20.15.47-A-dynamic-construction-site-scene-illustrating-waste-diversion-without-any-textual-elements.-The-image-shows-various-activities-centered-around-sustai.png" id="319" name="Google Shape;3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8925" y="2599300"/>
            <a:ext cx="4386076" cy="26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1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Mandatory</a:t>
            </a:r>
            <a:r>
              <a:rPr b="0" i="0" lang="en-US" sz="32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requirement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620225" y="1026525"/>
            <a:ext cx="490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Management</a:t>
            </a:r>
            <a:endParaRPr i="0" sz="28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8374877" y="5325375"/>
            <a:ext cx="307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Siteservicesusa,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/>
          <p:nvPr/>
        </p:nvSpPr>
        <p:spPr>
          <a:xfrm>
            <a:off x="620225" y="1026525"/>
            <a:ext cx="490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Post - </a:t>
            </a: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Management</a:t>
            </a:r>
            <a:endParaRPr i="0" sz="28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624125" y="2429500"/>
            <a:ext cx="6949500" cy="28827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Waste  collection, Segregation &amp; Storage</a:t>
            </a:r>
            <a:endParaRPr b="1" sz="16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Post-construction, waste management protocols must be in place to collect, segregate, and store all types of waste. 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designated centralized waste collection unit  </a:t>
            </a: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should be established with at least</a:t>
            </a: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four colour-coded bins</a:t>
            </a: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for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dry waste, Organic waste, sanitary, and hazardous waste E-waste.</a:t>
            </a:r>
            <a:endParaRPr b="1" i="0" sz="1600" u="none" cap="none" strike="noStrik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329" name="Google Shape;3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2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2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Mandatory</a:t>
            </a:r>
            <a:r>
              <a:rPr b="0" i="0" lang="en-US" sz="32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requirement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332" name="Google Shape;33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6650" y="2434683"/>
            <a:ext cx="4311976" cy="2872354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3" name="Google Shape;333;p12"/>
          <p:cNvSpPr txBox="1"/>
          <p:nvPr/>
        </p:nvSpPr>
        <p:spPr>
          <a:xfrm>
            <a:off x="10609919" y="5312200"/>
            <a:ext cx="132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Freepik, </a:t>
            </a:r>
            <a:r>
              <a:rPr i="1" lang="en-US" sz="900" u="sng">
                <a:solidFill>
                  <a:srgbClr val="0D1C47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/>
        </p:nvSpPr>
        <p:spPr>
          <a:xfrm>
            <a:off x="624125" y="1510100"/>
            <a:ext cx="6687000" cy="24906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WASTE COLLECTION, SEGREGATION AND STORAGE </a:t>
            </a:r>
            <a:endParaRPr b="1" i="0" sz="16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Different categories (organic, sanitary, Hazardous, plastic, paper, glass, metal, packaging, E-waste) of colour-coded waste collection bins are provided for waste segregation in the centralized waste collection area, as per Table.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39" name="Google Shape;339;p13"/>
          <p:cNvGraphicFramePr/>
          <p:nvPr/>
        </p:nvGraphicFramePr>
        <p:xfrm>
          <a:off x="819571" y="46141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{2D572AC8-45F2-4728-8F3D-C2866522569A}</a:tableStyleId>
              </a:tblPr>
              <a:tblGrid>
                <a:gridCol w="7717175"/>
                <a:gridCol w="2828225"/>
              </a:tblGrid>
              <a:tr h="50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Provision</a:t>
                      </a:r>
                      <a:endParaRPr b="0" sz="1600" u="none" cap="none" strike="noStrike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B6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Incremental Points</a:t>
                      </a:r>
                      <a:endParaRPr b="0" sz="1600" u="none" cap="none" strike="noStrike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B6B8"/>
                    </a:solidFill>
                  </a:tcPr>
                </a:tc>
              </a:tr>
              <a:tr h="60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100% of recyclable waste shall be segregated into </a:t>
                      </a:r>
                      <a:r>
                        <a:rPr b="1"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six</a:t>
                      </a: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categories.</a:t>
                      </a:r>
                      <a:endParaRPr i="0" sz="1600" u="none" cap="none" strike="noStrike">
                        <a:solidFill>
                          <a:srgbClr val="3B38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74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100% of recyclable waste shall be segregated into </a:t>
                      </a:r>
                      <a:r>
                        <a:rPr b="1"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eigh</a:t>
                      </a: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 categories.</a:t>
                      </a:r>
                      <a:endParaRPr i="0" sz="1600" u="none" cap="none" strike="noStrike">
                        <a:solidFill>
                          <a:srgbClr val="3B38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descr="Logo, icon&#10;&#10;Description automatically generated" id="340" name="Google Shape;3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/>
          <p:cNvPicPr preferRelativeResize="0"/>
          <p:nvPr/>
        </p:nvPicPr>
        <p:blipFill rotWithShape="1">
          <a:blip r:embed="rId5">
            <a:alphaModFix/>
          </a:blip>
          <a:srcRect b="26448" l="0" r="0" t="0"/>
          <a:stretch/>
        </p:blipFill>
        <p:spPr>
          <a:xfrm>
            <a:off x="7364275" y="1510100"/>
            <a:ext cx="4000700" cy="254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3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Incremental Provisions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8813881" y="4162475"/>
            <a:ext cx="2551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Kolkata Municipal Corporation,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 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/>
          <p:nvPr/>
        </p:nvSpPr>
        <p:spPr>
          <a:xfrm>
            <a:off x="624125" y="2588250"/>
            <a:ext cx="5809800" cy="25008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B383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Organic Waste Treatment</a:t>
            </a:r>
            <a:endParaRPr b="1" i="0" sz="1600" u="none" cap="none" strike="noStrike">
              <a:solidFill>
                <a:srgbClr val="3B383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projects with a built-up area of </a:t>
            </a:r>
            <a:r>
              <a:rPr b="1"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5000 m2 or more</a:t>
            </a:r>
            <a:r>
              <a:rPr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 </a:t>
            </a:r>
            <a:r>
              <a:rPr b="1"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onsite designated area </a:t>
            </a:r>
            <a:r>
              <a:rPr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shall be provided to compost (manually or mechanically) at least </a:t>
            </a:r>
            <a:r>
              <a:rPr b="1"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50% of the organic waste</a:t>
            </a:r>
            <a:r>
              <a:rPr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must be treated onsite through composting methods.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Smaller projects can opt to hand over the organic waste to municipal facilities if composting </a:t>
            </a:r>
            <a:r>
              <a:rPr lang="en-US" sz="16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site</a:t>
            </a:r>
            <a:r>
              <a:rPr i="0" lang="en-US" sz="1600" u="none" cap="none" strike="noStrike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not feasible.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350" name="Google Shape;3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4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4"/>
          <p:cNvSpPr txBox="1"/>
          <p:nvPr/>
        </p:nvSpPr>
        <p:spPr>
          <a:xfrm>
            <a:off x="620225" y="1026525"/>
            <a:ext cx="490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Post - Construction Management</a:t>
            </a:r>
            <a:endParaRPr i="0" sz="28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3" name="Google Shape;353;p14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Mandatory</a:t>
            </a:r>
            <a:r>
              <a:rPr b="0" i="0" lang="en-US" sz="32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requirement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grpSp>
        <p:nvGrpSpPr>
          <p:cNvPr id="354" name="Google Shape;354;p14"/>
          <p:cNvGrpSpPr/>
          <p:nvPr/>
        </p:nvGrpSpPr>
        <p:grpSpPr>
          <a:xfrm>
            <a:off x="6494250" y="2588200"/>
            <a:ext cx="5268150" cy="2500875"/>
            <a:chOff x="6494250" y="2588200"/>
            <a:chExt cx="5268150" cy="2500875"/>
          </a:xfrm>
        </p:grpSpPr>
        <p:pic>
          <p:nvPicPr>
            <p:cNvPr descr="E:\GBPN\Images\Organic waste.jpg" id="355" name="Google Shape;35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94275" y="2922025"/>
              <a:ext cx="2484299" cy="216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14"/>
            <p:cNvSpPr/>
            <p:nvPr/>
          </p:nvSpPr>
          <p:spPr>
            <a:xfrm>
              <a:off x="6494250" y="2588200"/>
              <a:ext cx="2484300" cy="333900"/>
            </a:xfrm>
            <a:prstGeom prst="rect">
              <a:avLst/>
            </a:prstGeom>
            <a:solidFill>
              <a:srgbClr val="92CC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i="0" lang="en-US" sz="1600" u="none" cap="none" strike="noStrike">
                  <a:solidFill>
                    <a:schemeClr val="lt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Organic waste </a:t>
              </a:r>
              <a:endParaRPr i="0" sz="16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9048225" y="2588225"/>
              <a:ext cx="2714100" cy="430800"/>
            </a:xfrm>
            <a:prstGeom prst="rect">
              <a:avLst/>
            </a:prstGeom>
            <a:solidFill>
              <a:srgbClr val="92CC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i="0" lang="en-US" sz="1600" u="none" cap="none" strike="noStrike">
                  <a:solidFill>
                    <a:schemeClr val="lt1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Organic waste Composter</a:t>
              </a:r>
              <a:endParaRPr i="0" sz="16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  <p:pic>
          <p:nvPicPr>
            <p:cNvPr descr="E:\GBPN\Images\organic-waste-composting-machine-.jpg" id="358" name="Google Shape;358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48225" y="2950050"/>
              <a:ext cx="2714175" cy="2111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9" name="Google Shape;359;p14"/>
          <p:cNvSpPr txBox="1"/>
          <p:nvPr/>
        </p:nvSpPr>
        <p:spPr>
          <a:xfrm>
            <a:off x="9211206" y="5106000"/>
            <a:ext cx="2551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iStock,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Link 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 txBox="1"/>
          <p:nvPr/>
        </p:nvSpPr>
        <p:spPr>
          <a:xfrm>
            <a:off x="624125" y="1346825"/>
            <a:ext cx="8250300" cy="23499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ORGANIC WASTE TREATMENT</a:t>
            </a:r>
            <a:endParaRPr b="1" i="0" sz="16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designated area on the project site shall be provided to compost (manually or mechanically) to comply with the requirements as per  Table.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65" name="Google Shape;365;p15"/>
          <p:cNvGraphicFramePr/>
          <p:nvPr/>
        </p:nvGraphicFramePr>
        <p:xfrm>
          <a:off x="795876" y="41004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{2D572AC8-45F2-4728-8F3D-C2866522569A}</a:tableStyleId>
              </a:tblPr>
              <a:tblGrid>
                <a:gridCol w="7654300"/>
                <a:gridCol w="2805175"/>
              </a:tblGrid>
              <a:tr h="534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Provision</a:t>
                      </a:r>
                      <a:endParaRPr b="0"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B6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Incremental Points</a:t>
                      </a:r>
                      <a:endParaRPr b="0"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B6B8"/>
                    </a:solidFill>
                  </a:tcPr>
                </a:tc>
              </a:tr>
              <a:tr h="53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75% of organic waste generated post-occupancy is composted onsite.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95% of organic waste generated post-occupancy is composted onsite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Logo, icon&#10;&#10;Description automatically generated" id="366" name="Google Shape;3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5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5"/>
          <p:cNvPicPr preferRelativeResize="0"/>
          <p:nvPr/>
        </p:nvPicPr>
        <p:blipFill rotWithShape="1">
          <a:blip r:embed="rId5">
            <a:alphaModFix/>
          </a:blip>
          <a:srcRect b="2723" l="20270" r="16642" t="9970"/>
          <a:stretch/>
        </p:blipFill>
        <p:spPr>
          <a:xfrm>
            <a:off x="9009125" y="1367263"/>
            <a:ext cx="2517701" cy="2350011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9" name="Google Shape;369;p15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Incremental Provisions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70" name="Google Shape;370;p15"/>
          <p:cNvSpPr txBox="1"/>
          <p:nvPr/>
        </p:nvSpPr>
        <p:spPr>
          <a:xfrm>
            <a:off x="8979731" y="3793513"/>
            <a:ext cx="2551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Kolkata Municipal Corporation,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 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"/>
          <p:cNvSpPr txBox="1"/>
          <p:nvPr/>
        </p:nvSpPr>
        <p:spPr>
          <a:xfrm>
            <a:off x="624124" y="466675"/>
            <a:ext cx="825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SUMMARY of Waste Management</a:t>
            </a:r>
            <a:endParaRPr b="1" i="0" sz="28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descr="E:\GBPN\Images\Landfill.jpg" id="376" name="Google Shape;376;p16"/>
          <p:cNvPicPr preferRelativeResize="0"/>
          <p:nvPr/>
        </p:nvPicPr>
        <p:blipFill rotWithShape="1">
          <a:blip r:embed="rId3">
            <a:alphaModFix/>
          </a:blip>
          <a:srcRect b="0" l="0" r="9222" t="0"/>
          <a:stretch/>
        </p:blipFill>
        <p:spPr>
          <a:xfrm>
            <a:off x="7358750" y="2112025"/>
            <a:ext cx="4309275" cy="29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377" name="Google Shape;3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6"/>
          <p:cNvPicPr preferRelativeResize="0"/>
          <p:nvPr/>
        </p:nvPicPr>
        <p:blipFill rotWithShape="1">
          <a:blip r:embed="rId5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/>
          <p:nvPr/>
        </p:nvSpPr>
        <p:spPr>
          <a:xfrm>
            <a:off x="614450" y="2112125"/>
            <a:ext cx="6744300" cy="29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-US" sz="1600">
                <a:latin typeface="Source Sans Pro"/>
                <a:ea typeface="Source Sans Pro"/>
                <a:cs typeface="Source Sans Pro"/>
                <a:sym typeface="Source Sans Pro"/>
              </a:rPr>
              <a:t>Construction waste management plan is to minimize the amount of materials going to landfills during construction by diverting the construction waste and land clearing debris from landfill disposal.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-US" sz="1600">
                <a:latin typeface="Source Sans Pro"/>
                <a:ea typeface="Source Sans Pro"/>
                <a:cs typeface="Source Sans Pro"/>
                <a:sym typeface="Source Sans Pro"/>
              </a:rPr>
              <a:t>Post-occupancy waste management practices can significantly impact the sustainability of a community. Poor waste management practices, such as illegal dumping, can lead to environmental degradation and health risks for residents.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80" name="Google Shape;380;p16"/>
          <p:cNvSpPr txBox="1"/>
          <p:nvPr/>
        </p:nvSpPr>
        <p:spPr>
          <a:xfrm>
            <a:off x="9135006" y="5106000"/>
            <a:ext cx="2551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Globalrec,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 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9c1d1de89_0_234"/>
          <p:cNvSpPr/>
          <p:nvPr/>
        </p:nvSpPr>
        <p:spPr>
          <a:xfrm>
            <a:off x="2800" y="3091000"/>
            <a:ext cx="12190500" cy="10659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86" name="Google Shape;386;g339c1d1de89_0_234"/>
          <p:cNvSpPr/>
          <p:nvPr/>
        </p:nvSpPr>
        <p:spPr>
          <a:xfrm flipH="1" rot="8100000">
            <a:off x="2238252" y="1204533"/>
            <a:ext cx="4695755" cy="4745181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39c1d1de89_0_234"/>
          <p:cNvSpPr txBox="1"/>
          <p:nvPr/>
        </p:nvSpPr>
        <p:spPr>
          <a:xfrm>
            <a:off x="1908750" y="3044175"/>
            <a:ext cx="5455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It’s time for a quick knowledge check!</a:t>
            </a:r>
            <a:endParaRPr b="1" sz="32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9c1d1de89_0_240"/>
          <p:cNvSpPr/>
          <p:nvPr/>
        </p:nvSpPr>
        <p:spPr>
          <a:xfrm flipH="1" rot="5400000">
            <a:off x="3444525" y="-2204850"/>
            <a:ext cx="5301300" cy="121905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93" name="Google Shape;393;g339c1d1de89_0_240"/>
          <p:cNvSpPr txBox="1"/>
          <p:nvPr/>
        </p:nvSpPr>
        <p:spPr>
          <a:xfrm>
            <a:off x="3447940" y="624866"/>
            <a:ext cx="512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SCAN ME for the quiz!</a:t>
            </a:r>
            <a:endParaRPr b="0" i="0" sz="14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394" name="Google Shape;394;g339c1d1de89_0_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875" y="1387075"/>
            <a:ext cx="5006650" cy="50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9c1d1de89_0_246"/>
          <p:cNvSpPr/>
          <p:nvPr/>
        </p:nvSpPr>
        <p:spPr>
          <a:xfrm>
            <a:off x="0" y="3102575"/>
            <a:ext cx="12190500" cy="23445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00" name="Google Shape;400;g339c1d1de89_0_246"/>
          <p:cNvSpPr txBox="1"/>
          <p:nvPr/>
        </p:nvSpPr>
        <p:spPr>
          <a:xfrm>
            <a:off x="7751298" y="244633"/>
            <a:ext cx="443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39c1d1de89_0_246"/>
          <p:cNvSpPr txBox="1"/>
          <p:nvPr/>
        </p:nvSpPr>
        <p:spPr>
          <a:xfrm>
            <a:off x="1878953" y="3513489"/>
            <a:ext cx="3137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Reduce, Reuse, Recycle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02" name="Google Shape;402;g339c1d1de89_0_246"/>
          <p:cNvSpPr txBox="1"/>
          <p:nvPr/>
        </p:nvSpPr>
        <p:spPr>
          <a:xfrm>
            <a:off x="624125" y="1343900"/>
            <a:ext cx="1112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1. </a:t>
            </a: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What is the primary goal of waste management?</a:t>
            </a:r>
            <a:endParaRPr b="1" sz="32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03" name="Google Shape;403;g339c1d1de89_0_246"/>
          <p:cNvSpPr txBox="1"/>
          <p:nvPr/>
        </p:nvSpPr>
        <p:spPr>
          <a:xfrm>
            <a:off x="6161584" y="3513489"/>
            <a:ext cx="2953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Bury all waste in landfills</a:t>
            </a:r>
            <a:endParaRPr i="0" sz="2200" u="none" cap="none" strike="noStrike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04" name="Google Shape;404;g339c1d1de89_0_246"/>
          <p:cNvSpPr txBox="1"/>
          <p:nvPr/>
        </p:nvSpPr>
        <p:spPr>
          <a:xfrm>
            <a:off x="1947203" y="4445776"/>
            <a:ext cx="3137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3)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Reuse</a:t>
            </a:r>
            <a:endParaRPr i="0" sz="2200" u="none" cap="none" strike="noStrike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05" name="Google Shape;405;g339c1d1de89_0_246"/>
          <p:cNvSpPr txBox="1"/>
          <p:nvPr/>
        </p:nvSpPr>
        <p:spPr>
          <a:xfrm>
            <a:off x="6161569" y="4445775"/>
            <a:ext cx="4784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4)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All of the above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Logo, icon&#10;&#10;Description automatically generated" id="406" name="Google Shape;406;g339c1d1de89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39c1d1de89_0_246"/>
          <p:cNvPicPr preferRelativeResize="0"/>
          <p:nvPr/>
        </p:nvPicPr>
        <p:blipFill rotWithShape="1">
          <a:blip r:embed="rId4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/>
          <p:nvPr/>
        </p:nvSpPr>
        <p:spPr>
          <a:xfrm>
            <a:off x="5472989" y="807720"/>
            <a:ext cx="6463459" cy="5394356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5798375" y="3297300"/>
            <a:ext cx="5908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800"/>
              <a:buFont typeface="Source Sans Pro"/>
              <a:buChar char="●"/>
            </a:pPr>
            <a:r>
              <a:rPr lang="en-US" sz="18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Effective waste management minimizes the waste generated, directing it away from landfills and promoting recycling and reuse.</a:t>
            </a:r>
            <a:endParaRPr sz="18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800"/>
              <a:buFont typeface="Source Sans Pro"/>
              <a:buChar char="●"/>
            </a:pPr>
            <a:r>
              <a:rPr lang="en-US" sz="18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goal is to create cleaner, healthier, and more sustainable communities through efficient waste management strategies</a:t>
            </a:r>
            <a:endParaRPr sz="18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5798375" y="1627575"/>
            <a:ext cx="613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62626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Waste Management</a:t>
            </a:r>
            <a:endParaRPr b="0" i="0" sz="1400" u="none" cap="none" strike="noStrike">
              <a:solidFill>
                <a:srgbClr val="000000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descr="Logo, icon&#10;&#10;Description automatically generated" id="194" name="Google Shape;1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"/>
          <p:cNvSpPr/>
          <p:nvPr/>
        </p:nvSpPr>
        <p:spPr>
          <a:xfrm>
            <a:off x="483425" y="794050"/>
            <a:ext cx="4962000" cy="5408100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descr="C:\Users\Admin\Desktop\wastecontrolinc.jpg" id="197" name="Google Shape;1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425" y="1270722"/>
            <a:ext cx="4962000" cy="446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 txBox="1"/>
          <p:nvPr/>
        </p:nvSpPr>
        <p:spPr>
          <a:xfrm>
            <a:off x="2367427" y="5739075"/>
            <a:ext cx="307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Certifieswastesolutions,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5731700" y="2365200"/>
            <a:ext cx="3235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Objective</a:t>
            </a:r>
            <a:endParaRPr sz="3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9c1d1de89_0_258"/>
          <p:cNvSpPr/>
          <p:nvPr/>
        </p:nvSpPr>
        <p:spPr>
          <a:xfrm>
            <a:off x="0" y="3102575"/>
            <a:ext cx="12190500" cy="23445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13" name="Google Shape;413;g339c1d1de89_0_258"/>
          <p:cNvSpPr txBox="1"/>
          <p:nvPr/>
        </p:nvSpPr>
        <p:spPr>
          <a:xfrm>
            <a:off x="7751298" y="244633"/>
            <a:ext cx="443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39c1d1de89_0_258"/>
          <p:cNvSpPr txBox="1"/>
          <p:nvPr/>
        </p:nvSpPr>
        <p:spPr>
          <a:xfrm>
            <a:off x="624125" y="1455650"/>
            <a:ext cx="10878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2. </a:t>
            </a: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Which of the following is not an example of Organic waste?</a:t>
            </a:r>
            <a:endParaRPr b="0" i="0" sz="14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15" name="Google Shape;415;g339c1d1de89_0_258"/>
          <p:cNvSpPr txBox="1"/>
          <p:nvPr/>
        </p:nvSpPr>
        <p:spPr>
          <a:xfrm>
            <a:off x="1840150" y="3546825"/>
            <a:ext cx="3137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Fruit and vegetable peels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16" name="Google Shape;416;g339c1d1de89_0_258"/>
          <p:cNvSpPr txBox="1"/>
          <p:nvPr/>
        </p:nvSpPr>
        <p:spPr>
          <a:xfrm>
            <a:off x="7041375" y="3479424"/>
            <a:ext cx="2953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Eggshells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17" name="Google Shape;417;g339c1d1de89_0_258"/>
          <p:cNvSpPr txBox="1"/>
          <p:nvPr/>
        </p:nvSpPr>
        <p:spPr>
          <a:xfrm>
            <a:off x="1840150" y="4548374"/>
            <a:ext cx="3137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3)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Aluminum cans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18" name="Google Shape;418;g339c1d1de89_0_258"/>
          <p:cNvSpPr txBox="1"/>
          <p:nvPr/>
        </p:nvSpPr>
        <p:spPr>
          <a:xfrm>
            <a:off x="7041375" y="4548372"/>
            <a:ext cx="2953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4)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Coffee grounds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Logo, icon&#10;&#10;Description automatically generated" id="419" name="Google Shape;419;g339c1d1de89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339c1d1de89_0_258"/>
          <p:cNvPicPr preferRelativeResize="0"/>
          <p:nvPr/>
        </p:nvPicPr>
        <p:blipFill rotWithShape="1">
          <a:blip r:embed="rId4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9c1d1de89_0_354"/>
          <p:cNvSpPr/>
          <p:nvPr/>
        </p:nvSpPr>
        <p:spPr>
          <a:xfrm>
            <a:off x="0" y="3102575"/>
            <a:ext cx="12190500" cy="27342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26" name="Google Shape;426;g339c1d1de89_0_354"/>
          <p:cNvSpPr txBox="1"/>
          <p:nvPr/>
        </p:nvSpPr>
        <p:spPr>
          <a:xfrm>
            <a:off x="7751298" y="244633"/>
            <a:ext cx="443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39c1d1de89_0_354"/>
          <p:cNvSpPr txBox="1"/>
          <p:nvPr/>
        </p:nvSpPr>
        <p:spPr>
          <a:xfrm>
            <a:off x="806149" y="3513500"/>
            <a:ext cx="4209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Helps in better waste segregation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28" name="Google Shape;428;g339c1d1de89_0_354"/>
          <p:cNvSpPr txBox="1"/>
          <p:nvPr/>
        </p:nvSpPr>
        <p:spPr>
          <a:xfrm>
            <a:off x="624125" y="1343900"/>
            <a:ext cx="11566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3</a:t>
            </a:r>
            <a:r>
              <a:rPr b="1" i="0" lang="en-US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. </a:t>
            </a: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What are the key benefits of using color-coded waste bins?</a:t>
            </a:r>
            <a:endParaRPr b="1" sz="32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29" name="Google Shape;429;g339c1d1de89_0_354"/>
          <p:cNvSpPr txBox="1"/>
          <p:nvPr/>
        </p:nvSpPr>
        <p:spPr>
          <a:xfrm>
            <a:off x="6161571" y="3513500"/>
            <a:ext cx="4134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Increases the volume of waste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30" name="Google Shape;430;g339c1d1de89_0_354"/>
          <p:cNvSpPr txBox="1"/>
          <p:nvPr/>
        </p:nvSpPr>
        <p:spPr>
          <a:xfrm>
            <a:off x="765799" y="4445775"/>
            <a:ext cx="4318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3)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Reduces contamination of recyclable materials</a:t>
            </a:r>
            <a:endParaRPr i="0" sz="2200" u="none" cap="none" strike="noStrike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31" name="Google Shape;431;g339c1d1de89_0_354"/>
          <p:cNvSpPr txBox="1"/>
          <p:nvPr/>
        </p:nvSpPr>
        <p:spPr>
          <a:xfrm>
            <a:off x="6161569" y="4445775"/>
            <a:ext cx="4784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4) 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All of the above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Logo, icon&#10;&#10;Description automatically generated" id="432" name="Google Shape;432;g339c1d1de89_0_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339c1d1de89_0_354"/>
          <p:cNvPicPr preferRelativeResize="0"/>
          <p:nvPr/>
        </p:nvPicPr>
        <p:blipFill rotWithShape="1">
          <a:blip r:embed="rId4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c1d1de89_0_366"/>
          <p:cNvSpPr/>
          <p:nvPr/>
        </p:nvSpPr>
        <p:spPr>
          <a:xfrm>
            <a:off x="0" y="3102575"/>
            <a:ext cx="12190500" cy="23445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39" name="Google Shape;439;g339c1d1de89_0_366"/>
          <p:cNvSpPr txBox="1"/>
          <p:nvPr/>
        </p:nvSpPr>
        <p:spPr>
          <a:xfrm>
            <a:off x="7751298" y="244633"/>
            <a:ext cx="443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39c1d1de89_0_366"/>
          <p:cNvSpPr txBox="1"/>
          <p:nvPr/>
        </p:nvSpPr>
        <p:spPr>
          <a:xfrm>
            <a:off x="624125" y="1455650"/>
            <a:ext cx="10878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4</a:t>
            </a:r>
            <a:r>
              <a:rPr b="1" i="0" lang="en-US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. </a:t>
            </a: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What is the recommended method for managing organic waste?</a:t>
            </a:r>
            <a:endParaRPr b="1" sz="32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41" name="Google Shape;441;g339c1d1de89_0_366"/>
          <p:cNvSpPr txBox="1"/>
          <p:nvPr/>
        </p:nvSpPr>
        <p:spPr>
          <a:xfrm>
            <a:off x="856575" y="3546825"/>
            <a:ext cx="412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Composting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42" name="Google Shape;442;g339c1d1de89_0_366"/>
          <p:cNvSpPr txBox="1"/>
          <p:nvPr/>
        </p:nvSpPr>
        <p:spPr>
          <a:xfrm>
            <a:off x="7041375" y="3479425"/>
            <a:ext cx="4798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Burning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43" name="Google Shape;443;g339c1d1de89_0_366"/>
          <p:cNvSpPr txBox="1"/>
          <p:nvPr/>
        </p:nvSpPr>
        <p:spPr>
          <a:xfrm>
            <a:off x="856450" y="4548375"/>
            <a:ext cx="412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3)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Dumping in landfills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44" name="Google Shape;444;g339c1d1de89_0_366"/>
          <p:cNvSpPr txBox="1"/>
          <p:nvPr/>
        </p:nvSpPr>
        <p:spPr>
          <a:xfrm>
            <a:off x="7041375" y="4548372"/>
            <a:ext cx="2953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4)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All of the above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Logo, icon&#10;&#10;Description automatically generated" id="445" name="Google Shape;445;g339c1d1de89_0_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339c1d1de89_0_366"/>
          <p:cNvPicPr preferRelativeResize="0"/>
          <p:nvPr/>
        </p:nvPicPr>
        <p:blipFill rotWithShape="1">
          <a:blip r:embed="rId4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9c1d1de89_0_378"/>
          <p:cNvSpPr/>
          <p:nvPr/>
        </p:nvSpPr>
        <p:spPr>
          <a:xfrm>
            <a:off x="0" y="3102575"/>
            <a:ext cx="12190500" cy="23445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52" name="Google Shape;452;g339c1d1de89_0_378"/>
          <p:cNvSpPr txBox="1"/>
          <p:nvPr/>
        </p:nvSpPr>
        <p:spPr>
          <a:xfrm>
            <a:off x="7751298" y="244633"/>
            <a:ext cx="443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339c1d1de89_0_378"/>
          <p:cNvSpPr txBox="1"/>
          <p:nvPr/>
        </p:nvSpPr>
        <p:spPr>
          <a:xfrm>
            <a:off x="624125" y="1455650"/>
            <a:ext cx="1087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5</a:t>
            </a:r>
            <a:r>
              <a:rPr b="1" i="0" lang="en-US" sz="32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. </a:t>
            </a:r>
            <a:r>
              <a:rPr b="1" lang="en-US" sz="32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Why is waste segregation important?</a:t>
            </a:r>
            <a:endParaRPr b="1" sz="32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54" name="Google Shape;454;g339c1d1de89_0_378"/>
          <p:cNvSpPr txBox="1"/>
          <p:nvPr/>
        </p:nvSpPr>
        <p:spPr>
          <a:xfrm>
            <a:off x="856575" y="3546825"/>
            <a:ext cx="412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To make waste disposal easier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55" name="Google Shape;455;g339c1d1de89_0_378"/>
          <p:cNvSpPr txBox="1"/>
          <p:nvPr/>
        </p:nvSpPr>
        <p:spPr>
          <a:xfrm>
            <a:off x="7041375" y="3479425"/>
            <a:ext cx="4798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2) 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To recycle useful materials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56" name="Google Shape;456;g339c1d1de89_0_378"/>
          <p:cNvSpPr txBox="1"/>
          <p:nvPr/>
        </p:nvSpPr>
        <p:spPr>
          <a:xfrm>
            <a:off x="856450" y="4548375"/>
            <a:ext cx="412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3)</a:t>
            </a: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To reduce landfill waste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57" name="Google Shape;457;g339c1d1de89_0_378"/>
          <p:cNvSpPr txBox="1"/>
          <p:nvPr/>
        </p:nvSpPr>
        <p:spPr>
          <a:xfrm>
            <a:off x="7041375" y="4548372"/>
            <a:ext cx="2953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0E1B4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4) All of the above</a:t>
            </a:r>
            <a:endParaRPr sz="2200">
              <a:solidFill>
                <a:srgbClr val="0E1B47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descr="Logo, icon&#10;&#10;Description automatically generated" id="458" name="Google Shape;458;g339c1d1de89_0_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339c1d1de89_0_378"/>
          <p:cNvPicPr preferRelativeResize="0"/>
          <p:nvPr/>
        </p:nvPicPr>
        <p:blipFill rotWithShape="1">
          <a:blip r:embed="rId4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39c1d1de89_0_390"/>
          <p:cNvSpPr txBox="1"/>
          <p:nvPr/>
        </p:nvSpPr>
        <p:spPr>
          <a:xfrm>
            <a:off x="2902645" y="2321816"/>
            <a:ext cx="621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65" name="Google Shape;465;g339c1d1de89_0_390"/>
          <p:cNvSpPr/>
          <p:nvPr/>
        </p:nvSpPr>
        <p:spPr>
          <a:xfrm>
            <a:off x="2800" y="3091000"/>
            <a:ext cx="12190500" cy="1065900"/>
          </a:xfrm>
          <a:prstGeom prst="rect">
            <a:avLst/>
          </a:prstGeom>
          <a:solidFill>
            <a:srgbClr val="E6DE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66" name="Google Shape;466;g339c1d1de89_0_390"/>
          <p:cNvSpPr/>
          <p:nvPr/>
        </p:nvSpPr>
        <p:spPr>
          <a:xfrm flipH="1" rot="8100000">
            <a:off x="2206502" y="1056408"/>
            <a:ext cx="4695755" cy="4745181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39c1d1de89_0_390"/>
          <p:cNvSpPr txBox="1"/>
          <p:nvPr/>
        </p:nvSpPr>
        <p:spPr>
          <a:xfrm>
            <a:off x="1908750" y="3044175"/>
            <a:ext cx="5455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Let’s see how you scored!</a:t>
            </a:r>
            <a:endParaRPr b="1" sz="32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 txBox="1"/>
          <p:nvPr>
            <p:ph type="title"/>
          </p:nvPr>
        </p:nvSpPr>
        <p:spPr>
          <a:xfrm>
            <a:off x="2951855" y="944161"/>
            <a:ext cx="879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200">
                <a:solidFill>
                  <a:srgbClr val="0D1C47"/>
                </a:solidFill>
              </a:rPr>
              <a:t>Sources to better understanding of waste management topic</a:t>
            </a:r>
            <a:endParaRPr>
              <a:solidFill>
                <a:srgbClr val="0D1C47"/>
              </a:solidFill>
            </a:endParaRPr>
          </a:p>
        </p:txBody>
      </p:sp>
      <p:sp>
        <p:nvSpPr>
          <p:cNvPr id="473" name="Google Shape;473;p23"/>
          <p:cNvSpPr txBox="1"/>
          <p:nvPr>
            <p:ph idx="1" type="body"/>
          </p:nvPr>
        </p:nvSpPr>
        <p:spPr>
          <a:xfrm>
            <a:off x="3165275" y="2017741"/>
            <a:ext cx="8366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Eco-Niwas Samhita (ENS) 2024 (Energy Conservation and Sustainable Building Code - Residential)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SOLID WASTE MANAGEMENT IN INDIAN PERSPECTIVES- 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https://www.researchgate.net/publication/373737929_SOLID_WASTE_MANAGEMENT_IN_INDIAN_PERSPECTIVES_A_COMPREHENSIVE_REVIEW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Challenges and opportunities associated with waste management in India- 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https://www.researchgate.net/publication/315541171_Challenges_and_opportunities_associated_with_waste_management_in_India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Scenario of solid waste management in present Indian context - 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https://nswai.org/docs/Scenario%20of%20solid%20waste%20management%20in%20present%20Indian%20context.pdf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Proper Waste Disposal According to the Properties of Each Material- 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https://youtu.be/Lfj8SKFlTpI?feature=shared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Waste Management - 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https://youtu.be/29OFyXJC_uA?feature=shared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Solid Waste Association of India (NSWAI)-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https://www.nswai.org/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Waste management -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https://en.wikipedia.org/wiki/Waste_management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Source Sans Pro"/>
              <a:buChar char="❑"/>
            </a:pPr>
            <a:r>
              <a:rPr lang="en-US" sz="1400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Waste Management - </a:t>
            </a:r>
            <a:r>
              <a:rPr lang="en-US" sz="1400" u="sng">
                <a:solidFill>
                  <a:srgbClr val="3B383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https://www.almitrapatel.com/collection.htm</a:t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br>
              <a:rPr lang="en-US" sz="140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400">
              <a:solidFill>
                <a:srgbClr val="3B38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4" name="Google Shape;474;p23"/>
          <p:cNvSpPr/>
          <p:nvPr/>
        </p:nvSpPr>
        <p:spPr>
          <a:xfrm>
            <a:off x="418509" y="0"/>
            <a:ext cx="2492331" cy="6858000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icon&#10;&#10;Description automatically generated" id="475" name="Google Shape;47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3"/>
          <p:cNvPicPr preferRelativeResize="0"/>
          <p:nvPr/>
        </p:nvPicPr>
        <p:blipFill rotWithShape="1">
          <a:blip r:embed="rId12">
            <a:alphaModFix/>
          </a:blip>
          <a:srcRect b="0" l="0" r="3739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9c1d1de89_0_397"/>
          <p:cNvSpPr/>
          <p:nvPr/>
        </p:nvSpPr>
        <p:spPr>
          <a:xfrm flipH="1">
            <a:off x="-50" y="3789825"/>
            <a:ext cx="12190500" cy="2173500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339c1d1de89_0_397"/>
          <p:cNvSpPr txBox="1"/>
          <p:nvPr/>
        </p:nvSpPr>
        <p:spPr>
          <a:xfrm>
            <a:off x="541243" y="2750550"/>
            <a:ext cx="4157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E1B47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THANK YOU!</a:t>
            </a:r>
            <a:endParaRPr i="0" sz="1400" u="none" cap="none" strike="noStrike">
              <a:solidFill>
                <a:srgbClr val="0E1B47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descr="Logo, icon&#10;&#10;Description automatically generated" id="483" name="Google Shape;483;g339c1d1de89_0_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244633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339c1d1de89_0_397"/>
          <p:cNvPicPr preferRelativeResize="0"/>
          <p:nvPr/>
        </p:nvPicPr>
        <p:blipFill rotWithShape="1">
          <a:blip r:embed="rId4">
            <a:alphaModFix/>
          </a:blip>
          <a:srcRect b="0" l="0" r="3735" t="0"/>
          <a:stretch/>
        </p:blipFill>
        <p:spPr>
          <a:xfrm>
            <a:off x="11020926" y="438985"/>
            <a:ext cx="917709" cy="443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5" name="Google Shape;485;g339c1d1de89_0_397"/>
          <p:cNvCxnSpPr/>
          <p:nvPr/>
        </p:nvCxnSpPr>
        <p:spPr>
          <a:xfrm>
            <a:off x="540575" y="3447825"/>
            <a:ext cx="780000" cy="0"/>
          </a:xfrm>
          <a:prstGeom prst="straightConnector1">
            <a:avLst/>
          </a:prstGeom>
          <a:noFill/>
          <a:ln cap="flat" cmpd="sng" w="28575">
            <a:solidFill>
              <a:srgbClr val="F2777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Google Shape;486;g339c1d1de89_0_397"/>
          <p:cNvCxnSpPr/>
          <p:nvPr/>
        </p:nvCxnSpPr>
        <p:spPr>
          <a:xfrm>
            <a:off x="1380650" y="3447825"/>
            <a:ext cx="2783400" cy="0"/>
          </a:xfrm>
          <a:prstGeom prst="straightConnector1">
            <a:avLst/>
          </a:prstGeom>
          <a:noFill/>
          <a:ln cap="flat" cmpd="sng" w="28575">
            <a:solidFill>
              <a:srgbClr val="DFD9D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/>
          <p:nvPr/>
        </p:nvSpPr>
        <p:spPr>
          <a:xfrm>
            <a:off x="-20850" y="1974025"/>
            <a:ext cx="12263700" cy="2692800"/>
          </a:xfrm>
          <a:prstGeom prst="rect">
            <a:avLst/>
          </a:prstGeom>
          <a:solidFill>
            <a:srgbClr val="0D1C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descr="Logo, icon&#10;&#10;Description automatically generated" id="205" name="Google Shape;2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/>
          <p:nvPr/>
        </p:nvSpPr>
        <p:spPr>
          <a:xfrm>
            <a:off x="302329" y="311100"/>
            <a:ext cx="849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Scope of waste management</a:t>
            </a:r>
            <a:endParaRPr sz="3200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1855000" y="2486400"/>
            <a:ext cx="793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section discusses the </a:t>
            </a:r>
            <a:r>
              <a:rPr lang="en-US" sz="28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scope of </a:t>
            </a:r>
            <a:r>
              <a:rPr lang="en-US" sz="2800">
                <a:solidFill>
                  <a:srgbClr val="EE787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waste management within a construction project</a:t>
            </a:r>
            <a:r>
              <a:rPr lang="en-US" sz="28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</a:t>
            </a:r>
            <a:r>
              <a:rPr lang="en-US" sz="2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emphasizing the importance of minimizing waste at both the construction and post-occupancy stages.</a:t>
            </a:r>
            <a:endParaRPr sz="2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/>
          <p:nvPr/>
        </p:nvSpPr>
        <p:spPr>
          <a:xfrm flipH="1">
            <a:off x="-2" y="0"/>
            <a:ext cx="1466662" cy="6858000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1466650" y="448100"/>
            <a:ext cx="882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100" u="none" cap="none" strike="noStrike">
                <a:solidFill>
                  <a:srgbClr val="0D1C47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FRAMEWORK of sustainable Waste management</a:t>
            </a:r>
            <a:endParaRPr b="1" i="0" sz="3100" u="none" cap="none" strike="noStrike">
              <a:solidFill>
                <a:srgbClr val="0D1C47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descr="Logo, icon&#10;&#10;Description automatically generated" id="215" name="Google Shape;2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4"/>
          <p:cNvGrpSpPr/>
          <p:nvPr/>
        </p:nvGrpSpPr>
        <p:grpSpPr>
          <a:xfrm>
            <a:off x="2316006" y="1931518"/>
            <a:ext cx="8755012" cy="2681987"/>
            <a:chOff x="2316006" y="1931518"/>
            <a:chExt cx="8755012" cy="2681987"/>
          </a:xfrm>
        </p:grpSpPr>
        <p:cxnSp>
          <p:nvCxnSpPr>
            <p:cNvPr id="218" name="Google Shape;218;p4"/>
            <p:cNvCxnSpPr/>
            <p:nvPr/>
          </p:nvCxnSpPr>
          <p:spPr>
            <a:xfrm>
              <a:off x="9266618" y="4184326"/>
              <a:ext cx="0" cy="416317"/>
            </a:xfrm>
            <a:prstGeom prst="straightConnector1">
              <a:avLst/>
            </a:prstGeom>
            <a:noFill/>
            <a:ln cap="flat" cmpd="sng" w="19050">
              <a:solidFill>
                <a:srgbClr val="EE787D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19" name="Google Shape;219;p4"/>
            <p:cNvGrpSpPr/>
            <p:nvPr/>
          </p:nvGrpSpPr>
          <p:grpSpPr>
            <a:xfrm>
              <a:off x="2316006" y="1931518"/>
              <a:ext cx="8755012" cy="2681987"/>
              <a:chOff x="2316006" y="1931518"/>
              <a:chExt cx="8755012" cy="2681987"/>
            </a:xfrm>
          </p:grpSpPr>
          <p:cxnSp>
            <p:nvCxnSpPr>
              <p:cNvPr id="220" name="Google Shape;220;p4"/>
              <p:cNvCxnSpPr/>
              <p:nvPr/>
            </p:nvCxnSpPr>
            <p:spPr>
              <a:xfrm flipH="1" rot="-5400000">
                <a:off x="7750543" y="1931518"/>
                <a:ext cx="914400" cy="914400"/>
              </a:xfrm>
              <a:prstGeom prst="bentConnector3">
                <a:avLst>
                  <a:gd fmla="val 0" name="adj1"/>
                </a:avLst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4"/>
              <p:cNvCxnSpPr>
                <a:stCxn id="222" idx="1"/>
              </p:cNvCxnSpPr>
              <p:nvPr/>
            </p:nvCxnSpPr>
            <p:spPr>
              <a:xfrm flipH="1">
                <a:off x="4211895" y="1943309"/>
                <a:ext cx="920100" cy="9027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3" name="Google Shape;223;p4"/>
              <p:cNvCxnSpPr/>
              <p:nvPr/>
            </p:nvCxnSpPr>
            <p:spPr>
              <a:xfrm>
                <a:off x="2316006" y="4184326"/>
                <a:ext cx="0" cy="41631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4" name="Google Shape;224;p4"/>
              <p:cNvCxnSpPr/>
              <p:nvPr/>
            </p:nvCxnSpPr>
            <p:spPr>
              <a:xfrm>
                <a:off x="4080896" y="4184326"/>
                <a:ext cx="0" cy="41631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4"/>
              <p:cNvCxnSpPr/>
              <p:nvPr/>
            </p:nvCxnSpPr>
            <p:spPr>
              <a:xfrm>
                <a:off x="9266618" y="3715330"/>
                <a:ext cx="0" cy="48185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4"/>
              <p:cNvCxnSpPr/>
              <p:nvPr/>
            </p:nvCxnSpPr>
            <p:spPr>
              <a:xfrm>
                <a:off x="11071018" y="4197188"/>
                <a:ext cx="0" cy="41631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4"/>
              <p:cNvCxnSpPr/>
              <p:nvPr/>
            </p:nvCxnSpPr>
            <p:spPr>
              <a:xfrm>
                <a:off x="9266618" y="4197188"/>
                <a:ext cx="18044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4"/>
              <p:cNvCxnSpPr/>
              <p:nvPr/>
            </p:nvCxnSpPr>
            <p:spPr>
              <a:xfrm rot="10800000">
                <a:off x="4080896" y="3715330"/>
                <a:ext cx="0" cy="468996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4"/>
              <p:cNvCxnSpPr/>
              <p:nvPr/>
            </p:nvCxnSpPr>
            <p:spPr>
              <a:xfrm rot="10800000">
                <a:off x="2316006" y="4197188"/>
                <a:ext cx="176489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E787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22" name="Google Shape;222;p4"/>
          <p:cNvSpPr/>
          <p:nvPr/>
        </p:nvSpPr>
        <p:spPr>
          <a:xfrm>
            <a:off x="5131995" y="1486109"/>
            <a:ext cx="2658831" cy="914400"/>
          </a:xfrm>
          <a:prstGeom prst="rect">
            <a:avLst/>
          </a:prstGeom>
          <a:solidFill>
            <a:srgbClr val="0D1C47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Waste Management</a:t>
            </a:r>
            <a:endParaRPr i="0" sz="1600" u="none" cap="none" strike="noStrike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2325043" y="2800930"/>
            <a:ext cx="1932833" cy="914400"/>
          </a:xfrm>
          <a:prstGeom prst="rect">
            <a:avLst/>
          </a:prstGeom>
          <a:solidFill>
            <a:srgbClr val="64B6B8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Mandatory Provisions</a:t>
            </a:r>
            <a:endParaRPr i="0" sz="1600" u="none" cap="none" strike="noStrike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8626873" y="2800925"/>
            <a:ext cx="2093100" cy="914400"/>
          </a:xfrm>
          <a:prstGeom prst="rect">
            <a:avLst/>
          </a:prstGeom>
          <a:solidFill>
            <a:srgbClr val="64B6B8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Incremental Provisions</a:t>
            </a:r>
            <a:endParaRPr i="0" sz="1600" u="none" cap="none" strike="noStrike">
              <a:solidFill>
                <a:schemeClr val="l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1711842" y="4615225"/>
            <a:ext cx="1473091" cy="1148818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Waste Management</a:t>
            </a:r>
            <a:endParaRPr i="0" sz="16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3398958" y="4615224"/>
            <a:ext cx="1473091" cy="1132425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Post Construction Waste Management</a:t>
            </a:r>
            <a:endParaRPr i="0" sz="16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8579152" y="4600643"/>
            <a:ext cx="1553527" cy="1147006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Waste Management</a:t>
            </a:r>
            <a:endParaRPr i="0" sz="16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10372743" y="4600643"/>
            <a:ext cx="1553527" cy="1147006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sz="1600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Post Construction Waste Management</a:t>
            </a:r>
            <a:endParaRPr i="0" sz="16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/>
          <p:nvPr/>
        </p:nvSpPr>
        <p:spPr>
          <a:xfrm>
            <a:off x="624125" y="471925"/>
            <a:ext cx="930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Classification of Construction Waste</a:t>
            </a:r>
            <a:endParaRPr sz="3200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796625" y="4906075"/>
            <a:ext cx="3367800" cy="12102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Non-Hazardous Waste: </a:t>
            </a:r>
            <a:r>
              <a:rPr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Metals, wood, masonry, etc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4652750" y="4906075"/>
            <a:ext cx="3108900" cy="12102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Packaging Waste: </a:t>
            </a:r>
            <a:r>
              <a:rPr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Plastic wrapping, foam, crates, and other materials used in packaging.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8440025" y="4906075"/>
            <a:ext cx="2941200" cy="12102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Hazardous Waste: </a:t>
            </a:r>
            <a:r>
              <a:rPr i="0" lang="en-U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Lead, adhesives, broken glass, etc., requiring special disposal measures.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E:\GBPN\Images\construction-waste-1.png" id="245" name="Google Shape;2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598" y="1428725"/>
            <a:ext cx="3272958" cy="3237974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6" name="Google Shape;2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9124" y="1428725"/>
            <a:ext cx="3108795" cy="3237974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E:\GBPN\Images\Lead.jpg" id="247" name="Google Shape;2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0147" y="1428725"/>
            <a:ext cx="2941254" cy="3255350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, icon&#10;&#10;Description automatically generated" id="248" name="Google Shape;24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"/>
          <p:cNvPicPr preferRelativeResize="0"/>
          <p:nvPr/>
        </p:nvPicPr>
        <p:blipFill rotWithShape="1">
          <a:blip r:embed="rId7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"/>
          <p:cNvSpPr txBox="1"/>
          <p:nvPr/>
        </p:nvSpPr>
        <p:spPr>
          <a:xfrm>
            <a:off x="6709424" y="6203250"/>
            <a:ext cx="4778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From Left to Right</a:t>
            </a:r>
            <a:endParaRPr i="1" sz="9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1.Wellingtonwaste,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2. Tradeindia,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3. Maratek,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i="1" sz="9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/>
          <p:nvPr/>
        </p:nvSpPr>
        <p:spPr>
          <a:xfrm>
            <a:off x="624125" y="448100"/>
            <a:ext cx="10226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Classification of Post-Occupancy Waste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624114" y="1572277"/>
            <a:ext cx="2327700" cy="10899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Dry Waste: </a:t>
            </a: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Plastics, paper, electronics, metals, etc.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421299" y="1572275"/>
            <a:ext cx="2392800" cy="10899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Wet Waste: </a:t>
            </a: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Organic waste such as food and horticulture waste.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6109389" y="1572277"/>
            <a:ext cx="2392800" cy="10899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Sanitary Waste:</a:t>
            </a: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Diapers, sanitary pads, masks, etc.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8981278" y="1572277"/>
            <a:ext cx="2413800" cy="1089900"/>
          </a:xfrm>
          <a:prstGeom prst="roundRect">
            <a:avLst>
              <a:gd fmla="val 16667" name="adj"/>
            </a:avLst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Hazardous Waste: </a:t>
            </a: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Chemical containers, batteries, syringes.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E:\GBPN\Images\plastic.jpg" id="261" name="Google Shape;2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62" y="2959862"/>
            <a:ext cx="2327728" cy="2319996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:\GBPN\Images\food waste.jpg" id="262" name="Google Shape;2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9869" y="2959863"/>
            <a:ext cx="2342374" cy="2319995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5036" y="2984679"/>
            <a:ext cx="2479078" cy="2319996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:\GBPN\Images\batteries.jpg" id="264" name="Google Shape;2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4240" y="2973402"/>
            <a:ext cx="2386398" cy="2331273"/>
          </a:xfrm>
          <a:prstGeom prst="rect">
            <a:avLst/>
          </a:prstGeom>
          <a:noFill/>
          <a:ln cap="flat" cmpd="sng" w="28575">
            <a:solidFill>
              <a:srgbClr val="64B6B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, icon&#10;&#10;Description automatically generated" id="265" name="Google Shape;26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8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"/>
          <p:cNvSpPr txBox="1"/>
          <p:nvPr/>
        </p:nvSpPr>
        <p:spPr>
          <a:xfrm>
            <a:off x="5253750" y="5779675"/>
            <a:ext cx="6283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From Left to Right</a:t>
            </a:r>
            <a:endParaRPr i="1" sz="9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1.Omamanorama,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2. Analyticsindiamag,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3. Lemonde,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, 4.Sustainabilitynext,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2"/>
              </a:rPr>
              <a:t>Link 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1" sz="9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/>
          <p:nvPr/>
        </p:nvSpPr>
        <p:spPr>
          <a:xfrm>
            <a:off x="620225" y="2143875"/>
            <a:ext cx="6534000" cy="33933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SEGREGATION AND STORAGE OF WASTE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Designated areas shall be provided within the site/ neighboring site for collection, segregation, and storage of segregated waste as mentioned in the classification of Construction Waste.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3" name="Google Shape;2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4975" y="2143875"/>
            <a:ext cx="4395575" cy="339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274" name="Google Shape;2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5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Mandatory</a:t>
            </a:r>
            <a:r>
              <a:rPr b="0" i="0" lang="en-US" sz="32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requirement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620225" y="1026525"/>
            <a:ext cx="490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Management</a:t>
            </a:r>
            <a:endParaRPr i="0" sz="28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8562552" y="5537175"/>
            <a:ext cx="307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Zerowastedesign,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/>
          <p:nvPr/>
        </p:nvSpPr>
        <p:spPr>
          <a:xfrm>
            <a:off x="624125" y="2417775"/>
            <a:ext cx="6908700" cy="28074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MINIMIZATION OF NON HAZARDOUS WASTE</a:t>
            </a:r>
            <a:endParaRPr b="1" sz="16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Non-hazardous waste, such as metals and masonry  materials, should be minimized and reused.</a:t>
            </a:r>
            <a:endParaRPr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least </a:t>
            </a:r>
            <a: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50% of the non-hazardous waste</a:t>
            </a:r>
            <a:r>
              <a:rPr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generated during construction should be repurposed or recycled. This helps reduce landfill contribution and saves on resources.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Logo, icon&#10;&#10;Description automatically generated" id="284" name="Google Shape;2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New folder\scrap metal.jpg" id="286" name="Google Shape;2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2225" y="2417775"/>
            <a:ext cx="3850650" cy="28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8"/>
          <p:cNvSpPr txBox="1"/>
          <p:nvPr/>
        </p:nvSpPr>
        <p:spPr>
          <a:xfrm>
            <a:off x="620216" y="4177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Mandatory</a:t>
            </a:r>
            <a:r>
              <a:rPr b="0" i="0" lang="en-US" sz="3200" u="none" cap="none" strike="noStrike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requirement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620225" y="1026525"/>
            <a:ext cx="490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B3838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Construction Management</a:t>
            </a:r>
            <a:endParaRPr i="0" sz="2800" u="none" cap="none" strike="noStrike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8374877" y="5325375"/>
            <a:ext cx="307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Image source: Facebook, </a:t>
            </a:r>
            <a:r>
              <a:rPr i="1" lang="en-US" sz="9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Link</a:t>
            </a:r>
            <a:r>
              <a:rPr i="1" lang="en-US" sz="9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b="0" i="0" sz="1000" u="none" cap="none" strike="noStrike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/>
          <p:nvPr/>
        </p:nvSpPr>
        <p:spPr>
          <a:xfrm>
            <a:off x="1804600" y="1882475"/>
            <a:ext cx="9798600" cy="1815900"/>
          </a:xfrm>
          <a:prstGeom prst="rect">
            <a:avLst/>
          </a:prstGeom>
          <a:solidFill>
            <a:srgbClr val="E6DEDC"/>
          </a:solidFill>
          <a:ln>
            <a:noFill/>
          </a:ln>
          <a:effectLst>
            <a:outerShdw blurRad="50800" rotWithShape="0" algn="ctr" dir="5400000" dist="50800">
              <a:srgbClr val="DFD9D7"/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MINIMIZATION OF NON-HAZARDOUS WASTE</a:t>
            </a:r>
            <a:endParaRPr b="1" i="0" sz="1600" u="none" cap="none" strike="noStrike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Non-hazardous construction waste generated shall have to be reused/ repurposed/ recycled/ salvaged, to comply with the requirements as per below Table.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95" name="Google Shape;295;p9"/>
          <p:cNvGraphicFramePr/>
          <p:nvPr/>
        </p:nvGraphicFramePr>
        <p:xfrm>
          <a:off x="1751973" y="41605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{2D572AC8-45F2-4728-8F3D-C2866522569A}</a:tableStyleId>
              </a:tblPr>
              <a:tblGrid>
                <a:gridCol w="7170650"/>
                <a:gridCol w="2627925"/>
              </a:tblGrid>
              <a:tr h="5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Provision</a:t>
                      </a:r>
                      <a:endParaRPr b="0" sz="1600" u="none" cap="none" strike="noStrike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B6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lt1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Incremental Points</a:t>
                      </a:r>
                      <a:endParaRPr b="0" sz="1600" u="none" cap="none" strike="noStrike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B6B8"/>
                    </a:solidFill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75% of non-hazardous waste generated is reused/ repurposed/ recycled/ salvaged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95% of non-hazardous waste generated is reused/  repurposed/  recycled/ salvaged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600" u="none" cap="none" strike="noStrike">
                          <a:solidFill>
                            <a:srgbClr val="3B38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16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Logo, icon&#10;&#10;Description automatically generated" id="296" name="Google Shape;2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1496" y="31997"/>
            <a:ext cx="1577467" cy="5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4">
            <a:alphaModFix/>
          </a:blip>
          <a:srcRect b="0" l="0" r="3739" t="0"/>
          <a:stretch/>
        </p:blipFill>
        <p:spPr>
          <a:xfrm>
            <a:off x="11020926" y="226349"/>
            <a:ext cx="917709" cy="4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/>
          <p:nvPr/>
        </p:nvSpPr>
        <p:spPr>
          <a:xfrm flipH="1">
            <a:off x="-2" y="0"/>
            <a:ext cx="1466662" cy="6858000"/>
          </a:xfrm>
          <a:prstGeom prst="rect">
            <a:avLst/>
          </a:prstGeom>
          <a:solidFill>
            <a:srgbClr val="64B6B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0" y="5949280"/>
            <a:ext cx="1462251" cy="7920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1558141" y="448095"/>
            <a:ext cx="607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64B6B8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Incremental Provisions</a:t>
            </a:r>
            <a:endParaRPr b="0" i="0" sz="3200" u="none" cap="none" strike="noStrike">
              <a:solidFill>
                <a:srgbClr val="64B6B8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